
<file path=[Content_Types].xml><?xml version="1.0" encoding="utf-8"?>
<Types xmlns="http://schemas.openxmlformats.org/package/2006/content-types">
  <Default Extension="glb" ContentType="model/gltf.binary"/>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comments/comment4.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814" r:id="rId2"/>
    <p:sldId id="261" r:id="rId3"/>
    <p:sldId id="801" r:id="rId4"/>
    <p:sldId id="813" r:id="rId5"/>
    <p:sldId id="843" r:id="rId6"/>
    <p:sldId id="795" r:id="rId7"/>
    <p:sldId id="803" r:id="rId8"/>
    <p:sldId id="846" r:id="rId9"/>
    <p:sldId id="697" r:id="rId10"/>
    <p:sldId id="849" r:id="rId11"/>
    <p:sldId id="695" r:id="rId12"/>
    <p:sldId id="837" r:id="rId13"/>
    <p:sldId id="833" r:id="rId14"/>
    <p:sldId id="845" r:id="rId15"/>
    <p:sldId id="807" r:id="rId16"/>
    <p:sldId id="838" r:id="rId17"/>
    <p:sldId id="839" r:id="rId18"/>
    <p:sldId id="806" r:id="rId19"/>
    <p:sldId id="818" r:id="rId20"/>
    <p:sldId id="831" r:id="rId21"/>
    <p:sldId id="832" r:id="rId22"/>
    <p:sldId id="819" r:id="rId23"/>
    <p:sldId id="799" r:id="rId24"/>
    <p:sldId id="800" r:id="rId25"/>
    <p:sldId id="815" r:id="rId26"/>
    <p:sldId id="796" r:id="rId27"/>
    <p:sldId id="696" r:id="rId28"/>
    <p:sldId id="844" r:id="rId29"/>
    <p:sldId id="826" r:id="rId30"/>
    <p:sldId id="841" r:id="rId31"/>
    <p:sldId id="835" r:id="rId32"/>
    <p:sldId id="821" r:id="rId33"/>
    <p:sldId id="836" r:id="rId34"/>
    <p:sldId id="809" r:id="rId35"/>
    <p:sldId id="762" r:id="rId36"/>
    <p:sldId id="763" r:id="rId37"/>
    <p:sldId id="764" r:id="rId38"/>
    <p:sldId id="765" r:id="rId39"/>
    <p:sldId id="842" r:id="rId40"/>
    <p:sldId id="848" r:id="rId41"/>
    <p:sldId id="850" r:id="rId42"/>
    <p:sldId id="852" r:id="rId43"/>
    <p:sldId id="834" r:id="rId4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GISTICA INTELIGENTE SOLUTION" initials="LS" lastIdx="5" clrIdx="0">
    <p:extLst>
      <p:ext uri="{19B8F6BF-5375-455C-9EA6-DF929625EA0E}">
        <p15:presenceInfo xmlns:p15="http://schemas.microsoft.com/office/powerpoint/2012/main" userId="2de73a627029657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6989"/>
    <a:srgbClr val="FCD039"/>
    <a:srgbClr val="232F3D"/>
    <a:srgbClr val="B7E7DF"/>
    <a:srgbClr val="4CC4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992F7-F209-E408-E59C-883DFCC9DB12}" v="2" dt="2026-05-05T13:15:10.74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41" autoAdjust="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x.talentohumano@lis.com.co" userId="S::urn:spo:guest#aux.talentohumano@lis.com.co::" providerId="AD" clId="Web-{16A992F7-F209-E408-E59C-883DFCC9DB12}"/>
    <pc:docChg chg="modSld">
      <pc:chgData name="aux.talentohumano@lis.com.co" userId="S::urn:spo:guest#aux.talentohumano@lis.com.co::" providerId="AD" clId="Web-{16A992F7-F209-E408-E59C-883DFCC9DB12}" dt="2026-05-05T13:15:10.742" v="1" actId="1076"/>
      <pc:docMkLst>
        <pc:docMk/>
      </pc:docMkLst>
      <pc:sldChg chg="modSp">
        <pc:chgData name="aux.talentohumano@lis.com.co" userId="S::urn:spo:guest#aux.talentohumano@lis.com.co::" providerId="AD" clId="Web-{16A992F7-F209-E408-E59C-883DFCC9DB12}" dt="2026-05-05T13:15:10.742" v="1" actId="1076"/>
        <pc:sldMkLst>
          <pc:docMk/>
          <pc:sldMk cId="3410507572" sldId="796"/>
        </pc:sldMkLst>
        <pc:picChg chg="mod">
          <ac:chgData name="aux.talentohumano@lis.com.co" userId="S::urn:spo:guest#aux.talentohumano@lis.com.co::" providerId="AD" clId="Web-{16A992F7-F209-E408-E59C-883DFCC9DB12}" dt="2026-05-05T13:15:10.742" v="1" actId="1076"/>
          <ac:picMkLst>
            <pc:docMk/>
            <pc:sldMk cId="3410507572" sldId="796"/>
            <ac:picMk id="2" creationId="{C6CAB2E5-FE0E-C849-5E15-659C9D52F71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pvcli\Documents\DATA%20RECLUTAMIENTO\H1%20-%202026\DOC%202026\MATRIZ%20OTROS&#20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vcli\Documents\DATA%20RECLUTAMIENTO\H1%20-%202026\DOCUMENTOS%20OK\Fuentes%20de%20reclutamiento%20efectiva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GRÁFICO!$C$4</c:f>
              <c:strCache>
                <c:ptCount val="1"/>
                <c:pt idx="0">
                  <c:v>VACANTE PUBLICADA</c:v>
                </c:pt>
              </c:strCache>
            </c:strRef>
          </c:tx>
          <c:spPr>
            <a:solidFill>
              <a:srgbClr val="19698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GRÁFICO!$B$5:$B$19</c:f>
              <c:strCache>
                <c:ptCount val="15"/>
                <c:pt idx="0">
                  <c:v>AUX FLOTA</c:v>
                </c:pt>
                <c:pt idx="1">
                  <c:v>ANALISTA DPO</c:v>
                </c:pt>
                <c:pt idx="2">
                  <c:v>AUX INVENTARIOS</c:v>
                </c:pt>
                <c:pt idx="3">
                  <c:v>AUX LIQUIDACION</c:v>
                </c:pt>
                <c:pt idx="4">
                  <c:v>AUX PORTERIA</c:v>
                </c:pt>
                <c:pt idx="5">
                  <c:v>CONDUCTOR</c:v>
                </c:pt>
                <c:pt idx="6">
                  <c:v>COORDINADOR REPARTO</c:v>
                </c:pt>
                <c:pt idx="7">
                  <c:v>LIDER INVENTARIOS</c:v>
                </c:pt>
                <c:pt idx="8">
                  <c:v>LIDER DE RUTA</c:v>
                </c:pt>
                <c:pt idx="9">
                  <c:v>LIDER FLOTA</c:v>
                </c:pt>
                <c:pt idx="10">
                  <c:v>LIDER PEOPLE</c:v>
                </c:pt>
                <c:pt idx="11">
                  <c:v>MOVILIZADOR</c:v>
                </c:pt>
                <c:pt idx="12">
                  <c:v>RESPONSABLE R</c:v>
                </c:pt>
                <c:pt idx="13">
                  <c:v>SUPERVISOR ALMACÉN</c:v>
                </c:pt>
                <c:pt idx="14">
                  <c:v>VERIFICADOR</c:v>
                </c:pt>
              </c:strCache>
            </c:strRef>
          </c:cat>
          <c:val>
            <c:numRef>
              <c:f>GRÁFICO!$C$5:$C$19</c:f>
              <c:numCache>
                <c:formatCode>General</c:formatCode>
                <c:ptCount val="15"/>
                <c:pt idx="0">
                  <c:v>2</c:v>
                </c:pt>
                <c:pt idx="1">
                  <c:v>1</c:v>
                </c:pt>
                <c:pt idx="2">
                  <c:v>1</c:v>
                </c:pt>
                <c:pt idx="3">
                  <c:v>1</c:v>
                </c:pt>
                <c:pt idx="4">
                  <c:v>2</c:v>
                </c:pt>
                <c:pt idx="5">
                  <c:v>5</c:v>
                </c:pt>
                <c:pt idx="6">
                  <c:v>1</c:v>
                </c:pt>
                <c:pt idx="7">
                  <c:v>1</c:v>
                </c:pt>
                <c:pt idx="8">
                  <c:v>8</c:v>
                </c:pt>
                <c:pt idx="9">
                  <c:v>1</c:v>
                </c:pt>
                <c:pt idx="10">
                  <c:v>1</c:v>
                </c:pt>
                <c:pt idx="11">
                  <c:v>2</c:v>
                </c:pt>
                <c:pt idx="12">
                  <c:v>11</c:v>
                </c:pt>
                <c:pt idx="13">
                  <c:v>1</c:v>
                </c:pt>
                <c:pt idx="14">
                  <c:v>4</c:v>
                </c:pt>
              </c:numCache>
            </c:numRef>
          </c:val>
          <c:extLst>
            <c:ext xmlns:c16="http://schemas.microsoft.com/office/drawing/2014/chart" uri="{C3380CC4-5D6E-409C-BE32-E72D297353CC}">
              <c16:uniqueId val="{00000000-C9F0-4B3A-BEF4-4A10A5DF86A5}"/>
            </c:ext>
          </c:extLst>
        </c:ser>
        <c:ser>
          <c:idx val="1"/>
          <c:order val="1"/>
          <c:tx>
            <c:strRef>
              <c:f>GRÁFICO!$D$4</c:f>
              <c:strCache>
                <c:ptCount val="1"/>
                <c:pt idx="0">
                  <c:v>ASCENSO EFECTIVO</c:v>
                </c:pt>
              </c:strCache>
            </c:strRef>
          </c:tx>
          <c:spPr>
            <a:solidFill>
              <a:srgbClr val="FCD03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GRÁFICO!$B$5:$B$19</c:f>
              <c:strCache>
                <c:ptCount val="15"/>
                <c:pt idx="0">
                  <c:v>AUX FLOTA</c:v>
                </c:pt>
                <c:pt idx="1">
                  <c:v>ANALISTA DPO</c:v>
                </c:pt>
                <c:pt idx="2">
                  <c:v>AUX INVENTARIOS</c:v>
                </c:pt>
                <c:pt idx="3">
                  <c:v>AUX LIQUIDACION</c:v>
                </c:pt>
                <c:pt idx="4">
                  <c:v>AUX PORTERIA</c:v>
                </c:pt>
                <c:pt idx="5">
                  <c:v>CONDUCTOR</c:v>
                </c:pt>
                <c:pt idx="6">
                  <c:v>COORDINADOR REPARTO</c:v>
                </c:pt>
                <c:pt idx="7">
                  <c:v>LIDER INVENTARIOS</c:v>
                </c:pt>
                <c:pt idx="8">
                  <c:v>LIDER DE RUTA</c:v>
                </c:pt>
                <c:pt idx="9">
                  <c:v>LIDER FLOTA</c:v>
                </c:pt>
                <c:pt idx="10">
                  <c:v>LIDER PEOPLE</c:v>
                </c:pt>
                <c:pt idx="11">
                  <c:v>MOVILIZADOR</c:v>
                </c:pt>
                <c:pt idx="12">
                  <c:v>RESPONSABLE R</c:v>
                </c:pt>
                <c:pt idx="13">
                  <c:v>SUPERVISOR ALMACÉN</c:v>
                </c:pt>
                <c:pt idx="14">
                  <c:v>VERIFICADOR</c:v>
                </c:pt>
              </c:strCache>
            </c:strRef>
          </c:cat>
          <c:val>
            <c:numRef>
              <c:f>GRÁFICO!$D$5:$D$19</c:f>
              <c:numCache>
                <c:formatCode>General</c:formatCode>
                <c:ptCount val="15"/>
                <c:pt idx="0">
                  <c:v>2</c:v>
                </c:pt>
                <c:pt idx="1">
                  <c:v>1</c:v>
                </c:pt>
                <c:pt idx="2">
                  <c:v>1</c:v>
                </c:pt>
                <c:pt idx="3">
                  <c:v>1</c:v>
                </c:pt>
                <c:pt idx="4">
                  <c:v>2</c:v>
                </c:pt>
                <c:pt idx="5">
                  <c:v>4</c:v>
                </c:pt>
                <c:pt idx="6">
                  <c:v>1</c:v>
                </c:pt>
                <c:pt idx="7">
                  <c:v>1</c:v>
                </c:pt>
                <c:pt idx="8">
                  <c:v>7</c:v>
                </c:pt>
                <c:pt idx="9">
                  <c:v>1</c:v>
                </c:pt>
                <c:pt idx="10">
                  <c:v>1</c:v>
                </c:pt>
                <c:pt idx="11">
                  <c:v>2</c:v>
                </c:pt>
                <c:pt idx="12">
                  <c:v>11</c:v>
                </c:pt>
                <c:pt idx="13">
                  <c:v>1</c:v>
                </c:pt>
                <c:pt idx="14">
                  <c:v>3</c:v>
                </c:pt>
              </c:numCache>
            </c:numRef>
          </c:val>
          <c:extLst>
            <c:ext xmlns:c16="http://schemas.microsoft.com/office/drawing/2014/chart" uri="{C3380CC4-5D6E-409C-BE32-E72D297353CC}">
              <c16:uniqueId val="{00000001-C9F0-4B3A-BEF4-4A10A5DF86A5}"/>
            </c:ext>
          </c:extLst>
        </c:ser>
        <c:dLbls>
          <c:dLblPos val="outEnd"/>
          <c:showLegendKey val="0"/>
          <c:showVal val="1"/>
          <c:showCatName val="0"/>
          <c:showSerName val="0"/>
          <c:showPercent val="0"/>
          <c:showBubbleSize val="0"/>
        </c:dLbls>
        <c:gapWidth val="219"/>
        <c:overlap val="-27"/>
        <c:axId val="435927584"/>
        <c:axId val="435925664"/>
      </c:barChart>
      <c:catAx>
        <c:axId val="43592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35925664"/>
        <c:crosses val="autoZero"/>
        <c:auto val="1"/>
        <c:lblAlgn val="ctr"/>
        <c:lblOffset val="100"/>
        <c:noMultiLvlLbl val="0"/>
      </c:catAx>
      <c:valAx>
        <c:axId val="4359256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359275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[Fuentes de reclutamiento efectivas.xlsx]GRÁFICO!TablaDinámica44</c:name>
    <c:fmtId val="5"/>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CO" sz="2000" b="1" dirty="0">
                <a:latin typeface="Avenir LT Std 45 Book"/>
              </a:rPr>
              <a:t>EFECTIVIDAD</a:t>
            </a:r>
            <a:r>
              <a:rPr lang="es-CO" sz="2000" b="1" baseline="0" dirty="0">
                <a:latin typeface="Avenir LT Std 45 Book"/>
              </a:rPr>
              <a:t> DE</a:t>
            </a:r>
            <a:r>
              <a:rPr lang="es-CO" sz="2000" b="1" dirty="0">
                <a:latin typeface="Avenir LT Std 45 Book"/>
              </a:rPr>
              <a:t> FUENTES</a:t>
            </a:r>
            <a:r>
              <a:rPr lang="es-CO" sz="2000" b="1" baseline="0" dirty="0">
                <a:latin typeface="Avenir LT Std 45 Book"/>
              </a:rPr>
              <a:t> </a:t>
            </a:r>
            <a:r>
              <a:rPr lang="es-CO" sz="2000" b="1" dirty="0">
                <a:latin typeface="Avenir LT Std 45 Book"/>
              </a:rPr>
              <a:t>RECLUTAMIENTO</a:t>
            </a:r>
          </a:p>
        </c:rich>
      </c:tx>
      <c:layout>
        <c:manualLayout>
          <c:xMode val="edge"/>
          <c:yMode val="edge"/>
          <c:x val="0.24599037131225229"/>
          <c:y val="1.6760338974518947E-4"/>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CO"/>
        </a:p>
      </c:txPr>
    </c:title>
    <c:autoTitleDeleted val="0"/>
    <c:pivotFmts>
      <c:pivotFmt>
        <c:idx val="0"/>
        <c:spPr>
          <a:solidFill>
            <a:srgbClr val="00206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00B050"/>
          </a:solidFill>
          <a:ln>
            <a:noFill/>
          </a:ln>
          <a:effectLst/>
        </c:spPr>
      </c:pivotFmt>
      <c:pivotFmt>
        <c:idx val="2"/>
        <c:spPr>
          <a:solidFill>
            <a:srgbClr val="00B050"/>
          </a:solidFill>
          <a:ln>
            <a:noFill/>
          </a:ln>
          <a:effectLst/>
        </c:spPr>
      </c:pivotFmt>
      <c:pivotFmt>
        <c:idx val="3"/>
        <c:spPr>
          <a:solidFill>
            <a:srgbClr val="00B050"/>
          </a:solidFill>
          <a:ln>
            <a:noFill/>
          </a:ln>
          <a:effectLst/>
        </c:spPr>
      </c:pivotFmt>
      <c:pivotFmt>
        <c:idx val="4"/>
        <c:spPr>
          <a:solidFill>
            <a:srgbClr val="00B050"/>
          </a:solidFill>
          <a:ln>
            <a:noFill/>
          </a:ln>
          <a:effectLst/>
        </c:spPr>
      </c:pivotFmt>
      <c:pivotFmt>
        <c:idx val="5"/>
        <c:spPr>
          <a:solidFill>
            <a:srgbClr val="00B050"/>
          </a:solidFill>
          <a:ln>
            <a:noFill/>
          </a:ln>
          <a:effectLst/>
        </c:spPr>
      </c:pivotFmt>
      <c:pivotFmt>
        <c:idx val="6"/>
        <c:spPr>
          <a:solidFill>
            <a:srgbClr val="00B050"/>
          </a:solidFill>
          <a:ln>
            <a:noFill/>
          </a:ln>
          <a:effectLst/>
        </c:spPr>
      </c:pivotFmt>
      <c:pivotFmt>
        <c:idx val="7"/>
        <c:spPr>
          <a:solidFill>
            <a:srgbClr val="00206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rgbClr val="00B050"/>
          </a:solidFill>
          <a:ln>
            <a:noFill/>
          </a:ln>
          <a:effectLst/>
        </c:spPr>
      </c:pivotFmt>
      <c:pivotFmt>
        <c:idx val="9"/>
        <c:spPr>
          <a:solidFill>
            <a:srgbClr val="00B050"/>
          </a:solidFill>
          <a:ln>
            <a:noFill/>
          </a:ln>
          <a:effectLst/>
        </c:spPr>
      </c:pivotFmt>
      <c:pivotFmt>
        <c:idx val="10"/>
        <c:spPr>
          <a:solidFill>
            <a:srgbClr val="00B050"/>
          </a:solidFill>
          <a:ln>
            <a:noFill/>
          </a:ln>
          <a:effectLst/>
        </c:spPr>
      </c:pivotFmt>
      <c:pivotFmt>
        <c:idx val="11"/>
        <c:spPr>
          <a:solidFill>
            <a:srgbClr val="00B050"/>
          </a:solidFill>
          <a:ln>
            <a:noFill/>
          </a:ln>
          <a:effectLst/>
        </c:spPr>
      </c:pivotFmt>
      <c:pivotFmt>
        <c:idx val="12"/>
        <c:spPr>
          <a:solidFill>
            <a:srgbClr val="00B050"/>
          </a:solidFill>
          <a:ln>
            <a:noFill/>
          </a:ln>
          <a:effectLst/>
        </c:spPr>
      </c:pivotFmt>
      <c:pivotFmt>
        <c:idx val="13"/>
        <c:spPr>
          <a:solidFill>
            <a:srgbClr val="00B050"/>
          </a:solidFill>
          <a:ln>
            <a:noFill/>
          </a:ln>
          <a:effectLst/>
        </c:spPr>
      </c:pivotFmt>
      <c:pivotFmt>
        <c:idx val="14"/>
        <c:spPr>
          <a:solidFill>
            <a:srgbClr val="00206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B050"/>
          </a:solidFill>
          <a:ln>
            <a:noFill/>
          </a:ln>
          <a:effectLst/>
        </c:spPr>
      </c:pivotFmt>
      <c:pivotFmt>
        <c:idx val="16"/>
        <c:spPr>
          <a:solidFill>
            <a:srgbClr val="00B050"/>
          </a:solidFill>
          <a:ln>
            <a:noFill/>
          </a:ln>
          <a:effectLst/>
        </c:spPr>
      </c:pivotFmt>
      <c:pivotFmt>
        <c:idx val="17"/>
        <c:spPr>
          <a:solidFill>
            <a:srgbClr val="00B050"/>
          </a:solidFill>
          <a:ln>
            <a:noFill/>
          </a:ln>
          <a:effectLst/>
        </c:spPr>
      </c:pivotFmt>
      <c:pivotFmt>
        <c:idx val="18"/>
        <c:spPr>
          <a:solidFill>
            <a:srgbClr val="00B050"/>
          </a:solidFill>
          <a:ln>
            <a:noFill/>
          </a:ln>
          <a:effectLst/>
        </c:spPr>
      </c:pivotFmt>
      <c:pivotFmt>
        <c:idx val="19"/>
        <c:spPr>
          <a:solidFill>
            <a:srgbClr val="00B050"/>
          </a:solidFill>
          <a:ln>
            <a:noFill/>
          </a:ln>
          <a:effectLst/>
        </c:spPr>
      </c:pivotFmt>
      <c:pivotFmt>
        <c:idx val="20"/>
        <c:spPr>
          <a:solidFill>
            <a:srgbClr val="00B050"/>
          </a:solidFill>
          <a:ln>
            <a:noFill/>
          </a:ln>
          <a:effectLst/>
        </c:spPr>
      </c:pivotFmt>
    </c:pivotFmts>
    <c:plotArea>
      <c:layout/>
      <c:barChart>
        <c:barDir val="bar"/>
        <c:grouping val="clustered"/>
        <c:varyColors val="0"/>
        <c:ser>
          <c:idx val="0"/>
          <c:order val="0"/>
          <c:tx>
            <c:strRef>
              <c:f>GRÁFICO!$C$3</c:f>
              <c:strCache>
                <c:ptCount val="1"/>
                <c:pt idx="0">
                  <c:v>Total</c:v>
                </c:pt>
              </c:strCache>
            </c:strRef>
          </c:tx>
          <c:spPr>
            <a:solidFill>
              <a:srgbClr val="002060"/>
            </a:solidFill>
            <a:ln>
              <a:noFill/>
            </a:ln>
            <a:effectLst/>
          </c:spPr>
          <c:invertIfNegative val="0"/>
          <c:dPt>
            <c:idx val="1"/>
            <c:invertIfNegative val="0"/>
            <c:bubble3D val="0"/>
            <c:spPr>
              <a:solidFill>
                <a:srgbClr val="FCD039"/>
              </a:solidFill>
              <a:ln>
                <a:noFill/>
              </a:ln>
              <a:effectLst/>
            </c:spPr>
            <c:extLst>
              <c:ext xmlns:c16="http://schemas.microsoft.com/office/drawing/2014/chart" uri="{C3380CC4-5D6E-409C-BE32-E72D297353CC}">
                <c16:uniqueId val="{00000001-DDD9-4832-8AB8-DDD2BF5A131A}"/>
              </c:ext>
            </c:extLst>
          </c:dPt>
          <c:dPt>
            <c:idx val="3"/>
            <c:invertIfNegative val="0"/>
            <c:bubble3D val="0"/>
            <c:spPr>
              <a:solidFill>
                <a:srgbClr val="FCD039"/>
              </a:solidFill>
              <a:ln>
                <a:noFill/>
              </a:ln>
              <a:effectLst/>
            </c:spPr>
            <c:extLst>
              <c:ext xmlns:c16="http://schemas.microsoft.com/office/drawing/2014/chart" uri="{C3380CC4-5D6E-409C-BE32-E72D297353CC}">
                <c16:uniqueId val="{00000003-DDD9-4832-8AB8-DDD2BF5A131A}"/>
              </c:ext>
            </c:extLst>
          </c:dPt>
          <c:dPt>
            <c:idx val="5"/>
            <c:invertIfNegative val="0"/>
            <c:bubble3D val="0"/>
            <c:spPr>
              <a:solidFill>
                <a:srgbClr val="FCD039"/>
              </a:solidFill>
              <a:ln>
                <a:noFill/>
              </a:ln>
              <a:effectLst/>
            </c:spPr>
            <c:extLst>
              <c:ext xmlns:c16="http://schemas.microsoft.com/office/drawing/2014/chart" uri="{C3380CC4-5D6E-409C-BE32-E72D297353CC}">
                <c16:uniqueId val="{00000005-DDD9-4832-8AB8-DDD2BF5A131A}"/>
              </c:ext>
            </c:extLst>
          </c:dPt>
          <c:dPt>
            <c:idx val="7"/>
            <c:invertIfNegative val="0"/>
            <c:bubble3D val="0"/>
            <c:spPr>
              <a:solidFill>
                <a:srgbClr val="FCD039"/>
              </a:solidFill>
              <a:ln>
                <a:noFill/>
              </a:ln>
              <a:effectLst/>
            </c:spPr>
            <c:extLst>
              <c:ext xmlns:c16="http://schemas.microsoft.com/office/drawing/2014/chart" uri="{C3380CC4-5D6E-409C-BE32-E72D297353CC}">
                <c16:uniqueId val="{00000007-DDD9-4832-8AB8-DDD2BF5A131A}"/>
              </c:ext>
            </c:extLst>
          </c:dPt>
          <c:dPt>
            <c:idx val="8"/>
            <c:invertIfNegative val="0"/>
            <c:bubble3D val="0"/>
            <c:spPr>
              <a:solidFill>
                <a:srgbClr val="232F3D"/>
              </a:solidFill>
              <a:ln>
                <a:noFill/>
              </a:ln>
              <a:effectLst/>
            </c:spPr>
            <c:extLst>
              <c:ext xmlns:c16="http://schemas.microsoft.com/office/drawing/2014/chart" uri="{C3380CC4-5D6E-409C-BE32-E72D297353CC}">
                <c16:uniqueId val="{0000000C-1E69-494A-8DA8-53E0A825BA11}"/>
              </c:ext>
            </c:extLst>
          </c:dPt>
          <c:dPt>
            <c:idx val="9"/>
            <c:invertIfNegative val="0"/>
            <c:bubble3D val="0"/>
            <c:spPr>
              <a:solidFill>
                <a:srgbClr val="FCD039"/>
              </a:solidFill>
              <a:ln>
                <a:noFill/>
              </a:ln>
              <a:effectLst/>
            </c:spPr>
            <c:extLst>
              <c:ext xmlns:c16="http://schemas.microsoft.com/office/drawing/2014/chart" uri="{C3380CC4-5D6E-409C-BE32-E72D297353CC}">
                <c16:uniqueId val="{00000009-DDD9-4832-8AB8-DDD2BF5A131A}"/>
              </c:ext>
            </c:extLst>
          </c:dPt>
          <c:dPt>
            <c:idx val="11"/>
            <c:invertIfNegative val="0"/>
            <c:bubble3D val="0"/>
            <c:spPr>
              <a:solidFill>
                <a:srgbClr val="FCD039"/>
              </a:solidFill>
              <a:ln>
                <a:noFill/>
              </a:ln>
              <a:effectLst/>
            </c:spPr>
            <c:extLst>
              <c:ext xmlns:c16="http://schemas.microsoft.com/office/drawing/2014/chart" uri="{C3380CC4-5D6E-409C-BE32-E72D297353CC}">
                <c16:uniqueId val="{0000000B-DDD9-4832-8AB8-DDD2BF5A131A}"/>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GRÁFICO!$A$4:$B$15</c:f>
              <c:multiLvlStrCache>
                <c:ptCount val="12"/>
                <c:lvl>
                  <c:pt idx="0">
                    <c:v>NO</c:v>
                  </c:pt>
                  <c:pt idx="1">
                    <c:v>SÍ</c:v>
                  </c:pt>
                  <c:pt idx="2">
                    <c:v>NO</c:v>
                  </c:pt>
                  <c:pt idx="3">
                    <c:v>SÍ</c:v>
                  </c:pt>
                  <c:pt idx="4">
                    <c:v>NO</c:v>
                  </c:pt>
                  <c:pt idx="5">
                    <c:v>SÍ</c:v>
                  </c:pt>
                  <c:pt idx="6">
                    <c:v>NO</c:v>
                  </c:pt>
                  <c:pt idx="7">
                    <c:v>SÍ</c:v>
                  </c:pt>
                  <c:pt idx="8">
                    <c:v>NO</c:v>
                  </c:pt>
                  <c:pt idx="9">
                    <c:v>SÍ</c:v>
                  </c:pt>
                  <c:pt idx="10">
                    <c:v>NO</c:v>
                  </c:pt>
                  <c:pt idx="11">
                    <c:v>SÍ</c:v>
                  </c:pt>
                </c:lvl>
                <c:lvl>
                  <c:pt idx="0">
                    <c:v>BANCO HDV</c:v>
                  </c:pt>
                  <c:pt idx="2">
                    <c:v>CCF -ALCALDIA</c:v>
                  </c:pt>
                  <c:pt idx="4">
                    <c:v>PLATAFORMA EMPLEO</c:v>
                  </c:pt>
                  <c:pt idx="6">
                    <c:v>REDES SOCIALES</c:v>
                  </c:pt>
                  <c:pt idx="8">
                    <c:v>REFERIDO</c:v>
                  </c:pt>
                  <c:pt idx="10">
                    <c:v>VOZ A VOZ</c:v>
                  </c:pt>
                </c:lvl>
              </c:multiLvlStrCache>
            </c:multiLvlStrRef>
          </c:cat>
          <c:val>
            <c:numRef>
              <c:f>GRÁFICO!$C$4:$C$15</c:f>
              <c:numCache>
                <c:formatCode>General</c:formatCode>
                <c:ptCount val="12"/>
                <c:pt idx="0">
                  <c:v>6</c:v>
                </c:pt>
                <c:pt idx="1">
                  <c:v>2</c:v>
                </c:pt>
                <c:pt idx="2">
                  <c:v>137</c:v>
                </c:pt>
                <c:pt idx="3">
                  <c:v>8</c:v>
                </c:pt>
                <c:pt idx="4">
                  <c:v>8</c:v>
                </c:pt>
                <c:pt idx="5">
                  <c:v>1</c:v>
                </c:pt>
                <c:pt idx="6">
                  <c:v>53</c:v>
                </c:pt>
                <c:pt idx="7">
                  <c:v>27</c:v>
                </c:pt>
                <c:pt idx="8">
                  <c:v>130</c:v>
                </c:pt>
                <c:pt idx="9">
                  <c:v>95</c:v>
                </c:pt>
                <c:pt idx="10">
                  <c:v>13</c:v>
                </c:pt>
                <c:pt idx="11">
                  <c:v>7</c:v>
                </c:pt>
              </c:numCache>
            </c:numRef>
          </c:val>
          <c:extLst>
            <c:ext xmlns:c16="http://schemas.microsoft.com/office/drawing/2014/chart" uri="{C3380CC4-5D6E-409C-BE32-E72D297353CC}">
              <c16:uniqueId val="{0000000C-DDD9-4832-8AB8-DDD2BF5A131A}"/>
            </c:ext>
          </c:extLst>
        </c:ser>
        <c:dLbls>
          <c:dLblPos val="outEnd"/>
          <c:showLegendKey val="0"/>
          <c:showVal val="1"/>
          <c:showCatName val="0"/>
          <c:showSerName val="0"/>
          <c:showPercent val="0"/>
          <c:showBubbleSize val="0"/>
        </c:dLbls>
        <c:gapWidth val="182"/>
        <c:axId val="1325004575"/>
        <c:axId val="1325022815"/>
      </c:barChart>
      <c:catAx>
        <c:axId val="13250045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325022815"/>
        <c:crosses val="autoZero"/>
        <c:auto val="1"/>
        <c:lblAlgn val="ctr"/>
        <c:lblOffset val="100"/>
        <c:noMultiLvlLbl val="0"/>
      </c:catAx>
      <c:valAx>
        <c:axId val="132502281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CO"/>
          </a:p>
        </c:txPr>
        <c:crossAx val="132500457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6-05-02T09:37:20.436" idx="5">
    <p:pos x="7452" y="1015"/>
    <p:text>Llegando a mitad de año, muchos empleados experimentan desgaste físico y mental acumulado, lo que incrementa el ausentismo por estrés o necesidad de descanso.</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6-04-29T16:25:30.449" idx="3">
    <p:pos x="10" y="10"/>
    <p:text>- Solicitud de publicaciones de cuñas radiales a las alcaldías del municipio y  sus aledaños
- Apoyo de las CCF para envíos de envío de bases de datos
- Impulsar el plan referido
- Jornadas laborales con CCF</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6-04-28T13:19:15.905" idx="1">
    <p:pos x="2902" y="3933"/>
    <p:text>- No se seguirá apostando por entidades como SENA pues estos no han enviado el respectivo apoyo en envío de HDV 
(se tendrán en cuenta sólo para ferias 
de empleo cercanas al CD)
Se seguirán haciendo las respectivas retroalimentaciones con las CCF para envío de postulaciones
Seguir impulsando las publicaciones en 
las diferentes Redes sociales
- Se continúa con las alianzas con las alcaldías</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6-04-29T17:20:34.407" idx="4">
    <p:pos x="10" y="10"/>
    <p:text>Motivos de salidas:
Salario y beneficios más competitivos, Mejores oportunidades de crecimiento/ascenso, Falta de equilibrio entre vida personal y laboral, Relación con el liderazgo/jefe directo, Cambio de carrera o intereses personales, Clima organizacional o cultura de la empresa</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870C2-AB7F-4E45-A2CE-8DB75A5B52BC}" type="datetimeFigureOut">
              <a:rPr lang="es-MX" smtClean="0"/>
              <a:t>05/05/2026</a:t>
            </a:fld>
            <a:endParaRPr lang="es-MX"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34A586-6279-4000-A6FB-48BC4F0F44E9}" type="slidenum">
              <a:rPr lang="es-MX" smtClean="0"/>
              <a:t>‹#›</a:t>
            </a:fld>
            <a:endParaRPr lang="es-MX" dirty="0"/>
          </a:p>
        </p:txBody>
      </p:sp>
    </p:spTree>
    <p:extLst>
      <p:ext uri="{BB962C8B-B14F-4D97-AF65-F5344CB8AC3E}">
        <p14:creationId xmlns:p14="http://schemas.microsoft.com/office/powerpoint/2010/main" val="218058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38765-AD57-3440-D75C-6C8E261F072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346B39C-9256-171A-7EE7-F034C02FA54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6A77A97-1D82-C059-BF17-BE635E5529D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1B04B0B-9093-3699-0FEE-13CF797828CE}"/>
              </a:ext>
            </a:extLst>
          </p:cNvPr>
          <p:cNvSpPr>
            <a:spLocks noGrp="1"/>
          </p:cNvSpPr>
          <p:nvPr>
            <p:ph type="sldNum" sz="quarter" idx="5"/>
          </p:nvPr>
        </p:nvSpPr>
        <p:spPr/>
        <p:txBody>
          <a:bodyPr/>
          <a:lstStyle/>
          <a:p>
            <a:fld id="{D3B7D4C9-892A-4AA9-9895-76EC5A3EC5FA}" type="slidenum">
              <a:rPr lang="es-CO" smtClean="0"/>
              <a:t>8</a:t>
            </a:fld>
            <a:endParaRPr lang="es-CO"/>
          </a:p>
        </p:txBody>
      </p:sp>
    </p:spTree>
    <p:extLst>
      <p:ext uri="{BB962C8B-B14F-4D97-AF65-F5344CB8AC3E}">
        <p14:creationId xmlns:p14="http://schemas.microsoft.com/office/powerpoint/2010/main" val="395368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38765-AD57-3440-D75C-6C8E261F072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346B39C-9256-171A-7EE7-F034C02FA54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6A77A97-1D82-C059-BF17-BE635E5529D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1B04B0B-9093-3699-0FEE-13CF797828CE}"/>
              </a:ext>
            </a:extLst>
          </p:cNvPr>
          <p:cNvSpPr>
            <a:spLocks noGrp="1"/>
          </p:cNvSpPr>
          <p:nvPr>
            <p:ph type="sldNum" sz="quarter" idx="5"/>
          </p:nvPr>
        </p:nvSpPr>
        <p:spPr/>
        <p:txBody>
          <a:bodyPr/>
          <a:lstStyle/>
          <a:p>
            <a:fld id="{D3B7D4C9-892A-4AA9-9895-76EC5A3EC5FA}" type="slidenum">
              <a:rPr lang="es-CO" smtClean="0"/>
              <a:t>9</a:t>
            </a:fld>
            <a:endParaRPr lang="es-CO"/>
          </a:p>
        </p:txBody>
      </p:sp>
    </p:spTree>
    <p:extLst>
      <p:ext uri="{BB962C8B-B14F-4D97-AF65-F5344CB8AC3E}">
        <p14:creationId xmlns:p14="http://schemas.microsoft.com/office/powerpoint/2010/main" val="505536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FC4A5-5D4A-86BC-3581-666AF0D9023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39246BD-E019-3672-9069-D7D364F18BB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76959D2-0959-96D7-ECFD-57936C47A6B6}"/>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01215F98-626F-7FCE-6699-8F4455612593}"/>
              </a:ext>
            </a:extLst>
          </p:cNvPr>
          <p:cNvSpPr>
            <a:spLocks noGrp="1"/>
          </p:cNvSpPr>
          <p:nvPr>
            <p:ph type="sldNum" sz="quarter" idx="5"/>
          </p:nvPr>
        </p:nvSpPr>
        <p:spPr/>
        <p:txBody>
          <a:bodyPr/>
          <a:lstStyle/>
          <a:p>
            <a:fld id="{D3B7D4C9-892A-4AA9-9895-76EC5A3EC5FA}" type="slidenum">
              <a:rPr lang="es-CO" smtClean="0"/>
              <a:t>10</a:t>
            </a:fld>
            <a:endParaRPr lang="es-CO"/>
          </a:p>
        </p:txBody>
      </p:sp>
    </p:spTree>
    <p:extLst>
      <p:ext uri="{BB962C8B-B14F-4D97-AF65-F5344CB8AC3E}">
        <p14:creationId xmlns:p14="http://schemas.microsoft.com/office/powerpoint/2010/main" val="2257510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38765-AD57-3440-D75C-6C8E261F072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346B39C-9256-171A-7EE7-F034C02FA54C}"/>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76A77A97-1D82-C059-BF17-BE635E5529D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1B04B0B-9093-3699-0FEE-13CF797828CE}"/>
              </a:ext>
            </a:extLst>
          </p:cNvPr>
          <p:cNvSpPr>
            <a:spLocks noGrp="1"/>
          </p:cNvSpPr>
          <p:nvPr>
            <p:ph type="sldNum" sz="quarter" idx="5"/>
          </p:nvPr>
        </p:nvSpPr>
        <p:spPr/>
        <p:txBody>
          <a:bodyPr/>
          <a:lstStyle/>
          <a:p>
            <a:fld id="{D3B7D4C9-892A-4AA9-9895-76EC5A3EC5FA}" type="slidenum">
              <a:rPr lang="es-CO" smtClean="0"/>
              <a:t>11</a:t>
            </a:fld>
            <a:endParaRPr lang="es-CO"/>
          </a:p>
        </p:txBody>
      </p:sp>
    </p:spTree>
    <p:extLst>
      <p:ext uri="{BB962C8B-B14F-4D97-AF65-F5344CB8AC3E}">
        <p14:creationId xmlns:p14="http://schemas.microsoft.com/office/powerpoint/2010/main" val="395368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90E89-4AE1-689D-4701-1DE4B763538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DC1C5D2-21E3-957E-1C0D-5367AF8A62F7}"/>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00934973-7A78-8F0C-C881-0E1CA00A2249}"/>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773028B-773D-4852-4426-532EA53B84F5}"/>
              </a:ext>
            </a:extLst>
          </p:cNvPr>
          <p:cNvSpPr>
            <a:spLocks noGrp="1"/>
          </p:cNvSpPr>
          <p:nvPr>
            <p:ph type="sldNum" sz="quarter" idx="5"/>
          </p:nvPr>
        </p:nvSpPr>
        <p:spPr/>
        <p:txBody>
          <a:bodyPr/>
          <a:lstStyle/>
          <a:p>
            <a:fld id="{D3B7D4C9-892A-4AA9-9895-76EC5A3EC5FA}" type="slidenum">
              <a:rPr lang="es-CO" smtClean="0"/>
              <a:t>12</a:t>
            </a:fld>
            <a:endParaRPr lang="es-CO" dirty="0"/>
          </a:p>
        </p:txBody>
      </p:sp>
    </p:spTree>
    <p:extLst>
      <p:ext uri="{BB962C8B-B14F-4D97-AF65-F5344CB8AC3E}">
        <p14:creationId xmlns:p14="http://schemas.microsoft.com/office/powerpoint/2010/main" val="671940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38765-AD57-3440-D75C-6C8E261F072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346B39C-9256-171A-7EE7-F034C02FA54C}"/>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76A77A97-1D82-C059-BF17-BE635E5529D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1B04B0B-9093-3699-0FEE-13CF797828CE}"/>
              </a:ext>
            </a:extLst>
          </p:cNvPr>
          <p:cNvSpPr>
            <a:spLocks noGrp="1"/>
          </p:cNvSpPr>
          <p:nvPr>
            <p:ph type="sldNum" sz="quarter" idx="5"/>
          </p:nvPr>
        </p:nvSpPr>
        <p:spPr/>
        <p:txBody>
          <a:bodyPr/>
          <a:lstStyle/>
          <a:p>
            <a:fld id="{D3B7D4C9-892A-4AA9-9895-76EC5A3EC5FA}" type="slidenum">
              <a:rPr lang="es-CO" smtClean="0"/>
              <a:t>15</a:t>
            </a:fld>
            <a:endParaRPr lang="es-CO"/>
          </a:p>
        </p:txBody>
      </p:sp>
    </p:spTree>
    <p:extLst>
      <p:ext uri="{BB962C8B-B14F-4D97-AF65-F5344CB8AC3E}">
        <p14:creationId xmlns:p14="http://schemas.microsoft.com/office/powerpoint/2010/main" val="395368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B389F-59CB-F652-67D3-DE7939A4B0D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8AF65A7-AE99-53AF-C9CE-FA153CE777B2}"/>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CA776698-99EB-9F39-3525-53C0900233C8}"/>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59DA213D-CD37-7DFE-595F-775AE480C112}"/>
              </a:ext>
            </a:extLst>
          </p:cNvPr>
          <p:cNvSpPr>
            <a:spLocks noGrp="1"/>
          </p:cNvSpPr>
          <p:nvPr>
            <p:ph type="sldNum" sz="quarter" idx="5"/>
          </p:nvPr>
        </p:nvSpPr>
        <p:spPr/>
        <p:txBody>
          <a:bodyPr/>
          <a:lstStyle/>
          <a:p>
            <a:fld id="{D3B7D4C9-892A-4AA9-9895-76EC5A3EC5FA}" type="slidenum">
              <a:rPr lang="es-CO" smtClean="0"/>
              <a:t>16</a:t>
            </a:fld>
            <a:endParaRPr lang="es-CO"/>
          </a:p>
        </p:txBody>
      </p:sp>
    </p:spTree>
    <p:extLst>
      <p:ext uri="{BB962C8B-B14F-4D97-AF65-F5344CB8AC3E}">
        <p14:creationId xmlns:p14="http://schemas.microsoft.com/office/powerpoint/2010/main" val="2265839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693CD-FE51-5683-C7C3-76620007955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07EDA3A-4E51-B90B-3936-60A5076AE951}"/>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0CA6B206-3BCA-4764-42A3-B3BC37A9AB1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2C0BD870-7C75-79A2-7889-1662729F0A7F}"/>
              </a:ext>
            </a:extLst>
          </p:cNvPr>
          <p:cNvSpPr>
            <a:spLocks noGrp="1"/>
          </p:cNvSpPr>
          <p:nvPr>
            <p:ph type="sldNum" sz="quarter" idx="5"/>
          </p:nvPr>
        </p:nvSpPr>
        <p:spPr/>
        <p:txBody>
          <a:bodyPr/>
          <a:lstStyle/>
          <a:p>
            <a:fld id="{D3B7D4C9-892A-4AA9-9895-76EC5A3EC5FA}" type="slidenum">
              <a:rPr lang="es-CO" smtClean="0"/>
              <a:t>17</a:t>
            </a:fld>
            <a:endParaRPr lang="es-CO"/>
          </a:p>
        </p:txBody>
      </p:sp>
    </p:spTree>
    <p:extLst>
      <p:ext uri="{BB962C8B-B14F-4D97-AF65-F5344CB8AC3E}">
        <p14:creationId xmlns:p14="http://schemas.microsoft.com/office/powerpoint/2010/main" val="1181299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1852E-8C3D-69B4-7F03-9F0E5FA1D10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687EB6-C6B6-64CE-8D50-39969C5580D3}"/>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D99E9FE1-E471-FBC9-5546-6AAEFA4FBBEA}"/>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12933A26-0EC9-6F76-CE33-0DBDC6837E09}"/>
              </a:ext>
            </a:extLst>
          </p:cNvPr>
          <p:cNvSpPr>
            <a:spLocks noGrp="1"/>
          </p:cNvSpPr>
          <p:nvPr>
            <p:ph type="sldNum" sz="quarter" idx="5"/>
          </p:nvPr>
        </p:nvSpPr>
        <p:spPr/>
        <p:txBody>
          <a:bodyPr/>
          <a:lstStyle/>
          <a:p>
            <a:fld id="{D3B7D4C9-892A-4AA9-9895-76EC5A3EC5FA}" type="slidenum">
              <a:rPr lang="es-CO" smtClean="0"/>
              <a:t>19</a:t>
            </a:fld>
            <a:endParaRPr lang="es-CO"/>
          </a:p>
        </p:txBody>
      </p:sp>
    </p:spTree>
    <p:extLst>
      <p:ext uri="{BB962C8B-B14F-4D97-AF65-F5344CB8AC3E}">
        <p14:creationId xmlns:p14="http://schemas.microsoft.com/office/powerpoint/2010/main" val="3432946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3C9C-2E3C-CBD8-B621-FBEA332F496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2800ACE-0A26-D1A7-FF24-A17B02AD0CB7}"/>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1C65FE42-45FA-416A-59A3-393DC2C536A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314E98A-F7BA-F320-78EC-7C2E1F91FC20}"/>
              </a:ext>
            </a:extLst>
          </p:cNvPr>
          <p:cNvSpPr>
            <a:spLocks noGrp="1"/>
          </p:cNvSpPr>
          <p:nvPr>
            <p:ph type="sldNum" sz="quarter" idx="5"/>
          </p:nvPr>
        </p:nvSpPr>
        <p:spPr/>
        <p:txBody>
          <a:bodyPr/>
          <a:lstStyle/>
          <a:p>
            <a:fld id="{D3B7D4C9-892A-4AA9-9895-76EC5A3EC5FA}" type="slidenum">
              <a:rPr lang="es-CO" smtClean="0"/>
              <a:t>20</a:t>
            </a:fld>
            <a:endParaRPr lang="es-CO"/>
          </a:p>
        </p:txBody>
      </p:sp>
    </p:spTree>
    <p:extLst>
      <p:ext uri="{BB962C8B-B14F-4D97-AF65-F5344CB8AC3E}">
        <p14:creationId xmlns:p14="http://schemas.microsoft.com/office/powerpoint/2010/main" val="3057507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3A8E8-98CC-C2BE-5079-575E7DFB74C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C77DEF4-FB6B-469D-6F3F-5C14F9B53B80}"/>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B50C99E7-E09E-53AE-42F9-2A6A765AC96E}"/>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0390A34-3842-5315-A668-DB69D2330ABE}"/>
              </a:ext>
            </a:extLst>
          </p:cNvPr>
          <p:cNvSpPr>
            <a:spLocks noGrp="1"/>
          </p:cNvSpPr>
          <p:nvPr>
            <p:ph type="sldNum" sz="quarter" idx="5"/>
          </p:nvPr>
        </p:nvSpPr>
        <p:spPr/>
        <p:txBody>
          <a:bodyPr/>
          <a:lstStyle/>
          <a:p>
            <a:fld id="{D3B7D4C9-892A-4AA9-9895-76EC5A3EC5FA}" type="slidenum">
              <a:rPr lang="es-CO" smtClean="0"/>
              <a:t>21</a:t>
            </a:fld>
            <a:endParaRPr lang="es-CO"/>
          </a:p>
        </p:txBody>
      </p:sp>
    </p:spTree>
    <p:extLst>
      <p:ext uri="{BB962C8B-B14F-4D97-AF65-F5344CB8AC3E}">
        <p14:creationId xmlns:p14="http://schemas.microsoft.com/office/powerpoint/2010/main" val="3827677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A3E4C-2696-5D9F-5D96-801CAB7768C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D64A650-526E-0E0A-1F5B-2CC43AEDF9E7}"/>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21961282-7C2E-2F7E-E190-38F4A0BA831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AC7D876-418F-2EC0-7A7A-69A0942DCC8E}"/>
              </a:ext>
            </a:extLst>
          </p:cNvPr>
          <p:cNvSpPr>
            <a:spLocks noGrp="1"/>
          </p:cNvSpPr>
          <p:nvPr>
            <p:ph type="sldNum" sz="quarter" idx="5"/>
          </p:nvPr>
        </p:nvSpPr>
        <p:spPr/>
        <p:txBody>
          <a:bodyPr/>
          <a:lstStyle/>
          <a:p>
            <a:fld id="{D3B7D4C9-892A-4AA9-9895-76EC5A3EC5FA}" type="slidenum">
              <a:rPr lang="es-CO" smtClean="0"/>
              <a:t>22</a:t>
            </a:fld>
            <a:endParaRPr lang="es-CO" dirty="0"/>
          </a:p>
        </p:txBody>
      </p:sp>
    </p:spTree>
    <p:extLst>
      <p:ext uri="{BB962C8B-B14F-4D97-AF65-F5344CB8AC3E}">
        <p14:creationId xmlns:p14="http://schemas.microsoft.com/office/powerpoint/2010/main" val="1790620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3B7D4C9-892A-4AA9-9895-76EC5A3EC5FA}" type="slidenum">
              <a:rPr lang="es-CO" smtClean="0"/>
              <a:t>25</a:t>
            </a:fld>
            <a:endParaRPr lang="es-CO"/>
          </a:p>
        </p:txBody>
      </p:sp>
    </p:spTree>
    <p:extLst>
      <p:ext uri="{BB962C8B-B14F-4D97-AF65-F5344CB8AC3E}">
        <p14:creationId xmlns:p14="http://schemas.microsoft.com/office/powerpoint/2010/main" val="1831486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38765-AD57-3440-D75C-6C8E261F072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346B39C-9256-171A-7EE7-F034C02FA54C}"/>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76A77A97-1D82-C059-BF17-BE635E5529D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1B04B0B-9093-3699-0FEE-13CF797828CE}"/>
              </a:ext>
            </a:extLst>
          </p:cNvPr>
          <p:cNvSpPr>
            <a:spLocks noGrp="1"/>
          </p:cNvSpPr>
          <p:nvPr>
            <p:ph type="sldNum" sz="quarter" idx="5"/>
          </p:nvPr>
        </p:nvSpPr>
        <p:spPr/>
        <p:txBody>
          <a:bodyPr/>
          <a:lstStyle/>
          <a:p>
            <a:fld id="{D3B7D4C9-892A-4AA9-9895-76EC5A3EC5FA}" type="slidenum">
              <a:rPr lang="es-CO" smtClean="0"/>
              <a:t>27</a:t>
            </a:fld>
            <a:endParaRPr lang="es-CO" dirty="0"/>
          </a:p>
        </p:txBody>
      </p:sp>
    </p:spTree>
    <p:extLst>
      <p:ext uri="{BB962C8B-B14F-4D97-AF65-F5344CB8AC3E}">
        <p14:creationId xmlns:p14="http://schemas.microsoft.com/office/powerpoint/2010/main" val="134655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E624-FF22-A9A8-323A-998B2713BE9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9458C35-FC45-C8E6-40AE-99906E57E80F}"/>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30C3BBD0-FA26-C2FC-7F85-E93D6C4B430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B2E326C-30F1-2320-6097-55CA571FA961}"/>
              </a:ext>
            </a:extLst>
          </p:cNvPr>
          <p:cNvSpPr>
            <a:spLocks noGrp="1"/>
          </p:cNvSpPr>
          <p:nvPr>
            <p:ph type="sldNum" sz="quarter" idx="5"/>
          </p:nvPr>
        </p:nvSpPr>
        <p:spPr/>
        <p:txBody>
          <a:bodyPr/>
          <a:lstStyle/>
          <a:p>
            <a:fld id="{D3B7D4C9-892A-4AA9-9895-76EC5A3EC5FA}" type="slidenum">
              <a:rPr lang="es-CO" smtClean="0"/>
              <a:t>28</a:t>
            </a:fld>
            <a:endParaRPr lang="es-CO" dirty="0"/>
          </a:p>
        </p:txBody>
      </p:sp>
    </p:spTree>
    <p:extLst>
      <p:ext uri="{BB962C8B-B14F-4D97-AF65-F5344CB8AC3E}">
        <p14:creationId xmlns:p14="http://schemas.microsoft.com/office/powerpoint/2010/main" val="2551494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C8EA4-7D23-3CF6-15A9-96AAB07F2F5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65FCD0F-8585-E647-EA93-04B458A3404B}"/>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A4288AD3-2D5C-721D-1AF0-DA979F12E06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A0B76FB-8859-1ADB-77A0-F5BB4EA521CD}"/>
              </a:ext>
            </a:extLst>
          </p:cNvPr>
          <p:cNvSpPr>
            <a:spLocks noGrp="1"/>
          </p:cNvSpPr>
          <p:nvPr>
            <p:ph type="sldNum" sz="quarter" idx="5"/>
          </p:nvPr>
        </p:nvSpPr>
        <p:spPr/>
        <p:txBody>
          <a:bodyPr/>
          <a:lstStyle/>
          <a:p>
            <a:fld id="{D3B7D4C9-892A-4AA9-9895-76EC5A3EC5FA}" type="slidenum">
              <a:rPr lang="es-CO" smtClean="0"/>
              <a:t>29</a:t>
            </a:fld>
            <a:endParaRPr lang="es-CO" dirty="0"/>
          </a:p>
        </p:txBody>
      </p:sp>
    </p:spTree>
    <p:extLst>
      <p:ext uri="{BB962C8B-B14F-4D97-AF65-F5344CB8AC3E}">
        <p14:creationId xmlns:p14="http://schemas.microsoft.com/office/powerpoint/2010/main" val="676594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B0DA4-AEA7-77FC-6777-63EAA7E60FD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FA9910B-2C00-F9C6-62CC-7C3B399C692C}"/>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EE162D2F-4B30-D712-665E-43B5EF904F38}"/>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13AFE771-57F0-7024-0DCC-611D09A7F0B7}"/>
              </a:ext>
            </a:extLst>
          </p:cNvPr>
          <p:cNvSpPr>
            <a:spLocks noGrp="1"/>
          </p:cNvSpPr>
          <p:nvPr>
            <p:ph type="sldNum" sz="quarter" idx="5"/>
          </p:nvPr>
        </p:nvSpPr>
        <p:spPr/>
        <p:txBody>
          <a:bodyPr/>
          <a:lstStyle/>
          <a:p>
            <a:fld id="{D3B7D4C9-892A-4AA9-9895-76EC5A3EC5FA}" type="slidenum">
              <a:rPr lang="es-CO" smtClean="0"/>
              <a:t>31</a:t>
            </a:fld>
            <a:endParaRPr lang="es-CO" dirty="0"/>
          </a:p>
        </p:txBody>
      </p:sp>
    </p:spTree>
    <p:extLst>
      <p:ext uri="{BB962C8B-B14F-4D97-AF65-F5344CB8AC3E}">
        <p14:creationId xmlns:p14="http://schemas.microsoft.com/office/powerpoint/2010/main" val="4239163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737E8-D134-53B1-7859-49A1F1483D1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8189806-E444-DC06-2C3F-7A67A473324E}"/>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3B215AA0-B828-D12E-6330-B8E04014A9D0}"/>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39188281-7273-8BB4-0DBE-9BB715422A6F}"/>
              </a:ext>
            </a:extLst>
          </p:cNvPr>
          <p:cNvSpPr>
            <a:spLocks noGrp="1"/>
          </p:cNvSpPr>
          <p:nvPr>
            <p:ph type="sldNum" sz="quarter" idx="5"/>
          </p:nvPr>
        </p:nvSpPr>
        <p:spPr/>
        <p:txBody>
          <a:bodyPr/>
          <a:lstStyle/>
          <a:p>
            <a:fld id="{D3B7D4C9-892A-4AA9-9895-76EC5A3EC5FA}" type="slidenum">
              <a:rPr lang="es-CO" smtClean="0"/>
              <a:t>32</a:t>
            </a:fld>
            <a:endParaRPr lang="es-CO" dirty="0"/>
          </a:p>
        </p:txBody>
      </p:sp>
    </p:spTree>
    <p:extLst>
      <p:ext uri="{BB962C8B-B14F-4D97-AF65-F5344CB8AC3E}">
        <p14:creationId xmlns:p14="http://schemas.microsoft.com/office/powerpoint/2010/main" val="959417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F8F24-B3AB-2E93-8DA6-A714FB36D1A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F6A554-C7AF-05A1-D5DC-ED4681981AB1}"/>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0FC4B0E9-232F-B17D-CE65-FCFC38A162B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8AA2E24-65DC-67C8-E081-10FB20325B98}"/>
              </a:ext>
            </a:extLst>
          </p:cNvPr>
          <p:cNvSpPr>
            <a:spLocks noGrp="1"/>
          </p:cNvSpPr>
          <p:nvPr>
            <p:ph type="sldNum" sz="quarter" idx="5"/>
          </p:nvPr>
        </p:nvSpPr>
        <p:spPr/>
        <p:txBody>
          <a:bodyPr/>
          <a:lstStyle/>
          <a:p>
            <a:fld id="{D3B7D4C9-892A-4AA9-9895-76EC5A3EC5FA}" type="slidenum">
              <a:rPr lang="es-CO" smtClean="0"/>
              <a:t>33</a:t>
            </a:fld>
            <a:endParaRPr lang="es-CO" dirty="0"/>
          </a:p>
        </p:txBody>
      </p:sp>
    </p:spTree>
    <p:extLst>
      <p:ext uri="{BB962C8B-B14F-4D97-AF65-F5344CB8AC3E}">
        <p14:creationId xmlns:p14="http://schemas.microsoft.com/office/powerpoint/2010/main" val="208527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A4EA60-4CEB-95A4-55FD-C71B303BDD6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F6D263D6-B3DD-F3AE-555E-2FA19D5F12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FA69FF1E-D6C4-766B-0736-C93A4AF176D0}"/>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5" name="Marcador de pie de página 4">
            <a:extLst>
              <a:ext uri="{FF2B5EF4-FFF2-40B4-BE49-F238E27FC236}">
                <a16:creationId xmlns:a16="http://schemas.microsoft.com/office/drawing/2014/main" id="{A0A4703B-FF63-C931-8E42-BFAD2E26080D}"/>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63E3EDBA-5102-A53E-D7B7-2F32D5B7E0F1}"/>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3808648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DB3FD4-ABB0-4BDC-EF72-10DEDAE483F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88496D6-C125-A530-6C6C-C7310665B5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7B818BD-8898-3952-433D-4CCC419459CA}"/>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5" name="Marcador de pie de página 4">
            <a:extLst>
              <a:ext uri="{FF2B5EF4-FFF2-40B4-BE49-F238E27FC236}">
                <a16:creationId xmlns:a16="http://schemas.microsoft.com/office/drawing/2014/main" id="{642C5731-6D84-9D66-0A30-87E5066DCB7F}"/>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6BB5618F-CAB6-8E2B-BC63-349706C47885}"/>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3014067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0C0984-0E32-0D06-C4A1-6E05244E0F8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FF40C130-190F-39D8-541E-B59A54C5B4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89498C-BED8-9BCF-BAE4-411480BD5A47}"/>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5" name="Marcador de pie de página 4">
            <a:extLst>
              <a:ext uri="{FF2B5EF4-FFF2-40B4-BE49-F238E27FC236}">
                <a16:creationId xmlns:a16="http://schemas.microsoft.com/office/drawing/2014/main" id="{B00119EF-FFC5-EEDB-E92A-A5BF8D487C92}"/>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F9F84932-5B96-E539-F13E-2FB2611F5C2E}"/>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1754253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9C39E4-A94E-E71C-9AF8-48EC5A933C7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7F860C3B-6798-3EA8-1788-884C741C2D2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460138F3-3F9C-772A-BE42-1D7B2CF902D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1BC9840D-4E6A-B5CE-B7CB-60FAE7B3ADBE}"/>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6" name="Marcador de pie de página 5">
            <a:extLst>
              <a:ext uri="{FF2B5EF4-FFF2-40B4-BE49-F238E27FC236}">
                <a16:creationId xmlns:a16="http://schemas.microsoft.com/office/drawing/2014/main" id="{DC75A839-1E27-0B25-F981-0153253E0D55}"/>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08C6DF83-5DE1-B2D6-F055-5B34EEFA3E89}"/>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152037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586904-0C98-A04F-C63F-068925E3BCF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3FC4D33-F940-18C6-C482-CF6DD95EB7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1C99A6D-EEBF-1E48-4BB5-6D8F60D7207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CA008E12-8913-7F68-2E8B-C5F4E4F7D4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4B1E946-B3D1-65BD-3979-62604A71360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DDE8D50A-F882-0E0F-CFF4-691EBFD07E27}"/>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8" name="Marcador de pie de página 7">
            <a:extLst>
              <a:ext uri="{FF2B5EF4-FFF2-40B4-BE49-F238E27FC236}">
                <a16:creationId xmlns:a16="http://schemas.microsoft.com/office/drawing/2014/main" id="{599DC75B-DEB9-D512-1B80-3B6A24443BCB}"/>
              </a:ext>
            </a:extLst>
          </p:cNvPr>
          <p:cNvSpPr>
            <a:spLocks noGrp="1"/>
          </p:cNvSpPr>
          <p:nvPr>
            <p:ph type="ftr" sz="quarter" idx="11"/>
          </p:nvPr>
        </p:nvSpPr>
        <p:spPr/>
        <p:txBody>
          <a:bodyPr/>
          <a:lstStyle/>
          <a:p>
            <a:endParaRPr lang="es-MX" dirty="0"/>
          </a:p>
        </p:txBody>
      </p:sp>
      <p:sp>
        <p:nvSpPr>
          <p:cNvPr id="9" name="Marcador de número de diapositiva 8">
            <a:extLst>
              <a:ext uri="{FF2B5EF4-FFF2-40B4-BE49-F238E27FC236}">
                <a16:creationId xmlns:a16="http://schemas.microsoft.com/office/drawing/2014/main" id="{1A8644D0-712F-442F-80D1-FCA191C92BAF}"/>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3745103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5C84B4-6A7F-5780-823F-39C95ABC6CC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F3C9730E-4914-25DB-1670-5BB7B9B15C87}"/>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4" name="Marcador de pie de página 3">
            <a:extLst>
              <a:ext uri="{FF2B5EF4-FFF2-40B4-BE49-F238E27FC236}">
                <a16:creationId xmlns:a16="http://schemas.microsoft.com/office/drawing/2014/main" id="{AE285826-6F75-E968-C8E6-C4717B952486}"/>
              </a:ext>
            </a:extLst>
          </p:cNvPr>
          <p:cNvSpPr>
            <a:spLocks noGrp="1"/>
          </p:cNvSpPr>
          <p:nvPr>
            <p:ph type="ftr" sz="quarter" idx="11"/>
          </p:nvPr>
        </p:nvSpPr>
        <p:spPr/>
        <p:txBody>
          <a:bodyPr/>
          <a:lstStyle/>
          <a:p>
            <a:endParaRPr lang="es-MX" dirty="0"/>
          </a:p>
        </p:txBody>
      </p:sp>
      <p:sp>
        <p:nvSpPr>
          <p:cNvPr id="5" name="Marcador de número de diapositiva 4">
            <a:extLst>
              <a:ext uri="{FF2B5EF4-FFF2-40B4-BE49-F238E27FC236}">
                <a16:creationId xmlns:a16="http://schemas.microsoft.com/office/drawing/2014/main" id="{F38F178B-D5D4-1F35-0439-6BB21380EEB5}"/>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41406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8BF88DF-326E-FA21-8B8F-A312E0E03785}"/>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3" name="Marcador de pie de página 2">
            <a:extLst>
              <a:ext uri="{FF2B5EF4-FFF2-40B4-BE49-F238E27FC236}">
                <a16:creationId xmlns:a16="http://schemas.microsoft.com/office/drawing/2014/main" id="{613594F0-83E0-C4C5-0430-9CF378D7FAFA}"/>
              </a:ext>
            </a:extLst>
          </p:cNvPr>
          <p:cNvSpPr>
            <a:spLocks noGrp="1"/>
          </p:cNvSpPr>
          <p:nvPr>
            <p:ph type="ftr" sz="quarter" idx="11"/>
          </p:nvPr>
        </p:nvSpPr>
        <p:spPr/>
        <p:txBody>
          <a:bodyPr/>
          <a:lstStyle/>
          <a:p>
            <a:endParaRPr lang="es-MX" dirty="0"/>
          </a:p>
        </p:txBody>
      </p:sp>
      <p:sp>
        <p:nvSpPr>
          <p:cNvPr id="4" name="Marcador de número de diapositiva 3">
            <a:extLst>
              <a:ext uri="{FF2B5EF4-FFF2-40B4-BE49-F238E27FC236}">
                <a16:creationId xmlns:a16="http://schemas.microsoft.com/office/drawing/2014/main" id="{3117D3D9-533D-81E9-657A-D758E0513CAB}"/>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372766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231540-1CCA-4F21-06F1-9CC88032091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D573815-D5DF-DD11-EB5D-025EAC8AEC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F9C82F76-AAB8-9AE6-8D7D-9BFD503804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535F273-5626-E1DF-F8C0-DBA9626D4398}"/>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6" name="Marcador de pie de página 5">
            <a:extLst>
              <a:ext uri="{FF2B5EF4-FFF2-40B4-BE49-F238E27FC236}">
                <a16:creationId xmlns:a16="http://schemas.microsoft.com/office/drawing/2014/main" id="{66351B87-94D1-A97D-4386-819343077995}"/>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21746C42-E58B-1FA4-2EB0-A8A4E8DA680A}"/>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3350066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CFA88E-8CB3-0BF0-1313-58194B1D296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16261BFC-F13B-4003-8C02-EF06111B7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a:extLst>
              <a:ext uri="{FF2B5EF4-FFF2-40B4-BE49-F238E27FC236}">
                <a16:creationId xmlns:a16="http://schemas.microsoft.com/office/drawing/2014/main" id="{376EB3E2-C3BE-A074-6945-CB07B9259A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B706B6F-3A38-D410-1A52-EF36F8FC8FE3}"/>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6" name="Marcador de pie de página 5">
            <a:extLst>
              <a:ext uri="{FF2B5EF4-FFF2-40B4-BE49-F238E27FC236}">
                <a16:creationId xmlns:a16="http://schemas.microsoft.com/office/drawing/2014/main" id="{507D98D3-61F7-C901-A106-F841F4F87307}"/>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21E19551-64CA-9493-F352-094741D78F09}"/>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1772686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9F986-2D29-7BB9-BDE1-1F0B37929A5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57A5CBC-313C-9207-6F1A-72B45CDA437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BA37553-79E1-9C2C-8FC7-C0D47E499C4B}"/>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5" name="Marcador de pie de página 4">
            <a:extLst>
              <a:ext uri="{FF2B5EF4-FFF2-40B4-BE49-F238E27FC236}">
                <a16:creationId xmlns:a16="http://schemas.microsoft.com/office/drawing/2014/main" id="{DF07CF10-6301-E658-49B9-A3BB97510590}"/>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F20CFC0E-32F3-628F-33D1-419EBCF2B1A1}"/>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3176544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E9919B7-D8BC-9150-4F48-0AB143C6050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B0A9D536-04AE-6745-1B11-5DD4D2BB0DE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A259745-23D6-9BC1-3731-BDE1B1E30063}"/>
              </a:ext>
            </a:extLst>
          </p:cNvPr>
          <p:cNvSpPr>
            <a:spLocks noGrp="1"/>
          </p:cNvSpPr>
          <p:nvPr>
            <p:ph type="dt" sz="half" idx="10"/>
          </p:nvPr>
        </p:nvSpPr>
        <p:spPr/>
        <p:txBody>
          <a:bodyPr/>
          <a:lstStyle/>
          <a:p>
            <a:fld id="{6AB787F6-AE67-4CF5-9552-92664D41B3E3}" type="datetimeFigureOut">
              <a:rPr lang="es-MX" smtClean="0"/>
              <a:t>05/05/2026</a:t>
            </a:fld>
            <a:endParaRPr lang="es-MX" dirty="0"/>
          </a:p>
        </p:txBody>
      </p:sp>
      <p:sp>
        <p:nvSpPr>
          <p:cNvPr id="5" name="Marcador de pie de página 4">
            <a:extLst>
              <a:ext uri="{FF2B5EF4-FFF2-40B4-BE49-F238E27FC236}">
                <a16:creationId xmlns:a16="http://schemas.microsoft.com/office/drawing/2014/main" id="{BC1CD46A-3267-8631-51C8-8398CF9C3AEB}"/>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7F6D6156-3937-C5C6-5C18-F54BB9B52601}"/>
              </a:ext>
            </a:extLst>
          </p:cNvPr>
          <p:cNvSpPr>
            <a:spLocks noGrp="1"/>
          </p:cNvSpPr>
          <p:nvPr>
            <p:ph type="sldNum" sz="quarter" idx="12"/>
          </p:nvPr>
        </p:nvSpPr>
        <p:spPr/>
        <p:txBody>
          <a:bodyPr/>
          <a:lstStyle/>
          <a:p>
            <a:fld id="{3885DB6D-F709-4CE4-8317-5DF6875E62D3}" type="slidenum">
              <a:rPr lang="es-MX" smtClean="0"/>
              <a:t>‹#›</a:t>
            </a:fld>
            <a:endParaRPr lang="es-MX" dirty="0"/>
          </a:p>
        </p:txBody>
      </p:sp>
    </p:spTree>
    <p:extLst>
      <p:ext uri="{BB962C8B-B14F-4D97-AF65-F5344CB8AC3E}">
        <p14:creationId xmlns:p14="http://schemas.microsoft.com/office/powerpoint/2010/main" val="4174724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ULO OPCIONAL">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F9E9181-E42D-C703-2854-4717C34778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grpSp>
        <p:nvGrpSpPr>
          <p:cNvPr id="3" name="Grupo 2">
            <a:extLst>
              <a:ext uri="{FF2B5EF4-FFF2-40B4-BE49-F238E27FC236}">
                <a16:creationId xmlns:a16="http://schemas.microsoft.com/office/drawing/2014/main" id="{5712A954-E7E4-5B1A-3503-4A6741C2AF98}"/>
              </a:ext>
            </a:extLst>
          </p:cNvPr>
          <p:cNvGrpSpPr/>
          <p:nvPr userDrawn="1"/>
        </p:nvGrpSpPr>
        <p:grpSpPr>
          <a:xfrm>
            <a:off x="450497" y="5849988"/>
            <a:ext cx="2555250" cy="564001"/>
            <a:chOff x="527221" y="5861664"/>
            <a:chExt cx="2555250" cy="564001"/>
          </a:xfrm>
        </p:grpSpPr>
        <p:sp>
          <p:nvSpPr>
            <p:cNvPr id="4" name="CuadroTexto 3">
              <a:extLst>
                <a:ext uri="{FF2B5EF4-FFF2-40B4-BE49-F238E27FC236}">
                  <a16:creationId xmlns:a16="http://schemas.microsoft.com/office/drawing/2014/main" id="{45972880-7530-5F8D-28B6-AAF6DD8B26C1}"/>
                </a:ext>
              </a:extLst>
            </p:cNvPr>
            <p:cNvSpPr txBox="1"/>
            <p:nvPr/>
          </p:nvSpPr>
          <p:spPr>
            <a:xfrm>
              <a:off x="527221" y="5861664"/>
              <a:ext cx="558939" cy="564001"/>
            </a:xfrm>
            <a:prstGeom prst="rect">
              <a:avLst/>
            </a:prstGeom>
            <a:noFill/>
          </p:spPr>
          <p:txBody>
            <a:bodyPr wrap="square" rtlCol="0">
              <a:spAutoFit/>
            </a:bodyPr>
            <a:lstStyle/>
            <a:p>
              <a:pPr algn="ctr">
                <a:lnSpc>
                  <a:spcPct val="75000"/>
                </a:lnSpc>
              </a:pPr>
              <a:r>
                <a:rPr lang="es-CO" sz="2000" dirty="0">
                  <a:solidFill>
                    <a:srgbClr val="232F3D"/>
                  </a:solidFill>
                  <a:latin typeface="Avenir LT Std 45 Book" panose="020B0502020203020204" pitchFamily="34" charset="0"/>
                </a:rPr>
                <a:t>2 0</a:t>
              </a:r>
            </a:p>
            <a:p>
              <a:pPr algn="ctr">
                <a:lnSpc>
                  <a:spcPct val="75000"/>
                </a:lnSpc>
              </a:pPr>
              <a:r>
                <a:rPr lang="es-CO" sz="2000" dirty="0">
                  <a:solidFill>
                    <a:srgbClr val="232F3D"/>
                  </a:solidFill>
                  <a:latin typeface="Avenir LT Std 45 Book" panose="020B0502020203020204" pitchFamily="34" charset="0"/>
                </a:rPr>
                <a:t>2 6</a:t>
              </a:r>
              <a:endParaRPr lang="en-US" sz="2000" dirty="0">
                <a:solidFill>
                  <a:srgbClr val="232F3D"/>
                </a:solidFill>
                <a:latin typeface="Avenir LT Std 45 Book" panose="020B0502020203020204" pitchFamily="34" charset="0"/>
              </a:endParaRPr>
            </a:p>
          </p:txBody>
        </p:sp>
        <p:cxnSp>
          <p:nvCxnSpPr>
            <p:cNvPr id="5" name="Conector recto 4">
              <a:extLst>
                <a:ext uri="{FF2B5EF4-FFF2-40B4-BE49-F238E27FC236}">
                  <a16:creationId xmlns:a16="http://schemas.microsoft.com/office/drawing/2014/main" id="{A22B3A98-8A02-0C16-258A-BF221C7C4B5B}"/>
                </a:ext>
              </a:extLst>
            </p:cNvPr>
            <p:cNvCxnSpPr/>
            <p:nvPr/>
          </p:nvCxnSpPr>
          <p:spPr>
            <a:xfrm>
              <a:off x="1067422" y="5865863"/>
              <a:ext cx="0" cy="473025"/>
            </a:xfrm>
            <a:prstGeom prst="line">
              <a:avLst/>
            </a:prstGeom>
            <a:ln>
              <a:solidFill>
                <a:srgbClr val="232F3D"/>
              </a:solidFill>
            </a:ln>
          </p:spPr>
          <p:style>
            <a:lnRef idx="2">
              <a:schemeClr val="accent4"/>
            </a:lnRef>
            <a:fillRef idx="0">
              <a:schemeClr val="accent4"/>
            </a:fillRef>
            <a:effectRef idx="1">
              <a:schemeClr val="accent4"/>
            </a:effectRef>
            <a:fontRef idx="minor">
              <a:schemeClr val="tx1"/>
            </a:fontRef>
          </p:style>
        </p:cxnSp>
        <p:sp>
          <p:nvSpPr>
            <p:cNvPr id="6" name="CuadroTexto 5">
              <a:extLst>
                <a:ext uri="{FF2B5EF4-FFF2-40B4-BE49-F238E27FC236}">
                  <a16:creationId xmlns:a16="http://schemas.microsoft.com/office/drawing/2014/main" id="{E27279B5-FC28-F85C-453D-4DC8FF18D34D}"/>
                </a:ext>
              </a:extLst>
            </p:cNvPr>
            <p:cNvSpPr txBox="1"/>
            <p:nvPr/>
          </p:nvSpPr>
          <p:spPr>
            <a:xfrm>
              <a:off x="1153431" y="5901001"/>
              <a:ext cx="1929040" cy="323165"/>
            </a:xfrm>
            <a:prstGeom prst="rect">
              <a:avLst/>
            </a:prstGeom>
            <a:noFill/>
          </p:spPr>
          <p:txBody>
            <a:bodyPr wrap="square" rtlCol="0">
              <a:spAutoFit/>
            </a:bodyPr>
            <a:lstStyle/>
            <a:p>
              <a:pPr>
                <a:lnSpc>
                  <a:spcPct val="75000"/>
                </a:lnSpc>
              </a:pPr>
              <a:r>
                <a:rPr lang="es-CO" sz="2000" dirty="0">
                  <a:solidFill>
                    <a:srgbClr val="232F3D"/>
                  </a:solidFill>
                  <a:latin typeface="Avenir LT Std 65 Medium" panose="020B0803020203020204" pitchFamily="34" charset="0"/>
                </a:rPr>
                <a:t>Presentación</a:t>
              </a:r>
              <a:endParaRPr lang="en-US" sz="2000" dirty="0">
                <a:solidFill>
                  <a:srgbClr val="232F3D"/>
                </a:solidFill>
                <a:latin typeface="Avenir LT Std 65 Medium" panose="020B0803020203020204" pitchFamily="34" charset="0"/>
              </a:endParaRPr>
            </a:p>
          </p:txBody>
        </p:sp>
        <p:sp>
          <p:nvSpPr>
            <p:cNvPr id="7" name="CuadroTexto 6">
              <a:extLst>
                <a:ext uri="{FF2B5EF4-FFF2-40B4-BE49-F238E27FC236}">
                  <a16:creationId xmlns:a16="http://schemas.microsoft.com/office/drawing/2014/main" id="{28465B3E-9917-B8FB-DDF2-F1B0AAB94CF7}"/>
                </a:ext>
              </a:extLst>
            </p:cNvPr>
            <p:cNvSpPr txBox="1"/>
            <p:nvPr/>
          </p:nvSpPr>
          <p:spPr>
            <a:xfrm>
              <a:off x="1153431" y="6138663"/>
              <a:ext cx="1929040" cy="261610"/>
            </a:xfrm>
            <a:prstGeom prst="rect">
              <a:avLst/>
            </a:prstGeom>
            <a:noFill/>
          </p:spPr>
          <p:txBody>
            <a:bodyPr wrap="square" rtlCol="0">
              <a:spAutoFit/>
            </a:bodyPr>
            <a:lstStyle/>
            <a:p>
              <a:r>
                <a:rPr lang="es-CO" sz="1100" dirty="0">
                  <a:solidFill>
                    <a:srgbClr val="232F3D"/>
                  </a:solidFill>
                  <a:latin typeface="Avenir LT Std 45 Book" panose="020B0502020203020204" pitchFamily="34" charset="0"/>
                </a:rPr>
                <a:t>www.website.com</a:t>
              </a:r>
              <a:endParaRPr lang="en-US" sz="2000" dirty="0">
                <a:solidFill>
                  <a:srgbClr val="232F3D"/>
                </a:solidFill>
                <a:latin typeface="Avenir LT Std 45 Book" panose="020B0502020203020204" pitchFamily="34" charset="0"/>
              </a:endParaRPr>
            </a:p>
          </p:txBody>
        </p:sp>
      </p:grpSp>
      <p:pic>
        <p:nvPicPr>
          <p:cNvPr id="8" name="Imagen 7">
            <a:extLst>
              <a:ext uri="{FF2B5EF4-FFF2-40B4-BE49-F238E27FC236}">
                <a16:creationId xmlns:a16="http://schemas.microsoft.com/office/drawing/2014/main" id="{E9C68B7B-48B2-CD43-B511-CD4B296EC6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5865" y="889390"/>
            <a:ext cx="2025069" cy="475793"/>
          </a:xfrm>
          <a:prstGeom prst="rect">
            <a:avLst/>
          </a:prstGeom>
        </p:spPr>
      </p:pic>
    </p:spTree>
    <p:extLst>
      <p:ext uri="{BB962C8B-B14F-4D97-AF65-F5344CB8AC3E}">
        <p14:creationId xmlns:p14="http://schemas.microsoft.com/office/powerpoint/2010/main" val="3978299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78D6661-5823-1FC9-FB4C-F1BC3D9EFF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17F5E94-0D2C-C746-3710-EEED364EED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4B9430B-6AFE-489A-A82D-292C2D300F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B787F6-AE67-4CF5-9552-92664D41B3E3}" type="datetimeFigureOut">
              <a:rPr lang="es-MX" smtClean="0"/>
              <a:t>05/05/2026</a:t>
            </a:fld>
            <a:endParaRPr lang="es-MX" dirty="0"/>
          </a:p>
        </p:txBody>
      </p:sp>
      <p:sp>
        <p:nvSpPr>
          <p:cNvPr id="5" name="Marcador de pie de página 4">
            <a:extLst>
              <a:ext uri="{FF2B5EF4-FFF2-40B4-BE49-F238E27FC236}">
                <a16:creationId xmlns:a16="http://schemas.microsoft.com/office/drawing/2014/main" id="{E6041D83-D05B-152E-A376-AA9753691D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B16581F6-9C0F-F556-F117-C942F0ADD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885DB6D-F709-4CE4-8317-5DF6875E62D3}" type="slidenum">
              <a:rPr lang="es-MX" smtClean="0"/>
              <a:t>‹#›</a:t>
            </a:fld>
            <a:endParaRPr lang="es-MX" dirty="0"/>
          </a:p>
        </p:txBody>
      </p:sp>
    </p:spTree>
    <p:extLst>
      <p:ext uri="{BB962C8B-B14F-4D97-AF65-F5344CB8AC3E}">
        <p14:creationId xmlns:p14="http://schemas.microsoft.com/office/powerpoint/2010/main" val="241899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2.1.1.Descripciones%20de%20Puesto%20Alineadas%20UC.xlsx" TargetMode="External"/><Relationship Id="rId7" Type="http://schemas.openxmlformats.org/officeDocument/2006/relationships/image" Target="../media/image6.png"/><Relationship Id="rId2" Type="http://schemas.openxmlformats.org/officeDocument/2006/relationships/hyperlink" Target="../DOC%202026/2.1.1.Descripciones%20de%20Puesto%20Alineadas%20UC.xlsx"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hyperlink" Target="2.1.1.Descripciones%20de%20Puesto%20Alineadas%20OL.xlsx" TargetMode="External"/><Relationship Id="rId1" Type="http://schemas.openxmlformats.org/officeDocument/2006/relationships/slideLayout" Target="../slideLayouts/slideLayout7.xml"/><Relationship Id="rId6" Type="http://schemas.openxmlformats.org/officeDocument/2006/relationships/hyperlink" Target="../DOC%202026/2.1.1.Descripciones%20de%20Puesto%20Alineadas%20UC.xlsx"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hyperlink" Target="EVALUACION%20DE%20DESEMPE&#209;O%202026/CRONOGRAMA%20-%20EVALUCI&#211;N%20DE%20DESEMPE&#209;O%20GIRARDOTA%202026.xlsx" TargetMode="External"/><Relationship Id="rId4" Type="http://schemas.openxmlformats.org/officeDocument/2006/relationships/image" Target="../media/image5.png"/><Relationship Id="rId9" Type="http://schemas.openxmlformats.org/officeDocument/2006/relationships/image" Target="../media/image11.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2.1.2.Tiempo%20de%20Cobertura%20de%20Vacantes%202026.xlsx" TargetMode="External"/><Relationship Id="rId7"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2.1.2.Tiempo%20de%20Cobertura%20de%20Vacante-1s.xlsx"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jpe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comments" Target="../comments/comment2.xml"/><Relationship Id="rId5" Type="http://schemas.openxmlformats.org/officeDocument/2006/relationships/image" Target="../media/image5.png"/><Relationship Id="rId10" Type="http://schemas.openxmlformats.org/officeDocument/2006/relationships/image" Target="../media/image22.jpeg"/><Relationship Id="rId4" Type="http://schemas.openxmlformats.org/officeDocument/2006/relationships/image" Target="../media/image4.png"/><Relationship Id="rId9" Type="http://schemas.openxmlformats.org/officeDocument/2006/relationships/image" Target="../media/image21.jpeg"/></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3.jpeg"/><Relationship Id="rId7" Type="http://schemas.openxmlformats.org/officeDocument/2006/relationships/image" Target="../media/image24.jpeg"/><Relationship Id="rId12" Type="http://schemas.openxmlformats.org/officeDocument/2006/relationships/comments" Target="../comments/comment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5.png"/><Relationship Id="rId10" Type="http://schemas.openxmlformats.org/officeDocument/2006/relationships/image" Target="../media/image27.jpeg"/><Relationship Id="rId4" Type="http://schemas.openxmlformats.org/officeDocument/2006/relationships/image" Target="../media/image4.png"/><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microsoft.com/office/2017/06/relationships/model3d" Target="../media/model3d1.glb"/><Relationship Id="rId13" Type="http://schemas.openxmlformats.org/officeDocument/2006/relationships/image" Target="../media/image34.png"/><Relationship Id="rId3" Type="http://schemas.openxmlformats.org/officeDocument/2006/relationships/image" Target="../media/image4.png"/><Relationship Id="rId7" Type="http://schemas.openxmlformats.org/officeDocument/2006/relationships/image" Target="../media/image31.svg"/><Relationship Id="rId12" Type="http://schemas.microsoft.com/office/2017/06/relationships/model3d" Target="../media/model3d3.glb"/><Relationship Id="rId17" Type="http://schemas.openxmlformats.org/officeDocument/2006/relationships/image" Target="../media/image38.jpeg"/><Relationship Id="rId2" Type="http://schemas.openxmlformats.org/officeDocument/2006/relationships/image" Target="../media/image3.jpeg"/><Relationship Id="rId16"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0.svg"/><Relationship Id="rId11" Type="http://schemas.openxmlformats.org/officeDocument/2006/relationships/image" Target="../media/image33.png"/><Relationship Id="rId5" Type="http://schemas.openxmlformats.org/officeDocument/2006/relationships/image" Target="../media/image29.jpeg"/><Relationship Id="rId15" Type="http://schemas.openxmlformats.org/officeDocument/2006/relationships/image" Target="../media/image36.jpeg"/><Relationship Id="rId10" Type="http://schemas.microsoft.com/office/2017/06/relationships/model3d" Target="../media/model3d2.glb"/><Relationship Id="rId4" Type="http://schemas.openxmlformats.org/officeDocument/2006/relationships/image" Target="../media/image5.png"/><Relationship Id="rId9" Type="http://schemas.openxmlformats.org/officeDocument/2006/relationships/image" Target="../media/image32.png"/><Relationship Id="rId14" Type="http://schemas.openxmlformats.org/officeDocument/2006/relationships/image" Target="../media/image3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comments" Target="../comments/comment4.xml"/><Relationship Id="rId3" Type="http://schemas.openxmlformats.org/officeDocument/2006/relationships/image" Target="../media/image3.jpe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jpeg"/><Relationship Id="rId7"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44.jpeg"/></Relationships>
</file>

<file path=ppt/slides/_rels/slide17.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2.jpeg"/><Relationship Id="rId3" Type="http://schemas.openxmlformats.org/officeDocument/2006/relationships/image" Target="../media/image3.jpeg"/><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5.png"/><Relationship Id="rId10" Type="http://schemas.openxmlformats.org/officeDocument/2006/relationships/image" Target="../media/image49.jpeg"/><Relationship Id="rId4" Type="http://schemas.openxmlformats.org/officeDocument/2006/relationships/image" Target="../media/image4.png"/><Relationship Id="rId9" Type="http://schemas.openxmlformats.org/officeDocument/2006/relationships/image" Target="../media/image4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3" Type="http://schemas.openxmlformats.org/officeDocument/2006/relationships/image" Target="../media/image3.jpeg"/><Relationship Id="rId7" Type="http://schemas.openxmlformats.org/officeDocument/2006/relationships/image" Target="../media/image58.svg"/><Relationship Id="rId12" Type="http://schemas.openxmlformats.org/officeDocument/2006/relationships/image" Target="../media/image63.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62.jpeg"/><Relationship Id="rId5" Type="http://schemas.openxmlformats.org/officeDocument/2006/relationships/image" Target="../media/image5.png"/><Relationship Id="rId15" Type="http://schemas.openxmlformats.org/officeDocument/2006/relationships/image" Target="../media/image66.jpeg"/><Relationship Id="rId10" Type="http://schemas.openxmlformats.org/officeDocument/2006/relationships/image" Target="../media/image61.jpeg"/><Relationship Id="rId4" Type="http://schemas.openxmlformats.org/officeDocument/2006/relationships/image" Target="../media/image4.png"/><Relationship Id="rId9" Type="http://schemas.openxmlformats.org/officeDocument/2006/relationships/image" Target="../media/image60.jpeg"/><Relationship Id="rId14" Type="http://schemas.openxmlformats.org/officeDocument/2006/relationships/image" Target="../media/image6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67.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p4"/><Relationship Id="rId7" Type="http://schemas.openxmlformats.org/officeDocument/2006/relationships/image" Target="../media/image3.jpeg"/><Relationship Id="rId12" Type="http://schemas.openxmlformats.org/officeDocument/2006/relationships/image" Target="../media/image70.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3.xml"/><Relationship Id="rId11" Type="http://schemas.openxmlformats.org/officeDocument/2006/relationships/image" Target="../media/image69.svg"/><Relationship Id="rId5" Type="http://schemas.openxmlformats.org/officeDocument/2006/relationships/slideLayout" Target="../slideLayouts/slideLayout7.xml"/><Relationship Id="rId10" Type="http://schemas.openxmlformats.org/officeDocument/2006/relationships/image" Target="../media/image68.png"/><Relationship Id="rId4" Type="http://schemas.openxmlformats.org/officeDocument/2006/relationships/video" Target="../media/media2.mp4"/><Relationship Id="rId9"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4.png"/><Relationship Id="rId7" Type="http://schemas.openxmlformats.org/officeDocument/2006/relationships/image" Target="../media/image73.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5.png"/><Relationship Id="rId9" Type="http://schemas.openxmlformats.org/officeDocument/2006/relationships/image" Target="../media/image75.jpeg"/></Relationships>
</file>

<file path=ppt/slides/_rels/slide27.xml.rels><?xml version="1.0" encoding="UTF-8" standalone="yes"?>
<Relationships xmlns="http://schemas.openxmlformats.org/package/2006/relationships"><Relationship Id="rId8" Type="http://schemas.openxmlformats.org/officeDocument/2006/relationships/image" Target="../media/image79.jpeg"/><Relationship Id="rId13" Type="http://schemas.openxmlformats.org/officeDocument/2006/relationships/image" Target="../media/image83.svg"/><Relationship Id="rId3" Type="http://schemas.openxmlformats.org/officeDocument/2006/relationships/image" Target="../media/image76.jpeg"/><Relationship Id="rId7" Type="http://schemas.openxmlformats.org/officeDocument/2006/relationships/image" Target="../media/image4.png"/><Relationship Id="rId12" Type="http://schemas.openxmlformats.org/officeDocument/2006/relationships/image" Target="../media/image82.svg"/><Relationship Id="rId2" Type="http://schemas.openxmlformats.org/officeDocument/2006/relationships/notesSlide" Target="../notesSlides/notesSlide14.xml"/><Relationship Id="rId16" Type="http://schemas.openxmlformats.org/officeDocument/2006/relationships/image" Target="../media/image86.jpeg"/><Relationship Id="rId1" Type="http://schemas.openxmlformats.org/officeDocument/2006/relationships/slideLayout" Target="../slideLayouts/slideLayout7.xml"/><Relationship Id="rId6" Type="http://schemas.openxmlformats.org/officeDocument/2006/relationships/image" Target="../media/image3.jpeg"/><Relationship Id="rId11" Type="http://schemas.openxmlformats.org/officeDocument/2006/relationships/image" Target="../media/image81.svg"/><Relationship Id="rId5" Type="http://schemas.openxmlformats.org/officeDocument/2006/relationships/image" Target="../media/image78.jpeg"/><Relationship Id="rId15" Type="http://schemas.openxmlformats.org/officeDocument/2006/relationships/image" Target="../media/image85.jpeg"/><Relationship Id="rId10" Type="http://schemas.openxmlformats.org/officeDocument/2006/relationships/image" Target="../media/image80.jpeg"/><Relationship Id="rId4" Type="http://schemas.openxmlformats.org/officeDocument/2006/relationships/image" Target="../media/image77.jpeg"/><Relationship Id="rId9" Type="http://schemas.openxmlformats.org/officeDocument/2006/relationships/image" Target="../media/image5.png"/><Relationship Id="rId14" Type="http://schemas.openxmlformats.org/officeDocument/2006/relationships/image" Target="../media/image84.svg"/></Relationships>
</file>

<file path=ppt/slides/_rels/slide28.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90.jpeg"/><Relationship Id="rId3" Type="http://schemas.openxmlformats.org/officeDocument/2006/relationships/image" Target="../media/image87.jpeg"/><Relationship Id="rId7" Type="http://schemas.openxmlformats.org/officeDocument/2006/relationships/image" Target="../media/image81.svg"/><Relationship Id="rId12" Type="http://schemas.openxmlformats.org/officeDocument/2006/relationships/image" Target="../media/image89.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88.jpeg"/><Relationship Id="rId5" Type="http://schemas.openxmlformats.org/officeDocument/2006/relationships/image" Target="../media/image4.png"/><Relationship Id="rId10" Type="http://schemas.openxmlformats.org/officeDocument/2006/relationships/image" Target="../media/image84.svg"/><Relationship Id="rId4" Type="http://schemas.openxmlformats.org/officeDocument/2006/relationships/image" Target="../media/image3.jpeg"/><Relationship Id="rId9" Type="http://schemas.openxmlformats.org/officeDocument/2006/relationships/image" Target="../media/image83.svg"/></Relationships>
</file>

<file path=ppt/slides/_rels/slide29.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95.jpeg"/><Relationship Id="rId3" Type="http://schemas.openxmlformats.org/officeDocument/2006/relationships/image" Target="../media/image91.jpeg"/><Relationship Id="rId7" Type="http://schemas.openxmlformats.org/officeDocument/2006/relationships/image" Target="../media/image5.png"/><Relationship Id="rId12" Type="http://schemas.openxmlformats.org/officeDocument/2006/relationships/image" Target="../media/image94.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3.jpeg"/><Relationship Id="rId5" Type="http://schemas.openxmlformats.org/officeDocument/2006/relationships/image" Target="../media/image3.jpeg"/><Relationship Id="rId10" Type="http://schemas.openxmlformats.org/officeDocument/2006/relationships/image" Target="../media/image84.svg"/><Relationship Id="rId4" Type="http://schemas.openxmlformats.org/officeDocument/2006/relationships/image" Target="../media/image92.jpeg"/><Relationship Id="rId9" Type="http://schemas.openxmlformats.org/officeDocument/2006/relationships/image" Target="../media/image83.svg"/><Relationship Id="rId14" Type="http://schemas.openxmlformats.org/officeDocument/2006/relationships/image" Target="../media/image81.sv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96.sv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jpeg"/><Relationship Id="rId7" Type="http://schemas.openxmlformats.org/officeDocument/2006/relationships/image" Target="../media/image9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7.svg"/><Relationship Id="rId5" Type="http://schemas.openxmlformats.org/officeDocument/2006/relationships/image" Target="../media/image5.png"/><Relationship Id="rId10" Type="http://schemas.openxmlformats.org/officeDocument/2006/relationships/image" Target="../media/image99.jpeg"/><Relationship Id="rId4" Type="http://schemas.openxmlformats.org/officeDocument/2006/relationships/image" Target="../media/image4.png"/><Relationship Id="rId9" Type="http://schemas.openxmlformats.org/officeDocument/2006/relationships/image" Target="../media/image74.jpeg"/></Relationships>
</file>

<file path=ppt/slides/_rels/slide32.xml.rels><?xml version="1.0" encoding="UTF-8" standalone="yes"?>
<Relationships xmlns="http://schemas.openxmlformats.org/package/2006/relationships"><Relationship Id="rId8" Type="http://schemas.openxmlformats.org/officeDocument/2006/relationships/image" Target="../media/image102.jpeg"/><Relationship Id="rId13" Type="http://schemas.openxmlformats.org/officeDocument/2006/relationships/image" Target="../media/image106.png"/><Relationship Id="rId3" Type="http://schemas.openxmlformats.org/officeDocument/2006/relationships/image" Target="../media/image3.jpeg"/><Relationship Id="rId7" Type="http://schemas.openxmlformats.org/officeDocument/2006/relationships/image" Target="../media/image101.jpeg"/><Relationship Id="rId12" Type="http://schemas.openxmlformats.org/officeDocument/2006/relationships/image" Target="../media/image97.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105.png"/><Relationship Id="rId5" Type="http://schemas.openxmlformats.org/officeDocument/2006/relationships/image" Target="../media/image5.png"/><Relationship Id="rId10" Type="http://schemas.openxmlformats.org/officeDocument/2006/relationships/image" Target="../media/image104.jpeg"/><Relationship Id="rId4" Type="http://schemas.openxmlformats.org/officeDocument/2006/relationships/image" Target="../media/image4.png"/><Relationship Id="rId9" Type="http://schemas.openxmlformats.org/officeDocument/2006/relationships/image" Target="../media/image103.jpeg"/></Relationships>
</file>

<file path=ppt/slides/_rels/slide33.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3.jpeg"/><Relationship Id="rId7" Type="http://schemas.openxmlformats.org/officeDocument/2006/relationships/image" Target="../media/image10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97.svg"/><Relationship Id="rId11" Type="http://schemas.openxmlformats.org/officeDocument/2006/relationships/image" Target="../media/image111.jpeg"/><Relationship Id="rId5" Type="http://schemas.openxmlformats.org/officeDocument/2006/relationships/image" Target="../media/image5.png"/><Relationship Id="rId10" Type="http://schemas.openxmlformats.org/officeDocument/2006/relationships/image" Target="../media/image110.jpeg"/><Relationship Id="rId4" Type="http://schemas.openxmlformats.org/officeDocument/2006/relationships/image" Target="../media/image4.png"/><Relationship Id="rId9" Type="http://schemas.openxmlformats.org/officeDocument/2006/relationships/image" Target="../media/image10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openxmlformats.org/officeDocument/2006/relationships/image" Target="../media/image114.svg"/><Relationship Id="rId13" Type="http://schemas.openxmlformats.org/officeDocument/2006/relationships/image" Target="../media/image119.jpg"/><Relationship Id="rId3" Type="http://schemas.openxmlformats.org/officeDocument/2006/relationships/image" Target="../media/image4.png"/><Relationship Id="rId7" Type="http://schemas.openxmlformats.org/officeDocument/2006/relationships/image" Target="../media/image113.svg"/><Relationship Id="rId12" Type="http://schemas.openxmlformats.org/officeDocument/2006/relationships/image" Target="../media/image11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12.svg"/><Relationship Id="rId11" Type="http://schemas.openxmlformats.org/officeDocument/2006/relationships/image" Target="../media/image117.png"/><Relationship Id="rId5" Type="http://schemas.openxmlformats.org/officeDocument/2006/relationships/image" Target="../media/image71.png"/><Relationship Id="rId15" Type="http://schemas.openxmlformats.org/officeDocument/2006/relationships/image" Target="../media/image121.png"/><Relationship Id="rId10" Type="http://schemas.openxmlformats.org/officeDocument/2006/relationships/image" Target="../media/image116.png"/><Relationship Id="rId4" Type="http://schemas.openxmlformats.org/officeDocument/2006/relationships/image" Target="../media/image5.png"/><Relationship Id="rId9" Type="http://schemas.openxmlformats.org/officeDocument/2006/relationships/image" Target="../media/image115.png"/><Relationship Id="rId14" Type="http://schemas.openxmlformats.org/officeDocument/2006/relationships/image" Target="../media/image120.png"/></Relationships>
</file>

<file path=ppt/slides/_rels/slide36.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4.png"/><Relationship Id="rId7" Type="http://schemas.openxmlformats.org/officeDocument/2006/relationships/image" Target="../media/image117.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14.svg"/><Relationship Id="rId5" Type="http://schemas.openxmlformats.org/officeDocument/2006/relationships/image" Target="../media/image71.png"/><Relationship Id="rId10" Type="http://schemas.openxmlformats.org/officeDocument/2006/relationships/image" Target="../media/image123.jpg"/><Relationship Id="rId4" Type="http://schemas.openxmlformats.org/officeDocument/2006/relationships/image" Target="../media/image5.png"/><Relationship Id="rId9" Type="http://schemas.openxmlformats.org/officeDocument/2006/relationships/image" Target="../media/image122.png"/></Relationships>
</file>

<file path=ppt/slides/_rels/slide37.xml.rels><?xml version="1.0" encoding="UTF-8" standalone="yes"?>
<Relationships xmlns="http://schemas.openxmlformats.org/package/2006/relationships"><Relationship Id="rId8" Type="http://schemas.openxmlformats.org/officeDocument/2006/relationships/image" Target="../media/image125.jpeg"/><Relationship Id="rId13" Type="http://schemas.openxmlformats.org/officeDocument/2006/relationships/image" Target="../media/image96.svg"/><Relationship Id="rId3" Type="http://schemas.openxmlformats.org/officeDocument/2006/relationships/image" Target="../media/image4.png"/><Relationship Id="rId7" Type="http://schemas.openxmlformats.org/officeDocument/2006/relationships/image" Target="../media/image71.png"/><Relationship Id="rId12" Type="http://schemas.openxmlformats.org/officeDocument/2006/relationships/image" Target="../media/image12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14.svg"/><Relationship Id="rId11" Type="http://schemas.openxmlformats.org/officeDocument/2006/relationships/image" Target="../media/image127.jpeg"/><Relationship Id="rId5" Type="http://schemas.openxmlformats.org/officeDocument/2006/relationships/image" Target="../media/image124.jpeg"/><Relationship Id="rId10" Type="http://schemas.openxmlformats.org/officeDocument/2006/relationships/image" Target="../media/image126.jpeg"/><Relationship Id="rId4" Type="http://schemas.openxmlformats.org/officeDocument/2006/relationships/image" Target="../media/image5.png"/><Relationship Id="rId9" Type="http://schemas.openxmlformats.org/officeDocument/2006/relationships/image" Target="../media/image104.jpe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0.sv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29.svg"/><Relationship Id="rId5" Type="http://schemas.openxmlformats.org/officeDocument/2006/relationships/chart" Target="../charts/char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138.jpeg"/><Relationship Id="rId3" Type="http://schemas.openxmlformats.org/officeDocument/2006/relationships/image" Target="../media/image4.png"/><Relationship Id="rId7" Type="http://schemas.openxmlformats.org/officeDocument/2006/relationships/image" Target="../media/image133.jpeg"/><Relationship Id="rId12" Type="http://schemas.openxmlformats.org/officeDocument/2006/relationships/image" Target="../media/image137.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32.svg"/><Relationship Id="rId11" Type="http://schemas.openxmlformats.org/officeDocument/2006/relationships/image" Target="../media/image136.jpeg"/><Relationship Id="rId5" Type="http://schemas.openxmlformats.org/officeDocument/2006/relationships/image" Target="../media/image131.png"/><Relationship Id="rId10" Type="http://schemas.openxmlformats.org/officeDocument/2006/relationships/image" Target="../media/image135.jpeg"/><Relationship Id="rId4" Type="http://schemas.openxmlformats.org/officeDocument/2006/relationships/image" Target="../media/image5.png"/><Relationship Id="rId9" Type="http://schemas.openxmlformats.org/officeDocument/2006/relationships/image" Target="../media/image134.png"/><Relationship Id="rId14" Type="http://schemas.openxmlformats.org/officeDocument/2006/relationships/image" Target="../media/image139.jpeg"/></Relationships>
</file>

<file path=ppt/slides/_rels/slide40.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4.png"/><Relationship Id="rId7" Type="http://schemas.openxmlformats.org/officeDocument/2006/relationships/image" Target="../media/image142.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5.png"/><Relationship Id="rId9" Type="http://schemas.openxmlformats.org/officeDocument/2006/relationships/image" Target="../media/image144.svg"/></Relationships>
</file>

<file path=ppt/slides/_rels/slide41.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4.png"/><Relationship Id="rId7" Type="http://schemas.openxmlformats.org/officeDocument/2006/relationships/image" Target="../media/image147.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46.jpeg"/><Relationship Id="rId5" Type="http://schemas.openxmlformats.org/officeDocument/2006/relationships/image" Target="../media/image145.jpeg"/><Relationship Id="rId4" Type="http://schemas.openxmlformats.org/officeDocument/2006/relationships/image" Target="../media/image5.png"/><Relationship Id="rId9" Type="http://schemas.openxmlformats.org/officeDocument/2006/relationships/image" Target="../media/image149.jpeg"/></Relationships>
</file>

<file path=ppt/slides/_rels/slide42.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4.png"/><Relationship Id="rId7" Type="http://schemas.openxmlformats.org/officeDocument/2006/relationships/image" Target="../media/image152.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FDDAF78-1F14-7BB9-04D8-5F47745937EB}"/>
              </a:ext>
            </a:extLst>
          </p:cNvPr>
          <p:cNvSpPr/>
          <p:nvPr/>
        </p:nvSpPr>
        <p:spPr>
          <a:xfrm>
            <a:off x="3075740" y="254260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
        <p:nvSpPr>
          <p:cNvPr id="4" name="Rectángulo 3">
            <a:extLst>
              <a:ext uri="{FF2B5EF4-FFF2-40B4-BE49-F238E27FC236}">
                <a16:creationId xmlns:a16="http://schemas.microsoft.com/office/drawing/2014/main" id="{40D2AE44-44D6-CFAA-6E2E-673C7559C65D}"/>
              </a:ext>
            </a:extLst>
          </p:cNvPr>
          <p:cNvSpPr/>
          <p:nvPr/>
        </p:nvSpPr>
        <p:spPr>
          <a:xfrm>
            <a:off x="3075740" y="3429000"/>
            <a:ext cx="6040519" cy="574003"/>
          </a:xfrm>
          <a:prstGeom prst="rect">
            <a:avLst/>
          </a:prstGeom>
        </p:spPr>
        <p:txBody>
          <a:bodyPr wrap="square">
            <a:spAutoFit/>
          </a:bodyPr>
          <a:lstStyle/>
          <a:p>
            <a:pPr algn="ctr">
              <a:lnSpc>
                <a:spcPct val="75000"/>
              </a:lnSpc>
            </a:pPr>
            <a:r>
              <a:rPr lang="en-US" sz="4000" dirty="0">
                <a:solidFill>
                  <a:srgbClr val="232F3D"/>
                </a:solidFill>
                <a:latin typeface="Avenir LT Std 65 Medium" panose="020B0803020203020204" pitchFamily="34" charset="0"/>
              </a:rPr>
              <a:t>BLOQUE 2</a:t>
            </a:r>
          </a:p>
        </p:txBody>
      </p:sp>
      <p:sp>
        <p:nvSpPr>
          <p:cNvPr id="3" name="Rectángulo 2">
            <a:extLst>
              <a:ext uri="{FF2B5EF4-FFF2-40B4-BE49-F238E27FC236}">
                <a16:creationId xmlns:a16="http://schemas.microsoft.com/office/drawing/2014/main" id="{0C944F68-A5B1-B023-3C69-4EB936A7B75E}"/>
              </a:ext>
            </a:extLst>
          </p:cNvPr>
          <p:cNvSpPr/>
          <p:nvPr/>
        </p:nvSpPr>
        <p:spPr>
          <a:xfrm>
            <a:off x="3075740" y="4052472"/>
            <a:ext cx="6040519" cy="525850"/>
          </a:xfrm>
          <a:prstGeom prst="rect">
            <a:avLst/>
          </a:prstGeom>
        </p:spPr>
        <p:txBody>
          <a:bodyPr wrap="square">
            <a:spAutoFit/>
          </a:bodyPr>
          <a:lstStyle/>
          <a:p>
            <a:pPr algn="ctr">
              <a:lnSpc>
                <a:spcPct val="75000"/>
              </a:lnSpc>
            </a:pPr>
            <a:r>
              <a:rPr lang="en-US" sz="3600" dirty="0">
                <a:solidFill>
                  <a:srgbClr val="232F3D"/>
                </a:solidFill>
                <a:latin typeface="Avenir LT Std 65 Medium" panose="020B0803020203020204" pitchFamily="34" charset="0"/>
              </a:rPr>
              <a:t>Reclutamiento y Selección</a:t>
            </a:r>
            <a:endParaRPr lang="en-US" sz="3600" dirty="0">
              <a:solidFill>
                <a:srgbClr val="E6E6E6"/>
              </a:solidFill>
              <a:latin typeface="Avenir LT Std 45 Book" panose="020B0502020203020204" pitchFamily="34" charset="0"/>
            </a:endParaRPr>
          </a:p>
        </p:txBody>
      </p:sp>
    </p:spTree>
    <p:extLst>
      <p:ext uri="{BB962C8B-B14F-4D97-AF65-F5344CB8AC3E}">
        <p14:creationId xmlns:p14="http://schemas.microsoft.com/office/powerpoint/2010/main" val="584312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FDDAF78-1F14-7BB9-04D8-5F47745937EB}"/>
              </a:ext>
            </a:extLst>
          </p:cNvPr>
          <p:cNvSpPr/>
          <p:nvPr/>
        </p:nvSpPr>
        <p:spPr>
          <a:xfrm>
            <a:off x="3154987" y="266481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
        <p:nvSpPr>
          <p:cNvPr id="4" name="Rectángulo 3">
            <a:extLst>
              <a:ext uri="{FF2B5EF4-FFF2-40B4-BE49-F238E27FC236}">
                <a16:creationId xmlns:a16="http://schemas.microsoft.com/office/drawing/2014/main" id="{40D2AE44-44D6-CFAA-6E2E-673C7559C65D}"/>
              </a:ext>
            </a:extLst>
          </p:cNvPr>
          <p:cNvSpPr/>
          <p:nvPr/>
        </p:nvSpPr>
        <p:spPr>
          <a:xfrm>
            <a:off x="3281014" y="3551210"/>
            <a:ext cx="6040519" cy="1035668"/>
          </a:xfrm>
          <a:prstGeom prst="rect">
            <a:avLst/>
          </a:prstGeom>
        </p:spPr>
        <p:txBody>
          <a:bodyPr wrap="square">
            <a:spAutoFit/>
          </a:bodyPr>
          <a:lstStyle/>
          <a:p>
            <a:pPr algn="ctr">
              <a:lnSpc>
                <a:spcPct val="75000"/>
              </a:lnSpc>
            </a:pPr>
            <a:r>
              <a:rPr lang="es-CO" sz="4000" dirty="0">
                <a:solidFill>
                  <a:srgbClr val="232F3D"/>
                </a:solidFill>
                <a:latin typeface="Avenir LT Std 65 Medium" panose="020B0803020203020204" pitchFamily="34" charset="0"/>
              </a:rPr>
              <a:t>Job Description y</a:t>
            </a:r>
          </a:p>
          <a:p>
            <a:pPr algn="ctr">
              <a:lnSpc>
                <a:spcPct val="75000"/>
              </a:lnSpc>
            </a:pPr>
            <a:r>
              <a:rPr lang="es-CO" sz="4000" dirty="0">
                <a:solidFill>
                  <a:srgbClr val="232F3D"/>
                </a:solidFill>
                <a:latin typeface="Avenir LT Std 65 Medium" panose="020B0803020203020204" pitchFamily="34" charset="0"/>
              </a:rPr>
              <a:t>Cobertura de Vacantes</a:t>
            </a:r>
            <a:endParaRPr lang="es-CO" sz="4000" dirty="0">
              <a:solidFill>
                <a:srgbClr val="E6E6E6"/>
              </a:solidFill>
              <a:latin typeface="Avenir LT Std 45 Book" panose="020B0502020203020204" pitchFamily="34" charset="0"/>
            </a:endParaRPr>
          </a:p>
        </p:txBody>
      </p:sp>
    </p:spTree>
    <p:extLst>
      <p:ext uri="{BB962C8B-B14F-4D97-AF65-F5344CB8AC3E}">
        <p14:creationId xmlns:p14="http://schemas.microsoft.com/office/powerpoint/2010/main" val="1672249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83892-F93E-5F55-410C-8F2B0064EEC9}"/>
            </a:ext>
          </a:extLst>
        </p:cNvPr>
        <p:cNvGrpSpPr/>
        <p:nvPr/>
      </p:nvGrpSpPr>
      <p:grpSpPr>
        <a:xfrm>
          <a:off x="0" y="0"/>
          <a:ext cx="0" cy="0"/>
          <a:chOff x="0" y="0"/>
          <a:chExt cx="0" cy="0"/>
        </a:xfrm>
      </p:grpSpPr>
      <p:sp>
        <p:nvSpPr>
          <p:cNvPr id="2" name="Rectángulo 1">
            <a:hlinkClick r:id="rId2" action="ppaction://hlinkfile"/>
            <a:extLst>
              <a:ext uri="{FF2B5EF4-FFF2-40B4-BE49-F238E27FC236}">
                <a16:creationId xmlns:a16="http://schemas.microsoft.com/office/drawing/2014/main" id="{60E3B73E-1930-2811-7DE1-5E50F4BDA56D}"/>
              </a:ext>
            </a:extLst>
          </p:cNvPr>
          <p:cNvSpPr/>
          <p:nvPr/>
        </p:nvSpPr>
        <p:spPr>
          <a:xfrm>
            <a:off x="1640264" y="1562819"/>
            <a:ext cx="8889476" cy="5031739"/>
          </a:xfrm>
          <a:prstGeom prst="rect">
            <a:avLst/>
          </a:prstGeom>
          <a:solidFill>
            <a:srgbClr val="B7E7D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600" dirty="0">
              <a:latin typeface="Avenir Next LT Pro" panose="020B0504020202020204" pitchFamily="34" charset="0"/>
            </a:endParaRPr>
          </a:p>
        </p:txBody>
      </p:sp>
      <p:sp>
        <p:nvSpPr>
          <p:cNvPr id="10" name="Rectángulo 9">
            <a:extLst>
              <a:ext uri="{FF2B5EF4-FFF2-40B4-BE49-F238E27FC236}">
                <a16:creationId xmlns:a16="http://schemas.microsoft.com/office/drawing/2014/main" id="{DC0E2DE5-3E50-5D46-8675-16C25633877A}"/>
              </a:ext>
            </a:extLst>
          </p:cNvPr>
          <p:cNvSpPr/>
          <p:nvPr/>
        </p:nvSpPr>
        <p:spPr>
          <a:xfrm>
            <a:off x="0" y="6781800"/>
            <a:ext cx="12192000" cy="76200"/>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7" name="TextBox 9">
            <a:extLst>
              <a:ext uri="{FF2B5EF4-FFF2-40B4-BE49-F238E27FC236}">
                <a16:creationId xmlns:a16="http://schemas.microsoft.com/office/drawing/2014/main" id="{BD608574-F083-6FE7-87F5-8AD67F758337}"/>
              </a:ext>
            </a:extLst>
          </p:cNvPr>
          <p:cNvSpPr txBox="1"/>
          <p:nvPr/>
        </p:nvSpPr>
        <p:spPr>
          <a:xfrm>
            <a:off x="4147151" y="854176"/>
            <a:ext cx="3772005" cy="461665"/>
          </a:xfrm>
          <a:prstGeom prst="rect">
            <a:avLst/>
          </a:prstGeom>
        </p:spPr>
        <p:txBody>
          <a:bodyPr wrap="square" lIns="0" tIns="0" rIns="0" bIns="0" rtlCol="0" anchor="t">
            <a:spAutoFit/>
          </a:bodyPr>
          <a:lstStyle/>
          <a:p>
            <a:r>
              <a:rPr lang="es-ES" sz="30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hlinkClick r:id="rId3" action="ppaction://hlinkfile">
                  <a:extLst>
                    <a:ext uri="{A12FA001-AC4F-418D-AE19-62706E023703}">
                      <ahyp:hlinkClr xmlns:ahyp="http://schemas.microsoft.com/office/drawing/2018/hyperlinkcolor" val="tx"/>
                    </a:ext>
                  </a:extLst>
                </a:hlinkClick>
              </a:rPr>
              <a:t>Job </a:t>
            </a:r>
            <a:r>
              <a:rPr lang="es-ES" sz="3000" b="1" u="sng" dirty="0" err="1">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hlinkClick r:id="rId3" action="ppaction://hlinkfile">
                  <a:extLst>
                    <a:ext uri="{A12FA001-AC4F-418D-AE19-62706E023703}">
                      <ahyp:hlinkClr xmlns:ahyp="http://schemas.microsoft.com/office/drawing/2018/hyperlinkcolor" val="tx"/>
                    </a:ext>
                  </a:extLst>
                </a:hlinkClick>
              </a:rPr>
              <a:t>Description</a:t>
            </a:r>
            <a:r>
              <a:rPr lang="es-ES" sz="30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hlinkClick r:id="rId3" action="ppaction://hlinkfile">
                  <a:extLst>
                    <a:ext uri="{A12FA001-AC4F-418D-AE19-62706E023703}">
                      <ahyp:hlinkClr xmlns:ahyp="http://schemas.microsoft.com/office/drawing/2018/hyperlinkcolor" val="tx"/>
                    </a:ext>
                  </a:extLst>
                </a:hlinkClick>
              </a:rPr>
              <a:t> UC</a:t>
            </a:r>
            <a:endParaRPr lang="es-ES" sz="30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endParaRPr>
          </a:p>
        </p:txBody>
      </p:sp>
      <p:pic>
        <p:nvPicPr>
          <p:cNvPr id="8" name="Imagen 7">
            <a:extLst>
              <a:ext uri="{FF2B5EF4-FFF2-40B4-BE49-F238E27FC236}">
                <a16:creationId xmlns:a16="http://schemas.microsoft.com/office/drawing/2014/main" id="{0D7C6F7D-5D95-8BD9-815B-343C3356F9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91"/>
            <a:ext cx="12192000" cy="653710"/>
          </a:xfrm>
          <a:prstGeom prst="rect">
            <a:avLst/>
          </a:prstGeom>
        </p:spPr>
      </p:pic>
      <p:pic>
        <p:nvPicPr>
          <p:cNvPr id="11" name="Imagen 10">
            <a:extLst>
              <a:ext uri="{FF2B5EF4-FFF2-40B4-BE49-F238E27FC236}">
                <a16:creationId xmlns:a16="http://schemas.microsoft.com/office/drawing/2014/main" id="{DB93B6A5-9C4C-3767-81A3-A4FE29EF0E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sp>
        <p:nvSpPr>
          <p:cNvPr id="13" name="CuadroTexto 12">
            <a:extLst>
              <a:ext uri="{FF2B5EF4-FFF2-40B4-BE49-F238E27FC236}">
                <a16:creationId xmlns:a16="http://schemas.microsoft.com/office/drawing/2014/main" id="{9D1AD209-B42E-5820-4EC5-EEFD8BB373D7}"/>
              </a:ext>
            </a:extLst>
          </p:cNvPr>
          <p:cNvSpPr txBox="1"/>
          <p:nvPr/>
        </p:nvSpPr>
        <p:spPr>
          <a:xfrm>
            <a:off x="2329684" y="61854"/>
            <a:ext cx="8501714" cy="523220"/>
          </a:xfrm>
          <a:prstGeom prst="rect">
            <a:avLst/>
          </a:prstGeom>
          <a:noFill/>
        </p:spPr>
        <p:txBody>
          <a:bodyPr wrap="square" rtlCol="0">
            <a:spAutoFit/>
          </a:bodyPr>
          <a:lstStyle/>
          <a:p>
            <a:pPr algn="just"/>
            <a:r>
              <a:rPr lang="es-ES" sz="1400" dirty="0">
                <a:solidFill>
                  <a:schemeClr val="bg1"/>
                </a:solidFill>
                <a:latin typeface="Avenir Next LT Pro" panose="020B0504020202020204" pitchFamily="34" charset="0"/>
                <a:sym typeface="Azo Sans"/>
              </a:rPr>
              <a:t>R.2.1.1 Cada puesto que se recluta tiene una descripción del puesto alineada </a:t>
            </a:r>
          </a:p>
          <a:p>
            <a:pPr algn="just"/>
            <a:r>
              <a:rPr lang="es-ES" sz="1400" dirty="0">
                <a:solidFill>
                  <a:schemeClr val="bg1"/>
                </a:solidFill>
                <a:latin typeface="Avenir Next LT Pro" panose="020B0504020202020204" pitchFamily="34" charset="0"/>
                <a:sym typeface="Azo Sans"/>
              </a:rPr>
              <a:t>con los roles y responsabilidades.</a:t>
            </a:r>
          </a:p>
        </p:txBody>
      </p:sp>
      <p:pic>
        <p:nvPicPr>
          <p:cNvPr id="14" name="Imagen 13">
            <a:extLst>
              <a:ext uri="{FF2B5EF4-FFF2-40B4-BE49-F238E27FC236}">
                <a16:creationId xmlns:a16="http://schemas.microsoft.com/office/drawing/2014/main" id="{A8DC2B03-58F9-1CFA-8934-712C340EC3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12" name="Imagen 11">
            <a:extLst>
              <a:ext uri="{FF2B5EF4-FFF2-40B4-BE49-F238E27FC236}">
                <a16:creationId xmlns:a16="http://schemas.microsoft.com/office/drawing/2014/main" id="{712F6BAC-D3CF-0A3E-B0D8-1579E187C0BE}"/>
              </a:ext>
            </a:extLst>
          </p:cNvPr>
          <p:cNvPicPr>
            <a:picLocks noChangeAspect="1"/>
          </p:cNvPicPr>
          <p:nvPr/>
        </p:nvPicPr>
        <p:blipFill>
          <a:blip r:embed="rId7"/>
          <a:stretch>
            <a:fillRect/>
          </a:stretch>
        </p:blipFill>
        <p:spPr>
          <a:xfrm>
            <a:off x="1834694" y="1738343"/>
            <a:ext cx="8522611" cy="46813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76651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1460E-3D52-E95F-638B-CCF9C2664014}"/>
            </a:ext>
          </a:extLst>
        </p:cNvPr>
        <p:cNvGrpSpPr/>
        <p:nvPr/>
      </p:nvGrpSpPr>
      <p:grpSpPr>
        <a:xfrm>
          <a:off x="0" y="0"/>
          <a:ext cx="0" cy="0"/>
          <a:chOff x="0" y="0"/>
          <a:chExt cx="0" cy="0"/>
        </a:xfrm>
      </p:grpSpPr>
      <p:sp>
        <p:nvSpPr>
          <p:cNvPr id="10" name="Rectángulo 9">
            <a:extLst>
              <a:ext uri="{FF2B5EF4-FFF2-40B4-BE49-F238E27FC236}">
                <a16:creationId xmlns:a16="http://schemas.microsoft.com/office/drawing/2014/main" id="{0211DADE-10D5-1E44-8DE7-C9F82CB60417}"/>
              </a:ext>
            </a:extLst>
          </p:cNvPr>
          <p:cNvSpPr/>
          <p:nvPr/>
        </p:nvSpPr>
        <p:spPr>
          <a:xfrm>
            <a:off x="0" y="6781800"/>
            <a:ext cx="12192000" cy="76200"/>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7" name="TextBox 9">
            <a:extLst>
              <a:ext uri="{FF2B5EF4-FFF2-40B4-BE49-F238E27FC236}">
                <a16:creationId xmlns:a16="http://schemas.microsoft.com/office/drawing/2014/main" id="{EEA83DE5-ABE5-4EEF-F6B5-B25F72AB375E}"/>
              </a:ext>
            </a:extLst>
          </p:cNvPr>
          <p:cNvSpPr txBox="1"/>
          <p:nvPr/>
        </p:nvSpPr>
        <p:spPr>
          <a:xfrm>
            <a:off x="4169803" y="854475"/>
            <a:ext cx="3924152" cy="461665"/>
          </a:xfrm>
          <a:prstGeom prst="rect">
            <a:avLst/>
          </a:prstGeom>
        </p:spPr>
        <p:txBody>
          <a:bodyPr wrap="square" lIns="0" tIns="0" rIns="0" bIns="0" rtlCol="0" anchor="t">
            <a:spAutoFit/>
          </a:bodyPr>
          <a:lstStyle/>
          <a:p>
            <a:r>
              <a:rPr lang="es-ES" sz="30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hlinkClick r:id="rId2" action="ppaction://hlinkfile">
                  <a:extLst>
                    <a:ext uri="{A12FA001-AC4F-418D-AE19-62706E023703}">
                      <ahyp:hlinkClr xmlns:ahyp="http://schemas.microsoft.com/office/drawing/2018/hyperlinkcolor" val="tx"/>
                    </a:ext>
                  </a:extLst>
                </a:hlinkClick>
              </a:rPr>
              <a:t>Job </a:t>
            </a:r>
            <a:r>
              <a:rPr lang="es-ES" sz="3000" b="1" u="sng" dirty="0" err="1">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hlinkClick r:id="rId2" action="ppaction://hlinkfile">
                  <a:extLst>
                    <a:ext uri="{A12FA001-AC4F-418D-AE19-62706E023703}">
                      <ahyp:hlinkClr xmlns:ahyp="http://schemas.microsoft.com/office/drawing/2018/hyperlinkcolor" val="tx"/>
                    </a:ext>
                  </a:extLst>
                </a:hlinkClick>
              </a:rPr>
              <a:t>Description</a:t>
            </a:r>
            <a:r>
              <a:rPr lang="es-ES" sz="30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hlinkClick r:id="rId2" action="ppaction://hlinkfile">
                  <a:extLst>
                    <a:ext uri="{A12FA001-AC4F-418D-AE19-62706E023703}">
                      <ahyp:hlinkClr xmlns:ahyp="http://schemas.microsoft.com/office/drawing/2018/hyperlinkcolor" val="tx"/>
                    </a:ext>
                  </a:extLst>
                </a:hlinkClick>
              </a:rPr>
              <a:t> OL </a:t>
            </a:r>
            <a:endParaRPr lang="es-ES" sz="30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endParaRPr>
          </a:p>
        </p:txBody>
      </p:sp>
      <p:pic>
        <p:nvPicPr>
          <p:cNvPr id="8" name="Imagen 7">
            <a:extLst>
              <a:ext uri="{FF2B5EF4-FFF2-40B4-BE49-F238E27FC236}">
                <a16:creationId xmlns:a16="http://schemas.microsoft.com/office/drawing/2014/main" id="{C80D329E-DAF1-37EF-E7B5-ED520A8FC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91"/>
            <a:ext cx="12192000" cy="653710"/>
          </a:xfrm>
          <a:prstGeom prst="rect">
            <a:avLst/>
          </a:prstGeom>
        </p:spPr>
      </p:pic>
      <p:pic>
        <p:nvPicPr>
          <p:cNvPr id="11" name="Imagen 10">
            <a:extLst>
              <a:ext uri="{FF2B5EF4-FFF2-40B4-BE49-F238E27FC236}">
                <a16:creationId xmlns:a16="http://schemas.microsoft.com/office/drawing/2014/main" id="{7DF0EB76-FC01-1C3D-15F6-930D2D413F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pic>
        <p:nvPicPr>
          <p:cNvPr id="14" name="Imagen 13">
            <a:extLst>
              <a:ext uri="{FF2B5EF4-FFF2-40B4-BE49-F238E27FC236}">
                <a16:creationId xmlns:a16="http://schemas.microsoft.com/office/drawing/2014/main" id="{D25F6033-128B-978B-B8DC-D55A3268EB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3" name="Rectángulo 2">
            <a:hlinkClick r:id="rId6" action="ppaction://hlinkfile"/>
            <a:extLst>
              <a:ext uri="{FF2B5EF4-FFF2-40B4-BE49-F238E27FC236}">
                <a16:creationId xmlns:a16="http://schemas.microsoft.com/office/drawing/2014/main" id="{101A88B8-EFC8-5DFC-8C24-62FA41CDA1AF}"/>
              </a:ext>
            </a:extLst>
          </p:cNvPr>
          <p:cNvSpPr/>
          <p:nvPr/>
        </p:nvSpPr>
        <p:spPr>
          <a:xfrm>
            <a:off x="1649691" y="1562819"/>
            <a:ext cx="8795207" cy="5031739"/>
          </a:xfrm>
          <a:prstGeom prst="rect">
            <a:avLst/>
          </a:prstGeom>
          <a:solidFill>
            <a:srgbClr val="B7E7D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600" dirty="0">
              <a:latin typeface="Avenir Next LT Pro" panose="020B0504020202020204" pitchFamily="34" charset="0"/>
            </a:endParaRPr>
          </a:p>
        </p:txBody>
      </p:sp>
      <p:sp>
        <p:nvSpPr>
          <p:cNvPr id="4" name="CuadroTexto 3">
            <a:extLst>
              <a:ext uri="{FF2B5EF4-FFF2-40B4-BE49-F238E27FC236}">
                <a16:creationId xmlns:a16="http://schemas.microsoft.com/office/drawing/2014/main" id="{9806A708-0F6D-556E-0FC1-7A6BCC22D290}"/>
              </a:ext>
            </a:extLst>
          </p:cNvPr>
          <p:cNvSpPr txBox="1"/>
          <p:nvPr/>
        </p:nvSpPr>
        <p:spPr>
          <a:xfrm>
            <a:off x="2329684" y="61854"/>
            <a:ext cx="8501714" cy="523220"/>
          </a:xfrm>
          <a:prstGeom prst="rect">
            <a:avLst/>
          </a:prstGeom>
          <a:noFill/>
        </p:spPr>
        <p:txBody>
          <a:bodyPr wrap="square" rtlCol="0">
            <a:spAutoFit/>
          </a:bodyPr>
          <a:lstStyle/>
          <a:p>
            <a:pPr algn="just"/>
            <a:r>
              <a:rPr lang="es-ES" sz="1400" dirty="0">
                <a:solidFill>
                  <a:schemeClr val="bg1"/>
                </a:solidFill>
                <a:latin typeface="Avenir Next LT Pro" panose="020B0504020202020204" pitchFamily="34" charset="0"/>
                <a:sym typeface="Azo Sans"/>
              </a:rPr>
              <a:t>R.2.1.1 Cada puesto que se recluta tiene una descripción del puesto alineada </a:t>
            </a:r>
          </a:p>
          <a:p>
            <a:pPr algn="just"/>
            <a:r>
              <a:rPr lang="es-ES" sz="1400" dirty="0">
                <a:solidFill>
                  <a:schemeClr val="bg1"/>
                </a:solidFill>
                <a:latin typeface="Avenir Next LT Pro" panose="020B0504020202020204" pitchFamily="34" charset="0"/>
                <a:sym typeface="Azo Sans"/>
              </a:rPr>
              <a:t>con los roles y responsabilidades.</a:t>
            </a:r>
          </a:p>
        </p:txBody>
      </p:sp>
      <p:pic>
        <p:nvPicPr>
          <p:cNvPr id="6" name="Imagen 5">
            <a:extLst>
              <a:ext uri="{FF2B5EF4-FFF2-40B4-BE49-F238E27FC236}">
                <a16:creationId xmlns:a16="http://schemas.microsoft.com/office/drawing/2014/main" id="{B2CDE4B6-F1B0-4F5F-3239-216441F4BB46}"/>
              </a:ext>
            </a:extLst>
          </p:cNvPr>
          <p:cNvPicPr>
            <a:picLocks noChangeAspect="1"/>
          </p:cNvPicPr>
          <p:nvPr/>
        </p:nvPicPr>
        <p:blipFill>
          <a:blip r:embed="rId7"/>
          <a:stretch>
            <a:fillRect/>
          </a:stretch>
        </p:blipFill>
        <p:spPr>
          <a:xfrm>
            <a:off x="1962549" y="1713597"/>
            <a:ext cx="8266902" cy="47301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5035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092E-FE87-FC6A-3125-9BB062342258}"/>
            </a:ext>
          </a:extLst>
        </p:cNvPr>
        <p:cNvGrpSpPr/>
        <p:nvPr/>
      </p:nvGrpSpPr>
      <p:grpSpPr>
        <a:xfrm>
          <a:off x="0" y="0"/>
          <a:ext cx="0" cy="0"/>
          <a:chOff x="0" y="0"/>
          <a:chExt cx="0" cy="0"/>
        </a:xfrm>
      </p:grpSpPr>
      <p:sp>
        <p:nvSpPr>
          <p:cNvPr id="10" name="Rectángulo 9">
            <a:extLst>
              <a:ext uri="{FF2B5EF4-FFF2-40B4-BE49-F238E27FC236}">
                <a16:creationId xmlns:a16="http://schemas.microsoft.com/office/drawing/2014/main" id="{9F090401-1B6C-71DB-DA40-AB095937679C}"/>
              </a:ext>
            </a:extLst>
          </p:cNvPr>
          <p:cNvSpPr/>
          <p:nvPr/>
        </p:nvSpPr>
        <p:spPr>
          <a:xfrm>
            <a:off x="0" y="6781800"/>
            <a:ext cx="12192000" cy="76200"/>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p:txBody>
      </p:sp>
      <p:pic>
        <p:nvPicPr>
          <p:cNvPr id="8" name="Imagen 7">
            <a:extLst>
              <a:ext uri="{FF2B5EF4-FFF2-40B4-BE49-F238E27FC236}">
                <a16:creationId xmlns:a16="http://schemas.microsoft.com/office/drawing/2014/main" id="{332EB960-3E66-6034-9A99-A06B704D8C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1"/>
            <a:ext cx="12192000" cy="653710"/>
          </a:xfrm>
          <a:prstGeom prst="rect">
            <a:avLst/>
          </a:prstGeom>
        </p:spPr>
      </p:pic>
      <p:pic>
        <p:nvPicPr>
          <p:cNvPr id="11" name="Imagen 10">
            <a:extLst>
              <a:ext uri="{FF2B5EF4-FFF2-40B4-BE49-F238E27FC236}">
                <a16:creationId xmlns:a16="http://schemas.microsoft.com/office/drawing/2014/main" id="{424E16E7-7322-2237-A0B4-9A2A975460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pic>
        <p:nvPicPr>
          <p:cNvPr id="14" name="Imagen 13">
            <a:extLst>
              <a:ext uri="{FF2B5EF4-FFF2-40B4-BE49-F238E27FC236}">
                <a16:creationId xmlns:a16="http://schemas.microsoft.com/office/drawing/2014/main" id="{805378B9-E8FF-9C67-A1F2-6395ADF45A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4" name="CuadroTexto 3">
            <a:extLst>
              <a:ext uri="{FF2B5EF4-FFF2-40B4-BE49-F238E27FC236}">
                <a16:creationId xmlns:a16="http://schemas.microsoft.com/office/drawing/2014/main" id="{35F73F40-A88E-9F92-97EF-0B65514F32B4}"/>
              </a:ext>
            </a:extLst>
          </p:cNvPr>
          <p:cNvSpPr txBox="1"/>
          <p:nvPr/>
        </p:nvSpPr>
        <p:spPr>
          <a:xfrm>
            <a:off x="2329684" y="61854"/>
            <a:ext cx="8501714" cy="523220"/>
          </a:xfrm>
          <a:prstGeom prst="rect">
            <a:avLst/>
          </a:prstGeom>
          <a:noFill/>
        </p:spPr>
        <p:txBody>
          <a:bodyPr wrap="square" rtlCol="0">
            <a:spAutoFit/>
          </a:bodyPr>
          <a:lstStyle/>
          <a:p>
            <a:pPr algn="just"/>
            <a:r>
              <a:rPr lang="es-ES" sz="1400" dirty="0">
                <a:solidFill>
                  <a:schemeClr val="bg1"/>
                </a:solidFill>
                <a:latin typeface="Avenir Next LT Pro" panose="020B0504020202020204" pitchFamily="34" charset="0"/>
                <a:sym typeface="Azo Sans"/>
              </a:rPr>
              <a:t>R.2.1.1 Cada puesto que se recluta tiene una descripción del puesto alineada </a:t>
            </a:r>
          </a:p>
          <a:p>
            <a:pPr algn="just"/>
            <a:r>
              <a:rPr lang="es-ES" sz="1400" dirty="0">
                <a:solidFill>
                  <a:schemeClr val="bg1"/>
                </a:solidFill>
                <a:latin typeface="Avenir Next LT Pro" panose="020B0504020202020204" pitchFamily="34" charset="0"/>
                <a:sym typeface="Azo Sans"/>
              </a:rPr>
              <a:t>con los roles y responsabilidades.</a:t>
            </a:r>
          </a:p>
        </p:txBody>
      </p:sp>
      <p:sp>
        <p:nvSpPr>
          <p:cNvPr id="3" name="CuadroTexto 2">
            <a:extLst>
              <a:ext uri="{FF2B5EF4-FFF2-40B4-BE49-F238E27FC236}">
                <a16:creationId xmlns:a16="http://schemas.microsoft.com/office/drawing/2014/main" id="{41E75EC1-D49E-9A48-4188-887B1169F943}"/>
              </a:ext>
            </a:extLst>
          </p:cNvPr>
          <p:cNvSpPr txBox="1"/>
          <p:nvPr/>
        </p:nvSpPr>
        <p:spPr>
          <a:xfrm>
            <a:off x="3854837" y="829570"/>
            <a:ext cx="4768100" cy="523220"/>
          </a:xfrm>
          <a:prstGeom prst="rect">
            <a:avLst/>
          </a:prstGeom>
          <a:noFill/>
        </p:spPr>
        <p:txBody>
          <a:bodyPr wrap="none" rtlCol="0">
            <a:spAutoFit/>
          </a:bodyPr>
          <a:lstStyle/>
          <a:p>
            <a:r>
              <a:rPr lang="es-CO" sz="2800" b="1" u="sng" dirty="0">
                <a:solidFill>
                  <a:srgbClr val="232F3D"/>
                </a:solidFill>
                <a:effectLst>
                  <a:outerShdw blurRad="38100" dist="38100" dir="2700000" algn="tl">
                    <a:srgbClr val="000000">
                      <a:alpha val="43137"/>
                    </a:srgbClr>
                  </a:outerShdw>
                </a:effectLst>
                <a:latin typeface="Avenir Next LT Pro" panose="020B0504020202020204" pitchFamily="34" charset="0"/>
                <a:hlinkClick r:id="rId5" action="ppaction://hlinkfile">
                  <a:extLst>
                    <a:ext uri="{A12FA001-AC4F-418D-AE19-62706E023703}">
                      <ahyp:hlinkClr xmlns:ahyp="http://schemas.microsoft.com/office/drawing/2018/hyperlinkcolor" val="tx"/>
                    </a:ext>
                  </a:extLst>
                </a:hlinkClick>
              </a:rPr>
              <a:t>Evaluación de desempeño</a:t>
            </a:r>
            <a:endParaRPr lang="es-CO" sz="2800" b="1" u="sng" dirty="0">
              <a:solidFill>
                <a:srgbClr val="232F3D"/>
              </a:solidFill>
              <a:effectLst>
                <a:outerShdw blurRad="38100" dist="38100" dir="2700000" algn="tl">
                  <a:srgbClr val="000000">
                    <a:alpha val="43137"/>
                  </a:srgbClr>
                </a:outerShdw>
              </a:effectLst>
              <a:latin typeface="Avenir Next LT Pro" panose="020B0504020202020204" pitchFamily="34" charset="0"/>
            </a:endParaRPr>
          </a:p>
        </p:txBody>
      </p:sp>
      <p:pic>
        <p:nvPicPr>
          <p:cNvPr id="6" name="Gráfico 5" descr="Tendencia al alza">
            <a:extLst>
              <a:ext uri="{FF2B5EF4-FFF2-40B4-BE49-F238E27FC236}">
                <a16:creationId xmlns:a16="http://schemas.microsoft.com/office/drawing/2014/main" id="{C7A079E3-B92E-EE3C-95DB-74B1B8A85F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3236" y="829570"/>
            <a:ext cx="1000723" cy="957463"/>
          </a:xfrm>
          <a:prstGeom prst="rect">
            <a:avLst/>
          </a:prstGeom>
        </p:spPr>
      </p:pic>
      <p:pic>
        <p:nvPicPr>
          <p:cNvPr id="12" name="Imagen 11">
            <a:extLst>
              <a:ext uri="{FF2B5EF4-FFF2-40B4-BE49-F238E27FC236}">
                <a16:creationId xmlns:a16="http://schemas.microsoft.com/office/drawing/2014/main" id="{CCEFBE17-0DE5-1EA9-CC4F-27B39BE71BB9}"/>
              </a:ext>
            </a:extLst>
          </p:cNvPr>
          <p:cNvPicPr>
            <a:picLocks noChangeAspect="1"/>
          </p:cNvPicPr>
          <p:nvPr/>
        </p:nvPicPr>
        <p:blipFill>
          <a:blip r:embed="rId7"/>
          <a:stretch>
            <a:fillRect/>
          </a:stretch>
        </p:blipFill>
        <p:spPr>
          <a:xfrm>
            <a:off x="6096000" y="1500974"/>
            <a:ext cx="3722308" cy="5131725"/>
          </a:xfrm>
          <a:prstGeom prst="rect">
            <a:avLst/>
          </a:prstGeom>
        </p:spPr>
      </p:pic>
      <p:pic>
        <p:nvPicPr>
          <p:cNvPr id="15" name="Imagen 14">
            <a:extLst>
              <a:ext uri="{FF2B5EF4-FFF2-40B4-BE49-F238E27FC236}">
                <a16:creationId xmlns:a16="http://schemas.microsoft.com/office/drawing/2014/main" id="{5ABFE46D-9B86-BF45-D26F-4D0EAE2C04FB}"/>
              </a:ext>
            </a:extLst>
          </p:cNvPr>
          <p:cNvPicPr>
            <a:picLocks noChangeAspect="1"/>
          </p:cNvPicPr>
          <p:nvPr/>
        </p:nvPicPr>
        <p:blipFill>
          <a:blip r:embed="rId8"/>
          <a:stretch>
            <a:fillRect/>
          </a:stretch>
        </p:blipFill>
        <p:spPr>
          <a:xfrm>
            <a:off x="2132527" y="1524426"/>
            <a:ext cx="3609109" cy="5108273"/>
          </a:xfrm>
          <a:prstGeom prst="rect">
            <a:avLst/>
          </a:prstGeom>
        </p:spPr>
      </p:pic>
      <p:pic>
        <p:nvPicPr>
          <p:cNvPr id="17" name="Gráfico 16" descr="Medalla">
            <a:extLst>
              <a:ext uri="{FF2B5EF4-FFF2-40B4-BE49-F238E27FC236}">
                <a16:creationId xmlns:a16="http://schemas.microsoft.com/office/drawing/2014/main" id="{EA570158-C297-135A-3B93-4F780FFE8C7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831398" y="5445062"/>
            <a:ext cx="1074656" cy="1074656"/>
          </a:xfrm>
          <a:prstGeom prst="rect">
            <a:avLst/>
          </a:prstGeom>
        </p:spPr>
      </p:pic>
    </p:spTree>
    <p:extLst>
      <p:ext uri="{BB962C8B-B14F-4D97-AF65-F5344CB8AC3E}">
        <p14:creationId xmlns:p14="http://schemas.microsoft.com/office/powerpoint/2010/main" val="3599875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A5B8A-EE6A-8019-A71A-AC45E35CB76F}"/>
            </a:ext>
          </a:extLst>
        </p:cNvPr>
        <p:cNvGrpSpPr/>
        <p:nvPr/>
      </p:nvGrpSpPr>
      <p:grpSpPr>
        <a:xfrm>
          <a:off x="0" y="0"/>
          <a:ext cx="0" cy="0"/>
          <a:chOff x="0" y="0"/>
          <a:chExt cx="0" cy="0"/>
        </a:xfrm>
      </p:grpSpPr>
      <p:pic>
        <p:nvPicPr>
          <p:cNvPr id="1028" name="Picture 4" descr="PSD de Monitor pc, plantillas PSD gratuitas de gran calidad para descargar  | Freepik">
            <a:extLst>
              <a:ext uri="{FF2B5EF4-FFF2-40B4-BE49-F238E27FC236}">
                <a16:creationId xmlns:a16="http://schemas.microsoft.com/office/drawing/2014/main" id="{5002CD37-9A6B-8405-154C-900AF4D4EF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376" t="16027" r="14942" b="5315"/>
          <a:stretch>
            <a:fillRect/>
          </a:stretch>
        </p:blipFill>
        <p:spPr bwMode="auto">
          <a:xfrm>
            <a:off x="1255326" y="1626943"/>
            <a:ext cx="9051313" cy="4987099"/>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BAAF39EC-710E-38CE-2132-8AB31067D9BA}"/>
              </a:ext>
            </a:extLst>
          </p:cNvPr>
          <p:cNvSpPr/>
          <p:nvPr/>
        </p:nvSpPr>
        <p:spPr>
          <a:xfrm>
            <a:off x="0" y="6781800"/>
            <a:ext cx="12192000" cy="76200"/>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7" name="TextBox 9">
            <a:hlinkClick r:id="rId3" action="ppaction://hlinkfile"/>
            <a:extLst>
              <a:ext uri="{FF2B5EF4-FFF2-40B4-BE49-F238E27FC236}">
                <a16:creationId xmlns:a16="http://schemas.microsoft.com/office/drawing/2014/main" id="{F64CFC8E-CBEC-87AC-C241-236AFB0A707C}"/>
              </a:ext>
            </a:extLst>
          </p:cNvPr>
          <p:cNvSpPr txBox="1"/>
          <p:nvPr/>
        </p:nvSpPr>
        <p:spPr>
          <a:xfrm>
            <a:off x="3618499" y="982821"/>
            <a:ext cx="4955001" cy="492443"/>
          </a:xfrm>
          <a:prstGeom prst="rect">
            <a:avLst/>
          </a:prstGeom>
        </p:spPr>
        <p:txBody>
          <a:bodyPr wrap="square" lIns="0" tIns="0" rIns="0" bIns="0" rtlCol="0" anchor="t">
            <a:spAutoFit/>
          </a:bodyPr>
          <a:lstStyle/>
          <a:p>
            <a:r>
              <a:rPr lang="es-ES" sz="32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hlinkClick r:id="rId4" action="ppaction://hlinkfile">
                  <a:extLst>
                    <a:ext uri="{A12FA001-AC4F-418D-AE19-62706E023703}">
                      <ahyp:hlinkClr xmlns:ahyp="http://schemas.microsoft.com/office/drawing/2018/hyperlinkcolor" val="tx"/>
                    </a:ext>
                  </a:extLst>
                </a:hlinkClick>
              </a:rPr>
              <a:t>Cobertura de vacantes</a:t>
            </a:r>
            <a:endParaRPr lang="es-ES" sz="3200" b="1" u="sng" dirty="0">
              <a:solidFill>
                <a:srgbClr val="232F3D"/>
              </a:solidFill>
              <a:effectLst>
                <a:outerShdw blurRad="38100" dist="38100" dir="2700000" algn="tl">
                  <a:srgbClr val="000000">
                    <a:alpha val="43137"/>
                  </a:srgbClr>
                </a:outerShdw>
              </a:effectLst>
              <a:latin typeface="Avenir Next LT Pro" panose="020B0504020202020204" pitchFamily="34" charset="0"/>
              <a:ea typeface=" Avenir Next Arabic Light"/>
              <a:cs typeface=" Avenir Next Arabic Light"/>
              <a:sym typeface=" Avenir Next Arabic Light"/>
            </a:endParaRPr>
          </a:p>
        </p:txBody>
      </p:sp>
      <p:pic>
        <p:nvPicPr>
          <p:cNvPr id="8" name="Imagen 7">
            <a:extLst>
              <a:ext uri="{FF2B5EF4-FFF2-40B4-BE49-F238E27FC236}">
                <a16:creationId xmlns:a16="http://schemas.microsoft.com/office/drawing/2014/main" id="{5D2AA047-5CCF-1A0A-2DA6-516114D46A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92"/>
            <a:ext cx="12192000" cy="755717"/>
          </a:xfrm>
          <a:prstGeom prst="rect">
            <a:avLst/>
          </a:prstGeom>
        </p:spPr>
      </p:pic>
      <p:pic>
        <p:nvPicPr>
          <p:cNvPr id="11" name="Imagen 10">
            <a:extLst>
              <a:ext uri="{FF2B5EF4-FFF2-40B4-BE49-F238E27FC236}">
                <a16:creationId xmlns:a16="http://schemas.microsoft.com/office/drawing/2014/main" id="{51656030-A9BB-60FC-2910-95DA259331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165" y="214531"/>
            <a:ext cx="1709844" cy="401730"/>
          </a:xfrm>
          <a:prstGeom prst="rect">
            <a:avLst/>
          </a:prstGeom>
        </p:spPr>
      </p:pic>
      <p:sp>
        <p:nvSpPr>
          <p:cNvPr id="13" name="CuadroTexto 12">
            <a:extLst>
              <a:ext uri="{FF2B5EF4-FFF2-40B4-BE49-F238E27FC236}">
                <a16:creationId xmlns:a16="http://schemas.microsoft.com/office/drawing/2014/main" id="{AFA2CAD1-F1F5-F738-11CB-7F7CEEF78F54}"/>
              </a:ext>
            </a:extLst>
          </p:cNvPr>
          <p:cNvSpPr txBox="1"/>
          <p:nvPr/>
        </p:nvSpPr>
        <p:spPr>
          <a:xfrm>
            <a:off x="2347906" y="93041"/>
            <a:ext cx="8918416" cy="523220"/>
          </a:xfrm>
          <a:prstGeom prst="rect">
            <a:avLst/>
          </a:prstGeom>
          <a:noFill/>
        </p:spPr>
        <p:txBody>
          <a:bodyPr wrap="square" rtlCol="0">
            <a:spAutoFit/>
          </a:bodyPr>
          <a:lstStyle/>
          <a:p>
            <a:pPr algn="just"/>
            <a:r>
              <a:rPr lang="es-ES" sz="1400" dirty="0">
                <a:solidFill>
                  <a:schemeClr val="bg1"/>
                </a:solidFill>
                <a:latin typeface="Avenir Next LT Pro" panose="020B0504020202020204" pitchFamily="34" charset="0"/>
                <a:ea typeface="Azo Sans"/>
                <a:cs typeface="Azo Sans"/>
                <a:sym typeface="Azo Sans"/>
              </a:rPr>
              <a:t>R.2.1.2 El tiempo necesario para cubrir las vacantes se está controlando utilizando definiciones precisas del tiempo necesario para cubrirlas, tal y como se define en el manual de People Pillar.</a:t>
            </a:r>
          </a:p>
        </p:txBody>
      </p:sp>
      <p:pic>
        <p:nvPicPr>
          <p:cNvPr id="14" name="Imagen 13">
            <a:extLst>
              <a:ext uri="{FF2B5EF4-FFF2-40B4-BE49-F238E27FC236}">
                <a16:creationId xmlns:a16="http://schemas.microsoft.com/office/drawing/2014/main" id="{612D997E-611B-9389-EB44-CA1F5458CA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4" name="Imagen 3">
            <a:extLst>
              <a:ext uri="{FF2B5EF4-FFF2-40B4-BE49-F238E27FC236}">
                <a16:creationId xmlns:a16="http://schemas.microsoft.com/office/drawing/2014/main" id="{C8957DAC-E802-0BA6-168C-AD1F5EE045DD}"/>
              </a:ext>
            </a:extLst>
          </p:cNvPr>
          <p:cNvPicPr>
            <a:picLocks noChangeAspect="1"/>
          </p:cNvPicPr>
          <p:nvPr/>
        </p:nvPicPr>
        <p:blipFill>
          <a:blip r:embed="rId8"/>
          <a:stretch>
            <a:fillRect/>
          </a:stretch>
        </p:blipFill>
        <p:spPr>
          <a:xfrm>
            <a:off x="1725106" y="2001132"/>
            <a:ext cx="8229600" cy="3409853"/>
          </a:xfrm>
          <a:prstGeom prst="rect">
            <a:avLst/>
          </a:prstGeom>
        </p:spPr>
      </p:pic>
    </p:spTree>
    <p:extLst>
      <p:ext uri="{BB962C8B-B14F-4D97-AF65-F5344CB8AC3E}">
        <p14:creationId xmlns:p14="http://schemas.microsoft.com/office/powerpoint/2010/main" val="3174385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FDDAF78-1F14-7BB9-04D8-5F47745937EB}"/>
              </a:ext>
            </a:extLst>
          </p:cNvPr>
          <p:cNvSpPr/>
          <p:nvPr/>
        </p:nvSpPr>
        <p:spPr>
          <a:xfrm>
            <a:off x="3154987" y="266481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
        <p:nvSpPr>
          <p:cNvPr id="4" name="Rectángulo 3">
            <a:extLst>
              <a:ext uri="{FF2B5EF4-FFF2-40B4-BE49-F238E27FC236}">
                <a16:creationId xmlns:a16="http://schemas.microsoft.com/office/drawing/2014/main" id="{40D2AE44-44D6-CFAA-6E2E-673C7559C65D}"/>
              </a:ext>
            </a:extLst>
          </p:cNvPr>
          <p:cNvSpPr/>
          <p:nvPr/>
        </p:nvSpPr>
        <p:spPr>
          <a:xfrm>
            <a:off x="3281014" y="3551210"/>
            <a:ext cx="6040519" cy="580993"/>
          </a:xfrm>
          <a:prstGeom prst="rect">
            <a:avLst/>
          </a:prstGeom>
        </p:spPr>
        <p:txBody>
          <a:bodyPr wrap="square">
            <a:spAutoFit/>
          </a:bodyPr>
          <a:lstStyle/>
          <a:p>
            <a:pPr algn="ctr">
              <a:lnSpc>
                <a:spcPct val="75000"/>
              </a:lnSpc>
            </a:pPr>
            <a:r>
              <a:rPr lang="es-CO" sz="4000" dirty="0">
                <a:solidFill>
                  <a:srgbClr val="232F3D"/>
                </a:solidFill>
                <a:latin typeface="Avenir LT Std 65 Medium" panose="020B0803020203020204" pitchFamily="34" charset="0"/>
              </a:rPr>
              <a:t>Análisis periodos críticos</a:t>
            </a:r>
            <a:endParaRPr lang="es-CO" sz="4000" dirty="0">
              <a:solidFill>
                <a:srgbClr val="E6E6E6"/>
              </a:solidFill>
              <a:latin typeface="Avenir LT Std 45 Book" panose="020B0502020203020204" pitchFamily="34" charset="0"/>
            </a:endParaRPr>
          </a:p>
        </p:txBody>
      </p:sp>
    </p:spTree>
    <p:extLst>
      <p:ext uri="{BB962C8B-B14F-4D97-AF65-F5344CB8AC3E}">
        <p14:creationId xmlns:p14="http://schemas.microsoft.com/office/powerpoint/2010/main" val="2154381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4DE1E-8ABD-8DB5-1B8C-C26B81149B08}"/>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0869B309-BEA8-FA9F-BDB8-F3A1A467E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D10C3A51-4098-550F-17A9-D34279C0F0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726E2056-E647-CCFA-DF36-E73842436C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3" name="CuadroTexto 2">
            <a:extLst>
              <a:ext uri="{FF2B5EF4-FFF2-40B4-BE49-F238E27FC236}">
                <a16:creationId xmlns:a16="http://schemas.microsoft.com/office/drawing/2014/main" id="{B37D6CF0-5267-5AF5-9B5B-DE1F3EBC333E}"/>
              </a:ext>
            </a:extLst>
          </p:cNvPr>
          <p:cNvSpPr txBox="1"/>
          <p:nvPr/>
        </p:nvSpPr>
        <p:spPr>
          <a:xfrm>
            <a:off x="2390414" y="25754"/>
            <a:ext cx="8920238" cy="523220"/>
          </a:xfrm>
          <a:prstGeom prst="rect">
            <a:avLst/>
          </a:prstGeom>
          <a:noFill/>
        </p:spPr>
        <p:txBody>
          <a:bodyPr wrap="square" rtlCol="0">
            <a:spAutoFit/>
          </a:bodyPr>
          <a:lstStyle/>
          <a:p>
            <a:r>
              <a:rPr lang="es-ES" sz="1400" dirty="0">
                <a:solidFill>
                  <a:schemeClr val="bg1"/>
                </a:solidFill>
                <a:latin typeface="Avenir Next LT Pro" panose="020B0504020202020204" pitchFamily="34" charset="0"/>
              </a:rPr>
              <a:t>2.1.5 Se realiza un seguimiento de los datos históricos para identificar cambios en las tendencias </a:t>
            </a:r>
          </a:p>
          <a:p>
            <a:r>
              <a:rPr lang="es-ES" sz="1400" dirty="0">
                <a:solidFill>
                  <a:schemeClr val="bg1"/>
                </a:solidFill>
                <a:latin typeface="Avenir Next LT Pro" panose="020B0504020202020204" pitchFamily="34" charset="0"/>
              </a:rPr>
              <a:t>de la plantilla (nuevas contrataciones, causas fundamentales de salida, etc.).</a:t>
            </a:r>
            <a:endParaRPr lang="es-CO" sz="1400" dirty="0">
              <a:solidFill>
                <a:schemeClr val="bg1"/>
              </a:solidFill>
              <a:latin typeface="Avenir Next LT Pro" panose="020B0504020202020204" pitchFamily="34" charset="0"/>
            </a:endParaRPr>
          </a:p>
        </p:txBody>
      </p:sp>
      <p:pic>
        <p:nvPicPr>
          <p:cNvPr id="5" name="Imagen 4">
            <a:extLst>
              <a:ext uri="{FF2B5EF4-FFF2-40B4-BE49-F238E27FC236}">
                <a16:creationId xmlns:a16="http://schemas.microsoft.com/office/drawing/2014/main" id="{B9D3C342-6C5A-8170-09C5-2ABDC1C30BF6}"/>
              </a:ext>
            </a:extLst>
          </p:cNvPr>
          <p:cNvPicPr>
            <a:picLocks noChangeAspect="1"/>
          </p:cNvPicPr>
          <p:nvPr/>
        </p:nvPicPr>
        <p:blipFill>
          <a:blip r:embed="rId6"/>
          <a:stretch>
            <a:fillRect/>
          </a:stretch>
        </p:blipFill>
        <p:spPr>
          <a:xfrm>
            <a:off x="366165" y="1097864"/>
            <a:ext cx="11547835" cy="2695756"/>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4683C3EA-C49E-2705-6491-750E194E2173}"/>
              </a:ext>
            </a:extLst>
          </p:cNvPr>
          <p:cNvPicPr>
            <a:picLocks noChangeAspect="1"/>
          </p:cNvPicPr>
          <p:nvPr/>
        </p:nvPicPr>
        <p:blipFill>
          <a:blip r:embed="rId7"/>
          <a:stretch>
            <a:fillRect/>
          </a:stretch>
        </p:blipFill>
        <p:spPr>
          <a:xfrm>
            <a:off x="366165" y="3907935"/>
            <a:ext cx="11547835" cy="2661385"/>
          </a:xfrm>
          <a:prstGeom prst="rect">
            <a:avLst/>
          </a:prstGeom>
          <a:ln>
            <a:noFill/>
          </a:ln>
          <a:effectLst>
            <a:outerShdw blurRad="292100" dist="139700" dir="2700000" algn="tl" rotWithShape="0">
              <a:srgbClr val="333333">
                <a:alpha val="65000"/>
              </a:srgbClr>
            </a:outerShdw>
          </a:effectLst>
        </p:spPr>
      </p:pic>
      <p:sp>
        <p:nvSpPr>
          <p:cNvPr id="15" name="CuadroTexto 14">
            <a:extLst>
              <a:ext uri="{FF2B5EF4-FFF2-40B4-BE49-F238E27FC236}">
                <a16:creationId xmlns:a16="http://schemas.microsoft.com/office/drawing/2014/main" id="{44375722-6FA0-9753-83C2-03B396B957DA}"/>
              </a:ext>
            </a:extLst>
          </p:cNvPr>
          <p:cNvSpPr txBox="1"/>
          <p:nvPr/>
        </p:nvSpPr>
        <p:spPr>
          <a:xfrm>
            <a:off x="412162" y="671375"/>
            <a:ext cx="678391" cy="369332"/>
          </a:xfrm>
          <a:prstGeom prst="rect">
            <a:avLst/>
          </a:prstGeom>
          <a:noFill/>
        </p:spPr>
        <p:txBody>
          <a:bodyPr wrap="none" rtlCol="0">
            <a:spAutoFit/>
          </a:bodyPr>
          <a:lstStyle/>
          <a:p>
            <a:r>
              <a:rPr lang="es-CO" dirty="0"/>
              <a:t>2025</a:t>
            </a:r>
          </a:p>
        </p:txBody>
      </p:sp>
    </p:spTree>
    <p:extLst>
      <p:ext uri="{BB962C8B-B14F-4D97-AF65-F5344CB8AC3E}">
        <p14:creationId xmlns:p14="http://schemas.microsoft.com/office/powerpoint/2010/main" val="2007539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4DE1E-8ABD-8DB5-1B8C-C26B81149B08}"/>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85F844BE-CE73-F524-66B3-A63411E79E2E}"/>
              </a:ext>
            </a:extLst>
          </p:cNvPr>
          <p:cNvSpPr>
            <a:spLocks/>
          </p:cNvSpPr>
          <p:nvPr/>
        </p:nvSpPr>
        <p:spPr>
          <a:xfrm>
            <a:off x="7739406" y="583374"/>
            <a:ext cx="4452594" cy="6166732"/>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p:txBody>
      </p:sp>
      <p:pic>
        <p:nvPicPr>
          <p:cNvPr id="8" name="Imagen 7">
            <a:extLst>
              <a:ext uri="{FF2B5EF4-FFF2-40B4-BE49-F238E27FC236}">
                <a16:creationId xmlns:a16="http://schemas.microsoft.com/office/drawing/2014/main" id="{0869B309-BEA8-FA9F-BDB8-F3A1A467E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D10C3A51-4098-550F-17A9-D34279C0F0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726E2056-E647-CCFA-DF36-E73842436C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9" name="CuadroTexto 18">
            <a:extLst>
              <a:ext uri="{FF2B5EF4-FFF2-40B4-BE49-F238E27FC236}">
                <a16:creationId xmlns:a16="http://schemas.microsoft.com/office/drawing/2014/main" id="{8AF94DF5-18F6-272B-43A2-835E6506F967}"/>
              </a:ext>
            </a:extLst>
          </p:cNvPr>
          <p:cNvSpPr txBox="1"/>
          <p:nvPr/>
        </p:nvSpPr>
        <p:spPr>
          <a:xfrm>
            <a:off x="2432747" y="25754"/>
            <a:ext cx="8920238" cy="523220"/>
          </a:xfrm>
          <a:prstGeom prst="rect">
            <a:avLst/>
          </a:prstGeom>
          <a:noFill/>
        </p:spPr>
        <p:txBody>
          <a:bodyPr wrap="square" rtlCol="0">
            <a:spAutoFit/>
          </a:bodyPr>
          <a:lstStyle/>
          <a:p>
            <a:r>
              <a:rPr lang="es-ES" sz="1400" dirty="0">
                <a:solidFill>
                  <a:schemeClr val="bg1"/>
                </a:solidFill>
                <a:latin typeface="Avenir Next LT Pro" panose="020B0504020202020204" pitchFamily="34" charset="0"/>
              </a:rPr>
              <a:t>2.1.5 Se realiza un seguimiento de los datos históricos para identificar cambios en las tendencias </a:t>
            </a:r>
          </a:p>
          <a:p>
            <a:r>
              <a:rPr lang="es-ES" sz="1400" dirty="0">
                <a:solidFill>
                  <a:schemeClr val="bg1"/>
                </a:solidFill>
                <a:latin typeface="Avenir Next LT Pro" panose="020B0504020202020204" pitchFamily="34" charset="0"/>
              </a:rPr>
              <a:t>de la plantilla (nuevas contrataciones, causas fundamentales de salida, etc.).</a:t>
            </a:r>
            <a:endParaRPr lang="es-CO" sz="1400" dirty="0">
              <a:solidFill>
                <a:schemeClr val="bg1"/>
              </a:solidFill>
              <a:latin typeface="Avenir Next LT Pro" panose="020B0504020202020204" pitchFamily="34" charset="0"/>
            </a:endParaRPr>
          </a:p>
        </p:txBody>
      </p:sp>
      <p:graphicFrame>
        <p:nvGraphicFramePr>
          <p:cNvPr id="6" name="Tabla 5">
            <a:extLst>
              <a:ext uri="{FF2B5EF4-FFF2-40B4-BE49-F238E27FC236}">
                <a16:creationId xmlns:a16="http://schemas.microsoft.com/office/drawing/2014/main" id="{8191F95F-5296-59DE-C901-5AC37B180C63}"/>
              </a:ext>
            </a:extLst>
          </p:cNvPr>
          <p:cNvGraphicFramePr>
            <a:graphicFrameLocks noGrp="1"/>
          </p:cNvGraphicFramePr>
          <p:nvPr>
            <p:extLst>
              <p:ext uri="{D42A27DB-BD31-4B8C-83A1-F6EECF244321}">
                <p14:modId xmlns:p14="http://schemas.microsoft.com/office/powerpoint/2010/main" val="3492534433"/>
              </p:ext>
            </p:extLst>
          </p:nvPr>
        </p:nvGraphicFramePr>
        <p:xfrm>
          <a:off x="177908" y="2038083"/>
          <a:ext cx="7377247" cy="2489377"/>
        </p:xfrm>
        <a:graphic>
          <a:graphicData uri="http://schemas.openxmlformats.org/drawingml/2006/table">
            <a:tbl>
              <a:tblPr firstRow="1" bandRow="1">
                <a:tableStyleId>{5C22544A-7EE6-4342-B048-85BDC9FD1C3A}</a:tableStyleId>
              </a:tblPr>
              <a:tblGrid>
                <a:gridCol w="4509503">
                  <a:extLst>
                    <a:ext uri="{9D8B030D-6E8A-4147-A177-3AD203B41FA5}">
                      <a16:colId xmlns:a16="http://schemas.microsoft.com/office/drawing/2014/main" val="3036894480"/>
                    </a:ext>
                  </a:extLst>
                </a:gridCol>
                <a:gridCol w="2867744">
                  <a:extLst>
                    <a:ext uri="{9D8B030D-6E8A-4147-A177-3AD203B41FA5}">
                      <a16:colId xmlns:a16="http://schemas.microsoft.com/office/drawing/2014/main" val="4006309885"/>
                    </a:ext>
                  </a:extLst>
                </a:gridCol>
              </a:tblGrid>
              <a:tr h="523406">
                <a:tc>
                  <a:txBody>
                    <a:bodyPr/>
                    <a:lstStyle/>
                    <a:p>
                      <a:pPr algn="ctr"/>
                      <a:r>
                        <a:rPr lang="es-CO" sz="1600" dirty="0">
                          <a:latin typeface="Avenir Next LT Pro" panose="020B0504020202020204" pitchFamily="34" charset="0"/>
                        </a:rPr>
                        <a:t>Foco del período</a:t>
                      </a:r>
                    </a:p>
                  </a:txBody>
                  <a:tcPr anchor="ctr">
                    <a:solidFill>
                      <a:srgbClr val="4CC4B0"/>
                    </a:solidFill>
                  </a:tcPr>
                </a:tc>
                <a:tc>
                  <a:txBody>
                    <a:bodyPr/>
                    <a:lstStyle/>
                    <a:p>
                      <a:pPr algn="ctr"/>
                      <a:r>
                        <a:rPr lang="es-CO" sz="1600" dirty="0">
                          <a:latin typeface="Avenir Next LT Pro" panose="020B0504020202020204" pitchFamily="34" charset="0"/>
                        </a:rPr>
                        <a:t>Impacto en la gente</a:t>
                      </a:r>
                    </a:p>
                  </a:txBody>
                  <a:tcPr anchor="ctr">
                    <a:solidFill>
                      <a:srgbClr val="4CC4B0"/>
                    </a:solidFill>
                  </a:tcPr>
                </a:tc>
                <a:extLst>
                  <a:ext uri="{0D108BD9-81ED-4DB2-BD59-A6C34878D82A}">
                    <a16:rowId xmlns:a16="http://schemas.microsoft.com/office/drawing/2014/main" val="2106450105"/>
                  </a:ext>
                </a:extLst>
              </a:tr>
              <a:tr h="704416">
                <a:tc>
                  <a:txBody>
                    <a:bodyPr/>
                    <a:lstStyle/>
                    <a:p>
                      <a:pPr algn="ctr"/>
                      <a:r>
                        <a:rPr lang="es-CO" sz="1600" dirty="0">
                          <a:latin typeface="Avenir Next LT Pro" panose="020B0504020202020204" pitchFamily="34" charset="0"/>
                        </a:rPr>
                        <a:t>Incremento de carga laboral</a:t>
                      </a:r>
                    </a:p>
                  </a:txBody>
                  <a:tcPr anchor="ctr"/>
                </a:tc>
                <a:tc>
                  <a:txBody>
                    <a:bodyPr/>
                    <a:lstStyle/>
                    <a:p>
                      <a:pPr algn="ctr"/>
                      <a:r>
                        <a:rPr lang="es-ES" sz="1600" dirty="0">
                          <a:latin typeface="Avenir Next LT Pro" panose="020B0504020202020204" pitchFamily="34" charset="0"/>
                        </a:rPr>
                        <a:t>Fatiga, estrés, ausentismo</a:t>
                      </a:r>
                    </a:p>
                  </a:txBody>
                  <a:tcPr anchor="ctr"/>
                </a:tc>
                <a:extLst>
                  <a:ext uri="{0D108BD9-81ED-4DB2-BD59-A6C34878D82A}">
                    <a16:rowId xmlns:a16="http://schemas.microsoft.com/office/drawing/2014/main" val="3112427762"/>
                  </a:ext>
                </a:extLst>
              </a:tr>
              <a:tr h="738149">
                <a:tc>
                  <a:txBody>
                    <a:bodyPr/>
                    <a:lstStyle/>
                    <a:p>
                      <a:pPr algn="ctr"/>
                      <a:r>
                        <a:rPr lang="es-CO" sz="1600" dirty="0">
                          <a:latin typeface="Avenir Next LT Pro" panose="020B0504020202020204" pitchFamily="34" charset="0"/>
                        </a:rPr>
                        <a:t>Aumento de volumen previas a festividades </a:t>
                      </a:r>
                    </a:p>
                  </a:txBody>
                  <a:tcPr anchor="ctr"/>
                </a:tc>
                <a:tc>
                  <a:txBody>
                    <a:bodyPr/>
                    <a:lstStyle/>
                    <a:p>
                      <a:pPr algn="ctr"/>
                      <a:r>
                        <a:rPr lang="es-CO" sz="1600" dirty="0">
                          <a:latin typeface="Avenir Next LT Pro" panose="020B0504020202020204" pitchFamily="34" charset="0"/>
                        </a:rPr>
                        <a:t>Desbalance vida–trabajo</a:t>
                      </a:r>
                    </a:p>
                  </a:txBody>
                  <a:tcPr anchor="ctr"/>
                </a:tc>
                <a:extLst>
                  <a:ext uri="{0D108BD9-81ED-4DB2-BD59-A6C34878D82A}">
                    <a16:rowId xmlns:a16="http://schemas.microsoft.com/office/drawing/2014/main" val="1350135628"/>
                  </a:ext>
                </a:extLst>
              </a:tr>
              <a:tr h="523406">
                <a:tc>
                  <a:txBody>
                    <a:bodyPr/>
                    <a:lstStyle/>
                    <a:p>
                      <a:pPr algn="ctr"/>
                      <a:r>
                        <a:rPr lang="es-CO" sz="1600" dirty="0">
                          <a:latin typeface="Avenir Next LT Pro" panose="020B0504020202020204" pitchFamily="34" charset="0"/>
                        </a:rPr>
                        <a:t>Presión por resultados</a:t>
                      </a:r>
                    </a:p>
                  </a:txBody>
                  <a:tcPr anchor="ctr"/>
                </a:tc>
                <a:tc>
                  <a:txBody>
                    <a:bodyPr/>
                    <a:lstStyle/>
                    <a:p>
                      <a:pPr algn="ctr"/>
                      <a:r>
                        <a:rPr lang="es-CO" sz="1600" dirty="0">
                          <a:latin typeface="Avenir Next LT Pro" panose="020B0504020202020204" pitchFamily="34" charset="0"/>
                        </a:rPr>
                        <a:t>Clima laboral</a:t>
                      </a:r>
                    </a:p>
                  </a:txBody>
                  <a:tcPr anchor="ctr"/>
                </a:tc>
                <a:extLst>
                  <a:ext uri="{0D108BD9-81ED-4DB2-BD59-A6C34878D82A}">
                    <a16:rowId xmlns:a16="http://schemas.microsoft.com/office/drawing/2014/main" val="2584504797"/>
                  </a:ext>
                </a:extLst>
              </a:tr>
            </a:tbl>
          </a:graphicData>
        </a:graphic>
      </p:graphicFrame>
      <p:sp>
        <p:nvSpPr>
          <p:cNvPr id="2" name="CuadroTexto 1">
            <a:extLst>
              <a:ext uri="{FF2B5EF4-FFF2-40B4-BE49-F238E27FC236}">
                <a16:creationId xmlns:a16="http://schemas.microsoft.com/office/drawing/2014/main" id="{FE333D42-9BE7-C818-220F-3683B2D9F8A9}"/>
              </a:ext>
            </a:extLst>
          </p:cNvPr>
          <p:cNvSpPr txBox="1"/>
          <p:nvPr/>
        </p:nvSpPr>
        <p:spPr>
          <a:xfrm>
            <a:off x="7966221" y="1495932"/>
            <a:ext cx="3998964" cy="4278094"/>
          </a:xfrm>
          <a:prstGeom prst="rect">
            <a:avLst/>
          </a:prstGeom>
          <a:noFill/>
        </p:spPr>
        <p:txBody>
          <a:bodyPr wrap="square" rtlCol="0">
            <a:spAutoFit/>
          </a:bodyPr>
          <a:lstStyle/>
          <a:p>
            <a:pPr algn="ctr"/>
            <a:r>
              <a:rPr lang="es-ES" sz="2000" u="sng" dirty="0">
                <a:solidFill>
                  <a:schemeClr val="bg1"/>
                </a:solidFill>
                <a:latin typeface="Avenir Next LT Pro" panose="020B0504020202020204" pitchFamily="34" charset="0"/>
              </a:rPr>
              <a:t>Períodos Críticos</a:t>
            </a:r>
          </a:p>
          <a:p>
            <a:pPr algn="ctr"/>
            <a:r>
              <a:rPr lang="es-ES" sz="2000" u="sng" dirty="0">
                <a:solidFill>
                  <a:schemeClr val="bg1"/>
                </a:solidFill>
                <a:latin typeface="Avenir Next LT Pro" panose="020B0504020202020204" pitchFamily="34" charset="0"/>
              </a:rPr>
              <a:t>Volumen</a:t>
            </a:r>
          </a:p>
          <a:p>
            <a:pPr algn="ctr"/>
            <a:r>
              <a:rPr lang="es-ES" sz="2000" dirty="0">
                <a:solidFill>
                  <a:schemeClr val="bg1"/>
                </a:solidFill>
                <a:latin typeface="Avenir Next LT Pro" panose="020B0504020202020204" pitchFamily="34" charset="0"/>
              </a:rPr>
              <a:t>JULIO: previo a feria de flores</a:t>
            </a:r>
          </a:p>
          <a:p>
            <a:pPr algn="ctr"/>
            <a:r>
              <a:rPr lang="es-ES" sz="2000" dirty="0">
                <a:solidFill>
                  <a:schemeClr val="bg1"/>
                </a:solidFill>
                <a:latin typeface="Avenir Next LT Pro" panose="020B0504020202020204" pitchFamily="34" charset="0"/>
              </a:rPr>
              <a:t>DICIEMBRE: festividades de </a:t>
            </a:r>
          </a:p>
          <a:p>
            <a:pPr algn="ctr"/>
            <a:r>
              <a:rPr lang="es-ES" sz="2000" dirty="0">
                <a:solidFill>
                  <a:schemeClr val="bg1"/>
                </a:solidFill>
                <a:latin typeface="Avenir Next LT Pro" panose="020B0504020202020204" pitchFamily="34" charset="0"/>
              </a:rPr>
              <a:t>fin de año</a:t>
            </a:r>
          </a:p>
          <a:p>
            <a:pPr algn="ctr"/>
            <a:endParaRPr lang="es-ES" sz="2000" dirty="0">
              <a:solidFill>
                <a:schemeClr val="bg1"/>
              </a:solidFill>
              <a:latin typeface="Avenir Next LT Pro" panose="020B0504020202020204" pitchFamily="34" charset="0"/>
            </a:endParaRPr>
          </a:p>
          <a:p>
            <a:pPr algn="ctr"/>
            <a:r>
              <a:rPr lang="es-ES" sz="2000" u="sng" dirty="0">
                <a:solidFill>
                  <a:schemeClr val="bg1"/>
                </a:solidFill>
                <a:latin typeface="Avenir Next LT Pro" panose="020B0504020202020204" pitchFamily="34" charset="0"/>
              </a:rPr>
              <a:t>Períodos Críticos</a:t>
            </a:r>
          </a:p>
          <a:p>
            <a:pPr algn="ctr"/>
            <a:r>
              <a:rPr lang="es-ES" sz="2000" u="sng" dirty="0">
                <a:solidFill>
                  <a:schemeClr val="bg1"/>
                </a:solidFill>
                <a:latin typeface="Avenir Next LT Pro" panose="020B0504020202020204" pitchFamily="34" charset="0"/>
              </a:rPr>
              <a:t>Ausentismo</a:t>
            </a:r>
            <a:endParaRPr lang="es-ES" sz="2000" dirty="0">
              <a:solidFill>
                <a:schemeClr val="bg1"/>
              </a:solidFill>
              <a:latin typeface="Avenir Next LT Pro" panose="020B0504020202020204" pitchFamily="34" charset="0"/>
            </a:endParaRPr>
          </a:p>
          <a:p>
            <a:pPr algn="ctr"/>
            <a:endParaRPr lang="es-ES" sz="2000" dirty="0">
              <a:solidFill>
                <a:schemeClr val="bg1"/>
              </a:solidFill>
              <a:latin typeface="Avenir Next LT Pro" panose="020B0504020202020204" pitchFamily="34" charset="0"/>
            </a:endParaRPr>
          </a:p>
          <a:p>
            <a:pPr algn="ctr"/>
            <a:r>
              <a:rPr lang="es-ES" dirty="0">
                <a:solidFill>
                  <a:schemeClr val="bg1"/>
                </a:solidFill>
                <a:latin typeface="Avenir Next LT Pro" panose="020B0504020202020204" pitchFamily="34" charset="0"/>
              </a:rPr>
              <a:t>MARZO: semana santa</a:t>
            </a:r>
          </a:p>
          <a:p>
            <a:pPr algn="ctr"/>
            <a:r>
              <a:rPr lang="es-ES" dirty="0">
                <a:solidFill>
                  <a:schemeClr val="bg1"/>
                </a:solidFill>
                <a:latin typeface="Avenir Next LT Pro" panose="020B0504020202020204" pitchFamily="34" charset="0"/>
              </a:rPr>
              <a:t>JULIO: por fatiga y "Burnout" (Agotamiento)</a:t>
            </a:r>
          </a:p>
          <a:p>
            <a:pPr algn="ctr"/>
            <a:endParaRPr lang="es-ES" dirty="0">
              <a:solidFill>
                <a:schemeClr val="bg1"/>
              </a:solidFill>
              <a:latin typeface="Avenir Next LT Pro" panose="020B0504020202020204" pitchFamily="34" charset="0"/>
            </a:endParaRPr>
          </a:p>
          <a:p>
            <a:pPr algn="ctr"/>
            <a:endParaRPr lang="es-CO" sz="2000" b="1" dirty="0">
              <a:solidFill>
                <a:schemeClr val="bg1"/>
              </a:solidFill>
              <a:latin typeface="Avenir Next LT Pro" panose="020B0504020202020204" pitchFamily="34" charset="0"/>
            </a:endParaRPr>
          </a:p>
        </p:txBody>
      </p:sp>
    </p:spTree>
    <p:extLst>
      <p:ext uri="{BB962C8B-B14F-4D97-AF65-F5344CB8AC3E}">
        <p14:creationId xmlns:p14="http://schemas.microsoft.com/office/powerpoint/2010/main" val="1792915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3D234-97DD-4B7C-7B78-5C412A36FED4}"/>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5E6FB921-0C68-4BBE-861F-0F5F524853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5E1FB989-C55D-1F77-FCEC-E4422070BE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52E46125-18EB-6016-D241-6036BA7A2C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3" name="CuadroTexto 2">
            <a:extLst>
              <a:ext uri="{FF2B5EF4-FFF2-40B4-BE49-F238E27FC236}">
                <a16:creationId xmlns:a16="http://schemas.microsoft.com/office/drawing/2014/main" id="{E15FDEB6-C701-8DD6-BFA9-7982CD35A06B}"/>
              </a:ext>
            </a:extLst>
          </p:cNvPr>
          <p:cNvSpPr txBox="1"/>
          <p:nvPr/>
        </p:nvSpPr>
        <p:spPr>
          <a:xfrm>
            <a:off x="2390414" y="25754"/>
            <a:ext cx="8920238" cy="523220"/>
          </a:xfrm>
          <a:prstGeom prst="rect">
            <a:avLst/>
          </a:prstGeom>
          <a:noFill/>
        </p:spPr>
        <p:txBody>
          <a:bodyPr wrap="square" rtlCol="0">
            <a:spAutoFit/>
          </a:bodyPr>
          <a:lstStyle/>
          <a:p>
            <a:r>
              <a:rPr lang="es-ES" sz="1400" dirty="0">
                <a:solidFill>
                  <a:schemeClr val="bg1"/>
                </a:solidFill>
                <a:latin typeface="Avenir Next LT Pro" panose="020B0504020202020204" pitchFamily="34" charset="0"/>
              </a:rPr>
              <a:t>2.1.5 Se realiza un seguimiento de los datos históricos para identificar cambios en las tendencias </a:t>
            </a:r>
          </a:p>
          <a:p>
            <a:r>
              <a:rPr lang="es-ES" sz="1400" dirty="0">
                <a:solidFill>
                  <a:schemeClr val="bg1"/>
                </a:solidFill>
                <a:latin typeface="Avenir Next LT Pro" panose="020B0504020202020204" pitchFamily="34" charset="0"/>
              </a:rPr>
              <a:t>de la plantilla (nuevas contrataciones, causas fundamentales de salida, etc.).</a:t>
            </a:r>
            <a:endParaRPr lang="es-CO" sz="1400" dirty="0">
              <a:solidFill>
                <a:schemeClr val="bg1"/>
              </a:solidFill>
              <a:latin typeface="Avenir Next LT Pro" panose="020B0504020202020204" pitchFamily="34" charset="0"/>
            </a:endParaRPr>
          </a:p>
        </p:txBody>
      </p:sp>
      <p:sp>
        <p:nvSpPr>
          <p:cNvPr id="15" name="CuadroTexto 14">
            <a:extLst>
              <a:ext uri="{FF2B5EF4-FFF2-40B4-BE49-F238E27FC236}">
                <a16:creationId xmlns:a16="http://schemas.microsoft.com/office/drawing/2014/main" id="{B2AF94BC-0F0E-6846-301B-817CD64AE22E}"/>
              </a:ext>
            </a:extLst>
          </p:cNvPr>
          <p:cNvSpPr txBox="1"/>
          <p:nvPr/>
        </p:nvSpPr>
        <p:spPr>
          <a:xfrm>
            <a:off x="412162" y="671375"/>
            <a:ext cx="678391" cy="369332"/>
          </a:xfrm>
          <a:prstGeom prst="rect">
            <a:avLst/>
          </a:prstGeom>
          <a:noFill/>
        </p:spPr>
        <p:txBody>
          <a:bodyPr wrap="none" rtlCol="0">
            <a:spAutoFit/>
          </a:bodyPr>
          <a:lstStyle/>
          <a:p>
            <a:r>
              <a:rPr lang="es-CO" dirty="0"/>
              <a:t>2026</a:t>
            </a:r>
          </a:p>
        </p:txBody>
      </p:sp>
      <p:pic>
        <p:nvPicPr>
          <p:cNvPr id="7" name="Imagen 6">
            <a:extLst>
              <a:ext uri="{FF2B5EF4-FFF2-40B4-BE49-F238E27FC236}">
                <a16:creationId xmlns:a16="http://schemas.microsoft.com/office/drawing/2014/main" id="{272ECB52-F30F-8222-0888-3A5CB9229FAF}"/>
              </a:ext>
            </a:extLst>
          </p:cNvPr>
          <p:cNvPicPr>
            <a:picLocks noChangeAspect="1"/>
          </p:cNvPicPr>
          <p:nvPr/>
        </p:nvPicPr>
        <p:blipFill>
          <a:blip r:embed="rId6"/>
          <a:stretch>
            <a:fillRect/>
          </a:stretch>
        </p:blipFill>
        <p:spPr>
          <a:xfrm>
            <a:off x="303507" y="3926328"/>
            <a:ext cx="11584986" cy="2642992"/>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D99A1412-B213-3766-6DA3-8982FCE78B54}"/>
              </a:ext>
            </a:extLst>
          </p:cNvPr>
          <p:cNvPicPr>
            <a:picLocks noChangeAspect="1"/>
          </p:cNvPicPr>
          <p:nvPr/>
        </p:nvPicPr>
        <p:blipFill>
          <a:blip r:embed="rId7"/>
          <a:stretch>
            <a:fillRect/>
          </a:stretch>
        </p:blipFill>
        <p:spPr>
          <a:xfrm>
            <a:off x="303508" y="1088519"/>
            <a:ext cx="11584986" cy="27187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8267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4DE1E-8ABD-8DB5-1B8C-C26B81149B08}"/>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0869B309-BEA8-FA9F-BDB8-F3A1A467E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D10C3A51-4098-550F-17A9-D34279C0F0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726E2056-E647-CCFA-DF36-E73842436C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2" name="CuadroTexto 1">
            <a:extLst>
              <a:ext uri="{FF2B5EF4-FFF2-40B4-BE49-F238E27FC236}">
                <a16:creationId xmlns:a16="http://schemas.microsoft.com/office/drawing/2014/main" id="{CACFF859-FFCE-D2EA-1E28-0503E815D660}"/>
              </a:ext>
            </a:extLst>
          </p:cNvPr>
          <p:cNvSpPr txBox="1"/>
          <p:nvPr/>
        </p:nvSpPr>
        <p:spPr>
          <a:xfrm>
            <a:off x="2371879" y="93041"/>
            <a:ext cx="9263182" cy="369332"/>
          </a:xfrm>
          <a:prstGeom prst="rect">
            <a:avLst/>
          </a:prstGeom>
          <a:noFill/>
        </p:spPr>
        <p:txBody>
          <a:bodyPr wrap="square" rtlCol="0">
            <a:spAutoFit/>
          </a:bodyPr>
          <a:lstStyle/>
          <a:p>
            <a:r>
              <a:rPr lang="es-ES" dirty="0">
                <a:solidFill>
                  <a:schemeClr val="bg1"/>
                </a:solidFill>
                <a:latin typeface="Avenir LT Std 45 Book" panose="020B0502020203020204"/>
              </a:rPr>
              <a:t>Planes de acción ejecutados</a:t>
            </a:r>
            <a:endParaRPr lang="es-CO" dirty="0">
              <a:solidFill>
                <a:schemeClr val="bg1"/>
              </a:solidFill>
              <a:latin typeface="Avenir LT Std 45 Book" panose="020B0502020203020204"/>
            </a:endParaRPr>
          </a:p>
        </p:txBody>
      </p:sp>
      <p:pic>
        <p:nvPicPr>
          <p:cNvPr id="21" name="Imagen 20">
            <a:extLst>
              <a:ext uri="{FF2B5EF4-FFF2-40B4-BE49-F238E27FC236}">
                <a16:creationId xmlns:a16="http://schemas.microsoft.com/office/drawing/2014/main" id="{3F25C2C9-043E-3A59-5D02-4550D82F4E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93512" y="1918354"/>
            <a:ext cx="2022275" cy="2848330"/>
          </a:xfrm>
          <a:prstGeom prst="rect">
            <a:avLst/>
          </a:prstGeom>
          <a:ln>
            <a:noFill/>
          </a:ln>
          <a:effectLst>
            <a:outerShdw blurRad="292100" dist="139700" dir="2700000" algn="tl" rotWithShape="0">
              <a:srgbClr val="333333">
                <a:alpha val="65000"/>
              </a:srgbClr>
            </a:outerShdw>
          </a:effectLst>
        </p:spPr>
      </p:pic>
      <p:pic>
        <p:nvPicPr>
          <p:cNvPr id="13" name="Imagen 12">
            <a:extLst>
              <a:ext uri="{FF2B5EF4-FFF2-40B4-BE49-F238E27FC236}">
                <a16:creationId xmlns:a16="http://schemas.microsoft.com/office/drawing/2014/main" id="{FEAE69CF-B9E4-BC7D-68F5-5C87002DA8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5561" y="1918354"/>
            <a:ext cx="1898886" cy="2848330"/>
          </a:xfrm>
          <a:prstGeom prst="rect">
            <a:avLst/>
          </a:prstGeom>
          <a:ln>
            <a:noFill/>
          </a:ln>
          <a:effectLst>
            <a:outerShdw blurRad="292100" dist="139700" dir="2700000" algn="tl" rotWithShape="0">
              <a:srgbClr val="333333">
                <a:alpha val="65000"/>
              </a:srgbClr>
            </a:outerShdw>
          </a:effectLst>
        </p:spPr>
      </p:pic>
      <p:pic>
        <p:nvPicPr>
          <p:cNvPr id="6" name="Imagen 5">
            <a:extLst>
              <a:ext uri="{FF2B5EF4-FFF2-40B4-BE49-F238E27FC236}">
                <a16:creationId xmlns:a16="http://schemas.microsoft.com/office/drawing/2014/main" id="{15C6BC6B-FF57-2555-1F26-5C261CE232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1904" y="1918354"/>
            <a:ext cx="2161521" cy="2882028"/>
          </a:xfrm>
          <a:prstGeom prst="rect">
            <a:avLst/>
          </a:prstGeom>
          <a:ln>
            <a:noFill/>
          </a:ln>
          <a:effectLst>
            <a:outerShdw blurRad="292100" dist="139700" dir="2700000" algn="tl" rotWithShape="0">
              <a:srgbClr val="333333">
                <a:alpha val="65000"/>
              </a:srgbClr>
            </a:outerShdw>
          </a:effectLst>
        </p:spPr>
      </p:pic>
      <p:pic>
        <p:nvPicPr>
          <p:cNvPr id="16" name="Imagen 15">
            <a:extLst>
              <a:ext uri="{FF2B5EF4-FFF2-40B4-BE49-F238E27FC236}">
                <a16:creationId xmlns:a16="http://schemas.microsoft.com/office/drawing/2014/main" id="{5C9DA5FD-D0EF-B3D0-9667-1E1B363EDA1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13429" y="1918354"/>
            <a:ext cx="2179410" cy="2905880"/>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FA71B70A-3C82-34F2-8D8B-A1479AD9F2B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81067" y="1918786"/>
            <a:ext cx="2899091" cy="2848330"/>
          </a:xfrm>
          <a:prstGeom prst="rect">
            <a:avLst/>
          </a:prstGeom>
          <a:ln>
            <a:noFill/>
          </a:ln>
          <a:effectLst>
            <a:outerShdw blurRad="292100" dist="139700" dir="2700000" algn="tl" rotWithShape="0">
              <a:srgbClr val="333333">
                <a:alpha val="65000"/>
              </a:srgbClr>
            </a:outerShdw>
          </a:effectLst>
        </p:spPr>
      </p:pic>
      <p:sp>
        <p:nvSpPr>
          <p:cNvPr id="19" name="CuadroTexto 18">
            <a:extLst>
              <a:ext uri="{FF2B5EF4-FFF2-40B4-BE49-F238E27FC236}">
                <a16:creationId xmlns:a16="http://schemas.microsoft.com/office/drawing/2014/main" id="{9D2B028C-0790-05C8-41B7-A289D3C7A8D0}"/>
              </a:ext>
            </a:extLst>
          </p:cNvPr>
          <p:cNvSpPr txBox="1"/>
          <p:nvPr/>
        </p:nvSpPr>
        <p:spPr>
          <a:xfrm>
            <a:off x="521922" y="4824234"/>
            <a:ext cx="1386164" cy="307777"/>
          </a:xfrm>
          <a:prstGeom prst="rect">
            <a:avLst/>
          </a:prstGeom>
          <a:noFill/>
        </p:spPr>
        <p:txBody>
          <a:bodyPr wrap="square" rtlCol="0">
            <a:spAutoFit/>
          </a:bodyPr>
          <a:lstStyle/>
          <a:p>
            <a:pPr algn="ctr"/>
            <a:r>
              <a:rPr lang="es-CO" sz="1400" dirty="0">
                <a:solidFill>
                  <a:schemeClr val="bg1"/>
                </a:solidFill>
                <a:highlight>
                  <a:srgbClr val="196989"/>
                </a:highlight>
                <a:latin typeface="Avenir LT Std 45 Book" panose="020B0502020203020204"/>
              </a:rPr>
              <a:t>PLAN REFERIDO</a:t>
            </a:r>
          </a:p>
        </p:txBody>
      </p:sp>
      <p:sp>
        <p:nvSpPr>
          <p:cNvPr id="20" name="CuadroTexto 19">
            <a:extLst>
              <a:ext uri="{FF2B5EF4-FFF2-40B4-BE49-F238E27FC236}">
                <a16:creationId xmlns:a16="http://schemas.microsoft.com/office/drawing/2014/main" id="{C5C8DE89-3285-4183-2D9C-AB8C30D8CF86}"/>
              </a:ext>
            </a:extLst>
          </p:cNvPr>
          <p:cNvSpPr txBox="1"/>
          <p:nvPr/>
        </p:nvSpPr>
        <p:spPr>
          <a:xfrm>
            <a:off x="2169716" y="4824233"/>
            <a:ext cx="2179410" cy="307777"/>
          </a:xfrm>
          <a:prstGeom prst="rect">
            <a:avLst/>
          </a:prstGeom>
          <a:noFill/>
        </p:spPr>
        <p:txBody>
          <a:bodyPr wrap="square" rtlCol="0">
            <a:spAutoFit/>
          </a:bodyPr>
          <a:lstStyle/>
          <a:p>
            <a:pPr algn="ctr"/>
            <a:r>
              <a:rPr lang="es-CO" sz="1400" dirty="0">
                <a:solidFill>
                  <a:schemeClr val="bg1"/>
                </a:solidFill>
                <a:highlight>
                  <a:srgbClr val="196989"/>
                </a:highlight>
                <a:latin typeface="Avenir LT Std 45 Book" panose="020B0502020203020204"/>
              </a:rPr>
              <a:t>CAJAS DE COMPENSACIÓN</a:t>
            </a:r>
          </a:p>
        </p:txBody>
      </p:sp>
      <p:sp>
        <p:nvSpPr>
          <p:cNvPr id="22" name="CuadroTexto 21">
            <a:extLst>
              <a:ext uri="{FF2B5EF4-FFF2-40B4-BE49-F238E27FC236}">
                <a16:creationId xmlns:a16="http://schemas.microsoft.com/office/drawing/2014/main" id="{27BFEE9E-1E0E-E281-2BA5-773A69278329}"/>
              </a:ext>
            </a:extLst>
          </p:cNvPr>
          <p:cNvSpPr txBox="1"/>
          <p:nvPr/>
        </p:nvSpPr>
        <p:spPr>
          <a:xfrm>
            <a:off x="4315787" y="4821256"/>
            <a:ext cx="2179410" cy="307777"/>
          </a:xfrm>
          <a:prstGeom prst="rect">
            <a:avLst/>
          </a:prstGeom>
          <a:noFill/>
        </p:spPr>
        <p:txBody>
          <a:bodyPr wrap="square" rtlCol="0">
            <a:spAutoFit/>
          </a:bodyPr>
          <a:lstStyle/>
          <a:p>
            <a:pPr algn="ctr"/>
            <a:r>
              <a:rPr lang="es-CO" sz="1400" dirty="0">
                <a:solidFill>
                  <a:schemeClr val="bg1"/>
                </a:solidFill>
                <a:highlight>
                  <a:srgbClr val="196989"/>
                </a:highlight>
                <a:latin typeface="Avenir LT Std 45 Book" panose="020B0502020203020204"/>
              </a:rPr>
              <a:t>FERIAS DE EMPLEO</a:t>
            </a:r>
          </a:p>
        </p:txBody>
      </p:sp>
      <p:sp>
        <p:nvSpPr>
          <p:cNvPr id="23" name="CuadroTexto 22">
            <a:extLst>
              <a:ext uri="{FF2B5EF4-FFF2-40B4-BE49-F238E27FC236}">
                <a16:creationId xmlns:a16="http://schemas.microsoft.com/office/drawing/2014/main" id="{11601340-2A73-1E94-B907-B20F6813FF1E}"/>
              </a:ext>
            </a:extLst>
          </p:cNvPr>
          <p:cNvSpPr txBox="1"/>
          <p:nvPr/>
        </p:nvSpPr>
        <p:spPr>
          <a:xfrm>
            <a:off x="6756827" y="4837901"/>
            <a:ext cx="2179410" cy="307777"/>
          </a:xfrm>
          <a:prstGeom prst="rect">
            <a:avLst/>
          </a:prstGeom>
          <a:noFill/>
        </p:spPr>
        <p:txBody>
          <a:bodyPr wrap="square" rtlCol="0">
            <a:spAutoFit/>
          </a:bodyPr>
          <a:lstStyle/>
          <a:p>
            <a:pPr algn="ctr"/>
            <a:r>
              <a:rPr lang="es-CO" sz="1400" dirty="0">
                <a:solidFill>
                  <a:schemeClr val="bg1"/>
                </a:solidFill>
                <a:highlight>
                  <a:srgbClr val="196989"/>
                </a:highlight>
                <a:latin typeface="Avenir LT Std 45 Book" panose="020B0502020203020204"/>
              </a:rPr>
              <a:t>VOLANTEO</a:t>
            </a:r>
          </a:p>
        </p:txBody>
      </p:sp>
      <p:sp>
        <p:nvSpPr>
          <p:cNvPr id="24" name="CuadroTexto 23">
            <a:extLst>
              <a:ext uri="{FF2B5EF4-FFF2-40B4-BE49-F238E27FC236}">
                <a16:creationId xmlns:a16="http://schemas.microsoft.com/office/drawing/2014/main" id="{E3CC6040-783A-7FFE-83F3-4F6083BE5F11}"/>
              </a:ext>
            </a:extLst>
          </p:cNvPr>
          <p:cNvSpPr txBox="1"/>
          <p:nvPr/>
        </p:nvSpPr>
        <p:spPr>
          <a:xfrm>
            <a:off x="9340907" y="4821256"/>
            <a:ext cx="2179410" cy="307777"/>
          </a:xfrm>
          <a:prstGeom prst="rect">
            <a:avLst/>
          </a:prstGeom>
          <a:noFill/>
        </p:spPr>
        <p:txBody>
          <a:bodyPr wrap="square" rtlCol="0">
            <a:spAutoFit/>
          </a:bodyPr>
          <a:lstStyle/>
          <a:p>
            <a:pPr algn="ctr"/>
            <a:r>
              <a:rPr lang="es-CO" sz="1400" dirty="0">
                <a:solidFill>
                  <a:schemeClr val="bg1"/>
                </a:solidFill>
                <a:highlight>
                  <a:srgbClr val="196989"/>
                </a:highlight>
                <a:latin typeface="Avenir LT Std 45 Book" panose="020B0502020203020204"/>
              </a:rPr>
              <a:t>CONVOCATORIA LABORAL</a:t>
            </a:r>
          </a:p>
        </p:txBody>
      </p:sp>
    </p:spTree>
    <p:extLst>
      <p:ext uri="{BB962C8B-B14F-4D97-AF65-F5344CB8AC3E}">
        <p14:creationId xmlns:p14="http://schemas.microsoft.com/office/powerpoint/2010/main" val="1189531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E7D04-4DBD-7695-ECF3-9FDE8F026DFC}"/>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19DA4DA2-090E-8B0B-4158-9DB02BCE0F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29CA3C1C-9A6D-A09E-0D55-1E24764848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DA2E8DD7-5893-BCF0-5290-40E8DC2A50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9" name="CuadroTexto 18">
            <a:extLst>
              <a:ext uri="{FF2B5EF4-FFF2-40B4-BE49-F238E27FC236}">
                <a16:creationId xmlns:a16="http://schemas.microsoft.com/office/drawing/2014/main" id="{AB02A13C-5A43-D0C6-7BB8-AB347C49826D}"/>
              </a:ext>
            </a:extLst>
          </p:cNvPr>
          <p:cNvSpPr txBox="1"/>
          <p:nvPr/>
        </p:nvSpPr>
        <p:spPr>
          <a:xfrm>
            <a:off x="2416628" y="93041"/>
            <a:ext cx="6120881" cy="369332"/>
          </a:xfrm>
          <a:prstGeom prst="rect">
            <a:avLst/>
          </a:prstGeom>
          <a:noFill/>
        </p:spPr>
        <p:txBody>
          <a:bodyPr wrap="square" rtlCol="0">
            <a:spAutoFit/>
          </a:bodyPr>
          <a:lstStyle/>
          <a:p>
            <a:r>
              <a:rPr lang="es-ES" dirty="0">
                <a:solidFill>
                  <a:schemeClr val="bg1"/>
                </a:solidFill>
                <a:latin typeface="Avenir LT Std 45 Book" panose="020B0502020203020204"/>
              </a:rPr>
              <a:t>Planes de acción ejecutados</a:t>
            </a:r>
            <a:endParaRPr lang="es-CO" dirty="0">
              <a:solidFill>
                <a:schemeClr val="bg1"/>
              </a:solidFill>
              <a:latin typeface="Avenir LT Std 45 Book" panose="020B0502020203020204"/>
            </a:endParaRPr>
          </a:p>
        </p:txBody>
      </p:sp>
      <p:sp>
        <p:nvSpPr>
          <p:cNvPr id="6" name="Rectángulo 5">
            <a:extLst>
              <a:ext uri="{FF2B5EF4-FFF2-40B4-BE49-F238E27FC236}">
                <a16:creationId xmlns:a16="http://schemas.microsoft.com/office/drawing/2014/main" id="{8F195A21-5469-8A4D-FA34-39198E2470E2}"/>
              </a:ext>
            </a:extLst>
          </p:cNvPr>
          <p:cNvSpPr/>
          <p:nvPr/>
        </p:nvSpPr>
        <p:spPr>
          <a:xfrm>
            <a:off x="-1" y="6243781"/>
            <a:ext cx="4607051" cy="410547"/>
          </a:xfrm>
          <a:prstGeom prst="rect">
            <a:avLst/>
          </a:prstGeom>
          <a:solidFill>
            <a:srgbClr val="232F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latin typeface="Avenir LT Std 45 Book" panose="020B0502020203020204"/>
              </a:rPr>
              <a:t>Planes de acción</a:t>
            </a:r>
            <a:endParaRPr lang="es-CO" dirty="0">
              <a:latin typeface="Avenir LT Std 45 Book" panose="020B0502020203020204"/>
            </a:endParaRPr>
          </a:p>
        </p:txBody>
      </p:sp>
      <p:pic>
        <p:nvPicPr>
          <p:cNvPr id="7" name="Imagen 6">
            <a:extLst>
              <a:ext uri="{FF2B5EF4-FFF2-40B4-BE49-F238E27FC236}">
                <a16:creationId xmlns:a16="http://schemas.microsoft.com/office/drawing/2014/main" id="{460B19F4-85B5-5259-45DA-335971B0420C}"/>
              </a:ext>
            </a:extLst>
          </p:cNvPr>
          <p:cNvPicPr>
            <a:picLocks noChangeAspect="1"/>
          </p:cNvPicPr>
          <p:nvPr/>
        </p:nvPicPr>
        <p:blipFill>
          <a:blip r:embed="rId6"/>
          <a:stretch>
            <a:fillRect/>
          </a:stretch>
        </p:blipFill>
        <p:spPr>
          <a:xfrm>
            <a:off x="612238" y="937799"/>
            <a:ext cx="3656326" cy="2381709"/>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19DEE3DB-1A16-4A1D-3A01-344721629B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7471" y="937799"/>
            <a:ext cx="2294505" cy="4662615"/>
          </a:xfrm>
          <a:prstGeom prst="rect">
            <a:avLst/>
          </a:prstGeom>
          <a:ln>
            <a:noFill/>
          </a:ln>
          <a:effectLst>
            <a:outerShdw blurRad="292100" dist="139700" dir="2700000" algn="tl" rotWithShape="0">
              <a:srgbClr val="333333">
                <a:alpha val="65000"/>
              </a:srgbClr>
            </a:outerShdw>
          </a:effectLst>
        </p:spPr>
      </p:pic>
      <p:pic>
        <p:nvPicPr>
          <p:cNvPr id="10" name="Imagen 9">
            <a:extLst>
              <a:ext uri="{FF2B5EF4-FFF2-40B4-BE49-F238E27FC236}">
                <a16:creationId xmlns:a16="http://schemas.microsoft.com/office/drawing/2014/main" id="{B7AA30DF-4D8D-EF88-B1C4-BCF3B1246B5A}"/>
              </a:ext>
            </a:extLst>
          </p:cNvPr>
          <p:cNvPicPr>
            <a:picLocks noChangeAspect="1"/>
          </p:cNvPicPr>
          <p:nvPr/>
        </p:nvPicPr>
        <p:blipFill>
          <a:blip r:embed="rId8">
            <a:extLst>
              <a:ext uri="{28A0092B-C50C-407E-A947-70E740481C1C}">
                <a14:useLocalDpi xmlns:a14="http://schemas.microsoft.com/office/drawing/2010/main" val="0"/>
              </a:ext>
            </a:extLst>
          </a:blip>
          <a:srcRect b="6978"/>
          <a:stretch>
            <a:fillRect/>
          </a:stretch>
        </p:blipFill>
        <p:spPr>
          <a:xfrm>
            <a:off x="4440872" y="900438"/>
            <a:ext cx="2264682" cy="4681446"/>
          </a:xfrm>
          <a:prstGeom prst="rect">
            <a:avLst/>
          </a:prstGeom>
          <a:ln>
            <a:noFill/>
          </a:ln>
          <a:effectLst>
            <a:outerShdw blurRad="292100" dist="139700" dir="2700000" algn="tl" rotWithShape="0">
              <a:srgbClr val="333333">
                <a:alpha val="65000"/>
              </a:srgbClr>
            </a:outerShdw>
          </a:effectLst>
        </p:spPr>
      </p:pic>
      <p:pic>
        <p:nvPicPr>
          <p:cNvPr id="13" name="Imagen 12">
            <a:extLst>
              <a:ext uri="{FF2B5EF4-FFF2-40B4-BE49-F238E27FC236}">
                <a16:creationId xmlns:a16="http://schemas.microsoft.com/office/drawing/2014/main" id="{5B69399A-EE40-DA52-5358-052348231C20}"/>
              </a:ext>
            </a:extLst>
          </p:cNvPr>
          <p:cNvPicPr>
            <a:picLocks noChangeAspect="1"/>
          </p:cNvPicPr>
          <p:nvPr/>
        </p:nvPicPr>
        <p:blipFill>
          <a:blip r:embed="rId9">
            <a:extLst>
              <a:ext uri="{28A0092B-C50C-407E-A947-70E740481C1C}">
                <a14:useLocalDpi xmlns:a14="http://schemas.microsoft.com/office/drawing/2010/main" val="0"/>
              </a:ext>
            </a:extLst>
          </a:blip>
          <a:srcRect b="5487"/>
          <a:stretch>
            <a:fillRect/>
          </a:stretch>
        </p:blipFill>
        <p:spPr>
          <a:xfrm>
            <a:off x="6822622" y="900438"/>
            <a:ext cx="2237781" cy="4699976"/>
          </a:xfrm>
          <a:prstGeom prst="rect">
            <a:avLst/>
          </a:prstGeom>
          <a:ln>
            <a:no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00C86CBB-F9C1-5E1C-31EF-EE4C7C16DC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3713" y="3538492"/>
            <a:ext cx="3730091" cy="1943276"/>
          </a:xfrm>
          <a:prstGeom prst="rect">
            <a:avLst/>
          </a:prstGeom>
          <a:ln>
            <a:noFill/>
          </a:ln>
          <a:effectLst>
            <a:outerShdw blurRad="292100" dist="139700" dir="2700000" algn="tl" rotWithShape="0">
              <a:srgbClr val="333333">
                <a:alpha val="65000"/>
              </a:srgbClr>
            </a:outerShdw>
          </a:effectLst>
        </p:spPr>
      </p:pic>
      <p:sp>
        <p:nvSpPr>
          <p:cNvPr id="16" name="CuadroTexto 15">
            <a:extLst>
              <a:ext uri="{FF2B5EF4-FFF2-40B4-BE49-F238E27FC236}">
                <a16:creationId xmlns:a16="http://schemas.microsoft.com/office/drawing/2014/main" id="{9F0A4C52-85F4-DE36-87F7-C199E99A0624}"/>
              </a:ext>
            </a:extLst>
          </p:cNvPr>
          <p:cNvSpPr txBox="1"/>
          <p:nvPr/>
        </p:nvSpPr>
        <p:spPr>
          <a:xfrm>
            <a:off x="6951785" y="5657489"/>
            <a:ext cx="1979453" cy="461665"/>
          </a:xfrm>
          <a:prstGeom prst="rect">
            <a:avLst/>
          </a:prstGeom>
          <a:noFill/>
        </p:spPr>
        <p:txBody>
          <a:bodyPr wrap="none" rtlCol="0">
            <a:spAutoFit/>
          </a:bodyPr>
          <a:lstStyle/>
          <a:p>
            <a:pPr algn="ctr"/>
            <a:r>
              <a:rPr lang="es-CO" sz="2400" dirty="0">
                <a:latin typeface="Avenir LT Std 45 Book" panose="020B0502020203020204"/>
              </a:rPr>
              <a:t>Redes sociales</a:t>
            </a:r>
          </a:p>
        </p:txBody>
      </p:sp>
      <p:pic>
        <p:nvPicPr>
          <p:cNvPr id="22" name="Gráfico 21" descr="Lupa">
            <a:extLst>
              <a:ext uri="{FF2B5EF4-FFF2-40B4-BE49-F238E27FC236}">
                <a16:creationId xmlns:a16="http://schemas.microsoft.com/office/drawing/2014/main" id="{100C4C5C-C5D4-F6A0-D83D-A5AB17F2629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60889" y="5581884"/>
            <a:ext cx="382977" cy="382977"/>
          </a:xfrm>
          <a:prstGeom prst="rect">
            <a:avLst/>
          </a:prstGeom>
        </p:spPr>
      </p:pic>
      <p:sp>
        <p:nvSpPr>
          <p:cNvPr id="2" name="CuadroTexto 1">
            <a:extLst>
              <a:ext uri="{FF2B5EF4-FFF2-40B4-BE49-F238E27FC236}">
                <a16:creationId xmlns:a16="http://schemas.microsoft.com/office/drawing/2014/main" id="{C7680F92-A422-F23D-EAA2-A0CB846E77DD}"/>
              </a:ext>
            </a:extLst>
          </p:cNvPr>
          <p:cNvSpPr txBox="1"/>
          <p:nvPr/>
        </p:nvSpPr>
        <p:spPr>
          <a:xfrm>
            <a:off x="1468474" y="5581884"/>
            <a:ext cx="1896308" cy="461665"/>
          </a:xfrm>
          <a:prstGeom prst="rect">
            <a:avLst/>
          </a:prstGeom>
          <a:noFill/>
        </p:spPr>
        <p:txBody>
          <a:bodyPr wrap="square" rtlCol="0">
            <a:spAutoFit/>
          </a:bodyPr>
          <a:lstStyle/>
          <a:p>
            <a:pPr algn="ctr"/>
            <a:r>
              <a:rPr lang="es-CO" sz="2400" dirty="0">
                <a:latin typeface="Avenir LT Std 45 Book" panose="020B0502020203020204"/>
              </a:rPr>
              <a:t>Alcaldías, CCF</a:t>
            </a:r>
          </a:p>
        </p:txBody>
      </p:sp>
      <p:pic>
        <p:nvPicPr>
          <p:cNvPr id="4" name="Gráfico 3" descr="Lupa">
            <a:extLst>
              <a:ext uri="{FF2B5EF4-FFF2-40B4-BE49-F238E27FC236}">
                <a16:creationId xmlns:a16="http://schemas.microsoft.com/office/drawing/2014/main" id="{2EFF76C3-2C09-F5DE-5BC5-7AEAA070318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705554" y="5676614"/>
            <a:ext cx="382977" cy="382977"/>
          </a:xfrm>
          <a:prstGeom prst="rect">
            <a:avLst/>
          </a:prstGeom>
        </p:spPr>
      </p:pic>
    </p:spTree>
    <p:extLst>
      <p:ext uri="{BB962C8B-B14F-4D97-AF65-F5344CB8AC3E}">
        <p14:creationId xmlns:p14="http://schemas.microsoft.com/office/powerpoint/2010/main" val="98668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23A5C-C8E2-A61E-43AA-741CAEC0888E}"/>
            </a:ext>
          </a:extLst>
        </p:cNvPr>
        <p:cNvGrpSpPr/>
        <p:nvPr/>
      </p:nvGrpSpPr>
      <p:grpSpPr>
        <a:xfrm>
          <a:off x="0" y="0"/>
          <a:ext cx="0" cy="0"/>
          <a:chOff x="0" y="0"/>
          <a:chExt cx="0" cy="0"/>
        </a:xfrm>
      </p:grpSpPr>
      <p:sp>
        <p:nvSpPr>
          <p:cNvPr id="18" name="TextBox 9">
            <a:extLst>
              <a:ext uri="{FF2B5EF4-FFF2-40B4-BE49-F238E27FC236}">
                <a16:creationId xmlns:a16="http://schemas.microsoft.com/office/drawing/2014/main" id="{A92847F5-2877-292F-FC39-2C49D5CC630D}"/>
              </a:ext>
            </a:extLst>
          </p:cNvPr>
          <p:cNvSpPr txBox="1"/>
          <p:nvPr/>
        </p:nvSpPr>
        <p:spPr>
          <a:xfrm>
            <a:off x="-71120" y="6522753"/>
            <a:ext cx="2621280" cy="220830"/>
          </a:xfrm>
          <a:prstGeom prst="rect">
            <a:avLst/>
          </a:prstGeom>
        </p:spPr>
        <p:txBody>
          <a:bodyPr wrap="square" lIns="0" tIns="0" rIns="0" bIns="0" rtlCol="0" anchor="t">
            <a:spAutoFit/>
          </a:bodyPr>
          <a:lstStyle/>
          <a:p>
            <a:pPr algn="ctr">
              <a:lnSpc>
                <a:spcPts val="1866"/>
              </a:lnSpc>
            </a:pPr>
            <a:r>
              <a:rPr lang="es-ES" sz="1200" b="1" dirty="0">
                <a:solidFill>
                  <a:schemeClr val="bg1"/>
                </a:solidFill>
                <a:latin typeface="Avenir Next LT Pro" panose="020B0504020202020204" pitchFamily="34" charset="0"/>
                <a:ea typeface=" Avenir Next Arabic Light"/>
                <a:cs typeface=" Avenir Next Arabic Light"/>
                <a:sym typeface=" Avenir Next Arabic Light"/>
              </a:rPr>
              <a:t>UC CD Corozal</a:t>
            </a:r>
            <a:endParaRPr lang="es-CO" sz="1200" b="1" dirty="0">
              <a:solidFill>
                <a:schemeClr val="bg1"/>
              </a:solidFill>
              <a:latin typeface="Avenir Next LT Pro" panose="020B0504020202020204" pitchFamily="34" charset="0"/>
              <a:ea typeface=" Avenir Next Arabic Light"/>
              <a:cs typeface=" Avenir Next Arabic Light"/>
              <a:sym typeface=" Avenir Next Arabic Light"/>
            </a:endParaRPr>
          </a:p>
        </p:txBody>
      </p:sp>
      <p:pic>
        <p:nvPicPr>
          <p:cNvPr id="3" name="Imagen 2">
            <a:extLst>
              <a:ext uri="{FF2B5EF4-FFF2-40B4-BE49-F238E27FC236}">
                <a16:creationId xmlns:a16="http://schemas.microsoft.com/office/drawing/2014/main" id="{B09735E4-F522-5B5F-0CA3-7CA819471A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813847"/>
          </a:xfrm>
          <a:prstGeom prst="rect">
            <a:avLst/>
          </a:prstGeom>
        </p:spPr>
      </p:pic>
      <p:pic>
        <p:nvPicPr>
          <p:cNvPr id="4" name="Imagen 3">
            <a:extLst>
              <a:ext uri="{FF2B5EF4-FFF2-40B4-BE49-F238E27FC236}">
                <a16:creationId xmlns:a16="http://schemas.microsoft.com/office/drawing/2014/main" id="{12E35323-CEF7-D072-04B1-2821FFF19F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sp>
        <p:nvSpPr>
          <p:cNvPr id="22" name="CuadroTexto 21">
            <a:extLst>
              <a:ext uri="{FF2B5EF4-FFF2-40B4-BE49-F238E27FC236}">
                <a16:creationId xmlns:a16="http://schemas.microsoft.com/office/drawing/2014/main" id="{D760369C-BA26-6E10-D25F-A39D20877726}"/>
              </a:ext>
            </a:extLst>
          </p:cNvPr>
          <p:cNvSpPr txBox="1"/>
          <p:nvPr/>
        </p:nvSpPr>
        <p:spPr>
          <a:xfrm>
            <a:off x="2442174" y="183514"/>
            <a:ext cx="8918415" cy="400110"/>
          </a:xfrm>
          <a:prstGeom prst="rect">
            <a:avLst/>
          </a:prstGeom>
          <a:noFill/>
        </p:spPr>
        <p:txBody>
          <a:bodyPr wrap="square" rtlCol="0">
            <a:spAutoFit/>
          </a:bodyPr>
          <a:lstStyle/>
          <a:p>
            <a:pPr algn="just"/>
            <a:r>
              <a:rPr lang="es-ES" sz="2000" dirty="0">
                <a:solidFill>
                  <a:schemeClr val="bg1"/>
                </a:solidFill>
                <a:latin typeface="Avenir Next LT Pro" panose="020B0504020202020204" pitchFamily="34" charset="0"/>
                <a:ea typeface="Azo Sans"/>
                <a:cs typeface="Azo Sans"/>
                <a:sym typeface="Azo Sans"/>
              </a:rPr>
              <a:t>PLAN REFERIDO – CASOS DE ÉXITO</a:t>
            </a:r>
          </a:p>
        </p:txBody>
      </p:sp>
      <p:pic>
        <p:nvPicPr>
          <p:cNvPr id="25" name="Imagen 24">
            <a:extLst>
              <a:ext uri="{FF2B5EF4-FFF2-40B4-BE49-F238E27FC236}">
                <a16:creationId xmlns:a16="http://schemas.microsoft.com/office/drawing/2014/main" id="{20F61EB0-21D2-1943-E0FB-62121AACD0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11" name="Imagen 10">
            <a:extLst>
              <a:ext uri="{FF2B5EF4-FFF2-40B4-BE49-F238E27FC236}">
                <a16:creationId xmlns:a16="http://schemas.microsoft.com/office/drawing/2014/main" id="{FC86F1C7-6203-8C49-1D80-5111E70BBAE9}"/>
              </a:ext>
            </a:extLst>
          </p:cNvPr>
          <p:cNvPicPr>
            <a:picLocks noChangeAspect="1"/>
          </p:cNvPicPr>
          <p:nvPr/>
        </p:nvPicPr>
        <p:blipFill>
          <a:blip r:embed="rId5">
            <a:extLst>
              <a:ext uri="{28A0092B-C50C-407E-A947-70E740481C1C}">
                <a14:useLocalDpi xmlns:a14="http://schemas.microsoft.com/office/drawing/2010/main" val="0"/>
              </a:ext>
            </a:extLst>
          </a:blip>
          <a:srcRect t="4287" b="15621"/>
          <a:stretch>
            <a:fillRect/>
          </a:stretch>
        </p:blipFill>
        <p:spPr>
          <a:xfrm>
            <a:off x="531675" y="1675466"/>
            <a:ext cx="2108093" cy="3781169"/>
          </a:xfrm>
          <a:prstGeom prst="rect">
            <a:avLst/>
          </a:prstGeom>
          <a:ln>
            <a:noFill/>
          </a:ln>
          <a:effectLst>
            <a:outerShdw blurRad="292100" dist="139700" dir="2700000" algn="tl" rotWithShape="0">
              <a:srgbClr val="333333">
                <a:alpha val="65000"/>
              </a:srgbClr>
            </a:outerShdw>
          </a:effectLst>
        </p:spPr>
      </p:pic>
      <p:pic>
        <p:nvPicPr>
          <p:cNvPr id="15" name="Gráfico 14" descr="Camión">
            <a:extLst>
              <a:ext uri="{FF2B5EF4-FFF2-40B4-BE49-F238E27FC236}">
                <a16:creationId xmlns:a16="http://schemas.microsoft.com/office/drawing/2014/main" id="{E0C758F6-B455-3A96-C6CC-B64CD52A39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69544" y="5695330"/>
            <a:ext cx="914400" cy="914400"/>
          </a:xfrm>
          <a:prstGeom prst="rect">
            <a:avLst/>
          </a:prstGeom>
        </p:spPr>
      </p:pic>
      <p:pic>
        <p:nvPicPr>
          <p:cNvPr id="17" name="Gráfico 16" descr="Dinero">
            <a:extLst>
              <a:ext uri="{FF2B5EF4-FFF2-40B4-BE49-F238E27FC236}">
                <a16:creationId xmlns:a16="http://schemas.microsoft.com/office/drawing/2014/main" id="{6D2561D1-9F82-3487-5811-75BB77E405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46204" y="863854"/>
            <a:ext cx="581318" cy="581318"/>
          </a:xfrm>
          <a:prstGeom prst="rect">
            <a:avLst/>
          </a:prstGeom>
        </p:spPr>
      </p:pic>
      <mc:AlternateContent xmlns:mc="http://schemas.openxmlformats.org/markup-compatibility/2006">
        <mc:Choice xmlns:am3d="http://schemas.microsoft.com/office/drawing/2017/model3d" Requires="am3d">
          <p:graphicFrame>
            <p:nvGraphicFramePr>
              <p:cNvPr id="19" name="Modelo 3D 18" descr="Explosión de fuegos artificiales">
                <a:extLst>
                  <a:ext uri="{FF2B5EF4-FFF2-40B4-BE49-F238E27FC236}">
                    <a16:creationId xmlns:a16="http://schemas.microsoft.com/office/drawing/2014/main" id="{C32A3224-DE25-3FB5-0B8F-53A095903462}"/>
                  </a:ext>
                </a:extLst>
              </p:cNvPr>
              <p:cNvGraphicFramePr/>
              <p:nvPr>
                <p:extLst>
                  <p:ext uri="{D42A27DB-BD31-4B8C-83A1-F6EECF244321}">
                    <p14:modId xmlns:p14="http://schemas.microsoft.com/office/powerpoint/2010/main" val="284901640"/>
                  </p:ext>
                </p:extLst>
              </p:nvPr>
            </p:nvGraphicFramePr>
            <p:xfrm>
              <a:off x="8571525" y="5153632"/>
              <a:ext cx="2424442" cy="2567898"/>
            </p:xfrm>
            <a:graphic>
              <a:graphicData uri="http://schemas.microsoft.com/office/drawing/2017/model3d">
                <am3d:model3d r:embed="rId8">
                  <am3d:spPr>
                    <a:xfrm>
                      <a:off x="0" y="0"/>
                      <a:ext cx="2424442" cy="2567898"/>
                    </a:xfrm>
                    <a:prstGeom prst="rect">
                      <a:avLst/>
                    </a:prstGeom>
                  </am3d:spPr>
                  <am3d:camera>
                    <am3d:pos x="0" y="0" z="76059079"/>
                    <am3d:up dx="0" dy="36000000" dz="0"/>
                    <am3d:lookAt x="0" y="0" z="0"/>
                    <am3d:perspective fov="2700000"/>
                  </am3d:camera>
                  <am3d:trans>
                    <am3d:meterPerModelUnit n="1295539" d="1000000"/>
                    <am3d:preTrans dx="957184" dy="-16797110" dz="-652447"/>
                    <am3d:scale>
                      <am3d:sx n="1000000" d="1000000"/>
                      <am3d:sy n="1000000" d="1000000"/>
                      <am3d:sz n="1000000" d="1000000"/>
                    </am3d:scale>
                    <am3d:rot/>
                    <am3d:postTrans dx="0" dy="0" dz="0"/>
                  </am3d:trans>
                  <am3d:raster rName="Office3DRenderer" rVer="16.0.8326">
                    <am3d:blip r:embed="rId9"/>
                  </am3d:raster>
                  <am3d:extLst>
                    <a:ext uri="{9A65AA19-BECB-4387-8358-8AD5134E1D82}">
                      <a3danim:embedAnim xmlns:a3danim="http://schemas.microsoft.com/office/drawing/2018/animation/model3d" animId="0">
                        <a3danim:animPr length="1466" count="indefinite"/>
                      </a3danim:embedAnim>
                    </a:ext>
                    <a:ext uri="{E9DE012E-A134-456F-84FE-255F9AAD75C6}">
                      <a3danim:posterFrame xmlns:a3danim="http://schemas.microsoft.com/office/drawing/2018/animation/model3d" animId="0"/>
                    </a:ext>
                  </am3d:extLst>
                  <am3d:objViewport viewportSz="337350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Modelo 3D 18" descr="Explosión de fuegos artificiales">
                <a:extLst>
                  <a:ext uri="{FF2B5EF4-FFF2-40B4-BE49-F238E27FC236}">
                    <a16:creationId xmlns:a16="http://schemas.microsoft.com/office/drawing/2014/main" id="{C32A3224-DE25-3FB5-0B8F-53A095903462}"/>
                  </a:ext>
                </a:extLst>
              </p:cNvPr>
              <p:cNvPicPr>
                <a:picLocks noGrp="1" noRot="1" noChangeAspect="1" noMove="1" noResize="1" noEditPoints="1" noAdjustHandles="1" noChangeArrowheads="1" noChangeShapeType="1" noCrop="1"/>
              </p:cNvPicPr>
              <p:nvPr/>
            </p:nvPicPr>
            <p:blipFill>
              <a:blip r:embed="rId9"/>
              <a:stretch>
                <a:fillRect/>
              </a:stretch>
            </p:blipFill>
            <p:spPr>
              <a:xfrm>
                <a:off x="8571525" y="5153632"/>
                <a:ext cx="2424442" cy="2567898"/>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Modelo 3D 19" descr="Explosión de fuegos artificiales">
                <a:extLst>
                  <a:ext uri="{FF2B5EF4-FFF2-40B4-BE49-F238E27FC236}">
                    <a16:creationId xmlns:a16="http://schemas.microsoft.com/office/drawing/2014/main" id="{49E89A3E-F88D-4AE2-1D97-B590B78E2F9B}"/>
                  </a:ext>
                </a:extLst>
              </p:cNvPr>
              <p:cNvGraphicFramePr/>
              <p:nvPr>
                <p:extLst>
                  <p:ext uri="{D42A27DB-BD31-4B8C-83A1-F6EECF244321}">
                    <p14:modId xmlns:p14="http://schemas.microsoft.com/office/powerpoint/2010/main" val="215096890"/>
                  </p:ext>
                </p:extLst>
              </p:nvPr>
            </p:nvGraphicFramePr>
            <p:xfrm>
              <a:off x="2832701" y="650743"/>
              <a:ext cx="1707112" cy="1723430"/>
            </p:xfrm>
            <a:graphic>
              <a:graphicData uri="http://schemas.microsoft.com/office/drawing/2017/model3d">
                <am3d:model3d r:embed="rId10">
                  <am3d:spPr>
                    <a:xfrm>
                      <a:off x="0" y="0"/>
                      <a:ext cx="1707112" cy="1723430"/>
                    </a:xfrm>
                    <a:prstGeom prst="rect">
                      <a:avLst/>
                    </a:prstGeom>
                  </am3d:spPr>
                  <am3d:camera>
                    <am3d:pos x="0" y="0" z="76059079"/>
                    <am3d:up dx="0" dy="36000000" dz="0"/>
                    <am3d:lookAt x="0" y="0" z="0"/>
                    <am3d:perspective fov="2700000"/>
                  </am3d:camera>
                  <am3d:trans>
                    <am3d:meterPerModelUnit n="1295539" d="1000000"/>
                    <am3d:preTrans dx="957184" dy="-16797110" dz="-652447"/>
                    <am3d:scale>
                      <am3d:sx n="1000000" d="1000000"/>
                      <am3d:sy n="1000000" d="1000000"/>
                      <am3d:sz n="1000000" d="1000000"/>
                    </am3d:scale>
                    <am3d:rot/>
                    <am3d:postTrans dx="0" dy="0" dz="0"/>
                  </am3d:trans>
                  <am3d:raster rName="Office3DRenderer" rVer="16.0.8326">
                    <am3d:blip r:embed="rId11"/>
                  </am3d:raster>
                  <am3d:extLst>
                    <a:ext uri="{9A65AA19-BECB-4387-8358-8AD5134E1D82}">
                      <a3danim:embedAnim xmlns:a3danim="http://schemas.microsoft.com/office/drawing/2018/animation/model3d" animId="0">
                        <a3danim:animPr length="1466" count="indefinite"/>
                      </a3danim:embedAnim>
                    </a:ext>
                    <a:ext uri="{E9DE012E-A134-456F-84FE-255F9AAD75C6}">
                      <a3danim:posterFrame xmlns:a3danim="http://schemas.microsoft.com/office/drawing/2018/animation/model3d" animId="0"/>
                    </a:ext>
                  </am3d:extLst>
                  <am3d:objViewport viewportSz="237536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Modelo 3D 19" descr="Explosión de fuegos artificiales">
                <a:extLst>
                  <a:ext uri="{FF2B5EF4-FFF2-40B4-BE49-F238E27FC236}">
                    <a16:creationId xmlns:a16="http://schemas.microsoft.com/office/drawing/2014/main" id="{49E89A3E-F88D-4AE2-1D97-B590B78E2F9B}"/>
                  </a:ext>
                </a:extLst>
              </p:cNvPr>
              <p:cNvPicPr>
                <a:picLocks noGrp="1" noRot="1" noChangeAspect="1" noMove="1" noResize="1" noEditPoints="1" noAdjustHandles="1" noChangeArrowheads="1" noChangeShapeType="1" noCrop="1"/>
              </p:cNvPicPr>
              <p:nvPr/>
            </p:nvPicPr>
            <p:blipFill>
              <a:blip r:embed="rId11"/>
              <a:stretch>
                <a:fillRect/>
              </a:stretch>
            </p:blipFill>
            <p:spPr>
              <a:xfrm>
                <a:off x="2832701" y="650743"/>
                <a:ext cx="1707112" cy="172343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3" name="Modelo 3D 22" descr="Explosión de fuegos artificiales">
                <a:extLst>
                  <a:ext uri="{FF2B5EF4-FFF2-40B4-BE49-F238E27FC236}">
                    <a16:creationId xmlns:a16="http://schemas.microsoft.com/office/drawing/2014/main" id="{7E87F70F-EF2E-92F5-03B0-4547BADC3F6C}"/>
                  </a:ext>
                </a:extLst>
              </p:cNvPr>
              <p:cNvGraphicFramePr/>
              <p:nvPr>
                <p:extLst>
                  <p:ext uri="{D42A27DB-BD31-4B8C-83A1-F6EECF244321}">
                    <p14:modId xmlns:p14="http://schemas.microsoft.com/office/powerpoint/2010/main" val="159943164"/>
                  </p:ext>
                </p:extLst>
              </p:nvPr>
            </p:nvGraphicFramePr>
            <p:xfrm>
              <a:off x="9084312" y="845146"/>
              <a:ext cx="2276277" cy="1805711"/>
            </p:xfrm>
            <a:graphic>
              <a:graphicData uri="http://schemas.microsoft.com/office/drawing/2017/model3d">
                <am3d:model3d r:embed="rId12">
                  <am3d:spPr>
                    <a:xfrm>
                      <a:off x="0" y="0"/>
                      <a:ext cx="2276277" cy="1805711"/>
                    </a:xfrm>
                    <a:prstGeom prst="rect">
                      <a:avLst/>
                    </a:prstGeom>
                  </am3d:spPr>
                  <am3d:camera>
                    <am3d:pos x="0" y="0" z="76059079"/>
                    <am3d:up dx="0" dy="36000000" dz="0"/>
                    <am3d:lookAt x="0" y="0" z="0"/>
                    <am3d:perspective fov="2700000"/>
                  </am3d:camera>
                  <am3d:trans>
                    <am3d:meterPerModelUnit n="1295539" d="1000000"/>
                    <am3d:preTrans dx="957184" dy="-16797110" dz="-652447"/>
                    <am3d:scale>
                      <am3d:sx n="1000000" d="1000000"/>
                      <am3d:sy n="1000000" d="1000000"/>
                      <am3d:sz n="1000000" d="1000000"/>
                    </am3d:scale>
                    <am3d:rot/>
                    <am3d:postTrans dx="0" dy="0" dz="0"/>
                  </am3d:trans>
                  <am3d:raster rName="Office3DRenderer" rVer="16.0.8326">
                    <am3d:blip r:embed="rId13"/>
                  </am3d:raster>
                  <am3d:extLst>
                    <a:ext uri="{9A65AA19-BECB-4387-8358-8AD5134E1D82}">
                      <a3danim:embedAnim xmlns:a3danim="http://schemas.microsoft.com/office/drawing/2018/animation/model3d" animId="0">
                        <a3danim:animPr length="1466" count="indefinite"/>
                      </a3danim:embedAnim>
                    </a:ext>
                    <a:ext uri="{E9DE012E-A134-456F-84FE-255F9AAD75C6}">
                      <a3danim:posterFrame xmlns:a3danim="http://schemas.microsoft.com/office/drawing/2018/animation/model3d" animId="0"/>
                    </a:ext>
                  </am3d:extLst>
                  <am3d:objViewport viewportSz="270242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3" name="Modelo 3D 22" descr="Explosión de fuegos artificiales">
                <a:extLst>
                  <a:ext uri="{FF2B5EF4-FFF2-40B4-BE49-F238E27FC236}">
                    <a16:creationId xmlns:a16="http://schemas.microsoft.com/office/drawing/2014/main" id="{7E87F70F-EF2E-92F5-03B0-4547BADC3F6C}"/>
                  </a:ext>
                </a:extLst>
              </p:cNvPr>
              <p:cNvPicPr>
                <a:picLocks noGrp="1" noRot="1" noChangeAspect="1" noMove="1" noResize="1" noEditPoints="1" noAdjustHandles="1" noChangeArrowheads="1" noChangeShapeType="1" noCrop="1"/>
              </p:cNvPicPr>
              <p:nvPr/>
            </p:nvPicPr>
            <p:blipFill>
              <a:blip r:embed="rId13"/>
              <a:stretch>
                <a:fillRect/>
              </a:stretch>
            </p:blipFill>
            <p:spPr>
              <a:xfrm>
                <a:off x="9084312" y="845146"/>
                <a:ext cx="2276277" cy="1805711"/>
              </a:xfrm>
              <a:prstGeom prst="rect">
                <a:avLst/>
              </a:prstGeom>
            </p:spPr>
          </p:pic>
        </mc:Fallback>
      </mc:AlternateContent>
      <p:pic>
        <p:nvPicPr>
          <p:cNvPr id="5" name="Imagen 4">
            <a:extLst>
              <a:ext uri="{FF2B5EF4-FFF2-40B4-BE49-F238E27FC236}">
                <a16:creationId xmlns:a16="http://schemas.microsoft.com/office/drawing/2014/main" id="{F1D6DF62-33E6-D96D-6E61-685F4BFC3A4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52875" y="1675464"/>
            <a:ext cx="2835877" cy="3781169"/>
          </a:xfrm>
          <a:prstGeom prst="rect">
            <a:avLst/>
          </a:prstGeom>
          <a:ln>
            <a:noFill/>
          </a:ln>
          <a:effectLst>
            <a:outerShdw blurRad="292100" dist="139700" dir="2700000" algn="tl" rotWithShape="0">
              <a:srgbClr val="333333">
                <a:alpha val="65000"/>
              </a:srgbClr>
            </a:outerShdw>
          </a:effectLst>
        </p:spPr>
      </p:pic>
      <p:pic>
        <p:nvPicPr>
          <p:cNvPr id="10" name="Imagen 9">
            <a:extLst>
              <a:ext uri="{FF2B5EF4-FFF2-40B4-BE49-F238E27FC236}">
                <a16:creationId xmlns:a16="http://schemas.microsoft.com/office/drawing/2014/main" id="{E7AF3B0D-799A-3883-F01C-914C6583CD11}"/>
              </a:ext>
            </a:extLst>
          </p:cNvPr>
          <p:cNvPicPr>
            <a:picLocks noChangeAspect="1"/>
          </p:cNvPicPr>
          <p:nvPr/>
        </p:nvPicPr>
        <p:blipFill>
          <a:blip r:embed="rId15">
            <a:extLst>
              <a:ext uri="{28A0092B-C50C-407E-A947-70E740481C1C}">
                <a14:useLocalDpi xmlns:a14="http://schemas.microsoft.com/office/drawing/2010/main" val="0"/>
              </a:ext>
            </a:extLst>
          </a:blip>
          <a:srcRect l="8438" t="8729" r="10922" b="17017"/>
          <a:stretch>
            <a:fillRect/>
          </a:stretch>
        </p:blipFill>
        <p:spPr>
          <a:xfrm>
            <a:off x="2863117" y="1675463"/>
            <a:ext cx="2692164" cy="3781169"/>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mc:Choice xmlns:am3d="http://schemas.microsoft.com/office/drawing/2017/model3d" Requires="am3d">
          <p:graphicFrame>
            <p:nvGraphicFramePr>
              <p:cNvPr id="6" name="Modelo 3D 5" descr="Explosión de fuegos artificiales">
                <a:extLst>
                  <a:ext uri="{FF2B5EF4-FFF2-40B4-BE49-F238E27FC236}">
                    <a16:creationId xmlns:a16="http://schemas.microsoft.com/office/drawing/2014/main" id="{1DC5E06E-5BDE-FA05-2899-6146115FC59C}"/>
                  </a:ext>
                </a:extLst>
              </p:cNvPr>
              <p:cNvGraphicFramePr>
                <a:graphicFrameLocks noChangeAspect="1"/>
              </p:cNvGraphicFramePr>
              <p:nvPr>
                <p:extLst>
                  <p:ext uri="{D42A27DB-BD31-4B8C-83A1-F6EECF244321}">
                    <p14:modId xmlns:p14="http://schemas.microsoft.com/office/powerpoint/2010/main" val="3592976113"/>
                  </p:ext>
                </p:extLst>
              </p:nvPr>
            </p:nvGraphicFramePr>
            <p:xfrm>
              <a:off x="-341473" y="4817437"/>
              <a:ext cx="2783647" cy="2670185"/>
            </p:xfrm>
            <a:graphic>
              <a:graphicData uri="http://schemas.microsoft.com/office/drawing/2017/model3d">
                <am3d:model3d r:embed="rId8">
                  <am3d:spPr>
                    <a:xfrm>
                      <a:off x="0" y="0"/>
                      <a:ext cx="2783647" cy="2670185"/>
                    </a:xfrm>
                    <a:prstGeom prst="rect">
                      <a:avLst/>
                    </a:prstGeom>
                  </am3d:spPr>
                  <am3d:camera>
                    <am3d:pos x="0" y="0" z="76059079"/>
                    <am3d:up dx="0" dy="36000000" dz="0"/>
                    <am3d:lookAt x="0" y="0" z="0"/>
                    <am3d:perspective fov="2700000"/>
                  </am3d:camera>
                  <am3d:trans>
                    <am3d:meterPerModelUnit n="1295539" d="1000000"/>
                    <am3d:preTrans dx="957184" dy="-16797110" dz="-652447"/>
                    <am3d:scale>
                      <am3d:sx n="1000000" d="1000000"/>
                      <am3d:sy n="1000000" d="1000000"/>
                      <am3d:sz n="1000000" d="1000000"/>
                    </am3d:scale>
                    <am3d:rot ax="-1644993" ay="207021" az="-107275"/>
                    <am3d:postTrans dx="0" dy="0" dz="0"/>
                  </am3d:trans>
                  <am3d:raster rName="Office3DRenderer" rVer="16.0.8326">
                    <am3d:blip r:embed="rId16"/>
                  </am3d:raster>
                  <am3d:extLst>
                    <a:ext uri="{9A65AA19-BECB-4387-8358-8AD5134E1D82}">
                      <a3danim:embedAnim xmlns:a3danim="http://schemas.microsoft.com/office/drawing/2018/animation/model3d" animId="0">
                        <a3danim:animPr length="1466" count="indefinite"/>
                      </a3danim:embedAnim>
                    </a:ext>
                    <a:ext uri="{E9DE012E-A134-456F-84FE-255F9AAD75C6}">
                      <a3danim:posterFrame xmlns:a3danim="http://schemas.microsoft.com/office/drawing/2018/animation/model3d" animId="0"/>
                    </a:ext>
                  </am3d:extLst>
                  <am3d:objViewport viewportSz="337350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Modelo 3D 5" descr="Explosión de fuegos artificiales">
                <a:extLst>
                  <a:ext uri="{FF2B5EF4-FFF2-40B4-BE49-F238E27FC236}">
                    <a16:creationId xmlns:a16="http://schemas.microsoft.com/office/drawing/2014/main" id="{1DC5E06E-5BDE-FA05-2899-6146115FC59C}"/>
                  </a:ext>
                </a:extLst>
              </p:cNvPr>
              <p:cNvPicPr>
                <a:picLocks noGrp="1" noRot="1" noChangeAspect="1" noMove="1" noResize="1" noEditPoints="1" noAdjustHandles="1" noChangeArrowheads="1" noChangeShapeType="1" noCrop="1"/>
              </p:cNvPicPr>
              <p:nvPr/>
            </p:nvPicPr>
            <p:blipFill>
              <a:blip r:embed="rId16"/>
              <a:stretch>
                <a:fillRect/>
              </a:stretch>
            </p:blipFill>
            <p:spPr>
              <a:xfrm>
                <a:off x="-341473" y="4817437"/>
                <a:ext cx="2783647" cy="2670185"/>
              </a:xfrm>
              <a:prstGeom prst="rect">
                <a:avLst/>
              </a:prstGeom>
            </p:spPr>
          </p:pic>
        </mc:Fallback>
      </mc:AlternateContent>
      <p:sp>
        <p:nvSpPr>
          <p:cNvPr id="7" name="Rectángulo 6">
            <a:extLst>
              <a:ext uri="{FF2B5EF4-FFF2-40B4-BE49-F238E27FC236}">
                <a16:creationId xmlns:a16="http://schemas.microsoft.com/office/drawing/2014/main" id="{48D68EA7-BB2E-7549-938D-6CC8EFD89640}"/>
              </a:ext>
            </a:extLst>
          </p:cNvPr>
          <p:cNvSpPr/>
          <p:nvPr/>
        </p:nvSpPr>
        <p:spPr>
          <a:xfrm>
            <a:off x="0" y="6352279"/>
            <a:ext cx="3921162" cy="410547"/>
          </a:xfrm>
          <a:prstGeom prst="rect">
            <a:avLst/>
          </a:prstGeom>
          <a:solidFill>
            <a:srgbClr val="232F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latin typeface="Avenir LT Std 45 Book" panose="020B0502020203020204"/>
              </a:rPr>
              <a:t>Planes de acción</a:t>
            </a:r>
            <a:endParaRPr lang="es-CO" dirty="0">
              <a:latin typeface="Avenir LT Std 45 Book" panose="020B0502020203020204"/>
            </a:endParaRPr>
          </a:p>
        </p:txBody>
      </p:sp>
      <p:pic>
        <p:nvPicPr>
          <p:cNvPr id="9" name="Imagen 8">
            <a:extLst>
              <a:ext uri="{FF2B5EF4-FFF2-40B4-BE49-F238E27FC236}">
                <a16:creationId xmlns:a16="http://schemas.microsoft.com/office/drawing/2014/main" id="{5651E54A-E786-A787-1BE4-D29F37B16E8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805458" y="1680881"/>
            <a:ext cx="2895095" cy="3775753"/>
          </a:xfrm>
          <a:prstGeom prst="rect">
            <a:avLst/>
          </a:prstGeom>
        </p:spPr>
      </p:pic>
    </p:spTree>
    <p:extLst>
      <p:ext uri="{BB962C8B-B14F-4D97-AF65-F5344CB8AC3E}">
        <p14:creationId xmlns:p14="http://schemas.microsoft.com/office/powerpoint/2010/main" val="294626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1467" fill="hold"/>
                                        <p:tgtEl>
                                          <p:spTgt spid="23"/>
                                        </p:tgtEl>
                                        <p:attrNameLst>
                                          <p:attrName>embedded1</p:attrName>
                                        </p:attrNameLst>
                                      </p:cBhvr>
                                      <p:tavLst>
                                        <p:tav tm="0">
                                          <p:val>
                                            <p:fltVal val="0"/>
                                          </p:val>
                                        </p:tav>
                                        <p:tav tm="100000">
                                          <p:val>
                                            <p:fltVal val="1"/>
                                          </p:val>
                                        </p:tav>
                                      </p:tavLst>
                                    </p:anim>
                                  </p:childTnLst>
                                </p:cTn>
                              </p:par>
                              <p:par>
                                <p:cTn id="7" presetID="100" presetClass="emph" presetSubtype="1" repeatCount="indefinite" fill="hold" nodeType="withEffect">
                                  <p:stCondLst>
                                    <p:cond delay="0"/>
                                  </p:stCondLst>
                                  <p:childTnLst>
                                    <p:anim calcmode="lin" valueType="num">
                                      <p:cBhvr>
                                        <p:cTn id="8" dur="1467" fill="hold"/>
                                        <p:tgtEl>
                                          <p:spTgt spid="20"/>
                                        </p:tgtEl>
                                        <p:attrNameLst>
                                          <p:attrName>embedded1</p:attrName>
                                        </p:attrNameLst>
                                      </p:cBhvr>
                                      <p:tavLst>
                                        <p:tav tm="0">
                                          <p:val>
                                            <p:fltVal val="0"/>
                                          </p:val>
                                        </p:tav>
                                        <p:tav tm="100000">
                                          <p:val>
                                            <p:fltVal val="1"/>
                                          </p:val>
                                        </p:tav>
                                      </p:tavLst>
                                    </p:anim>
                                  </p:childTnLst>
                                </p:cTn>
                              </p:par>
                              <p:par>
                                <p:cTn id="9" presetID="100" presetClass="emph" presetSubtype="1" repeatCount="indefinite" fill="hold" nodeType="withEffect">
                                  <p:stCondLst>
                                    <p:cond delay="0"/>
                                  </p:stCondLst>
                                  <p:childTnLst>
                                    <p:anim calcmode="lin" valueType="num">
                                      <p:cBhvr>
                                        <p:cTn id="10" dur="1467" fill="hold"/>
                                        <p:tgtEl>
                                          <p:spTgt spid="19"/>
                                        </p:tgtEl>
                                        <p:attrNameLst>
                                          <p:attrName>embedded1</p:attrName>
                                        </p:attrNameLst>
                                      </p:cBhvr>
                                      <p:tavLst>
                                        <p:tav tm="0">
                                          <p:val>
                                            <p:fltVal val="0"/>
                                          </p:val>
                                        </p:tav>
                                        <p:tav tm="100000">
                                          <p:val>
                                            <p:fltVal val="1"/>
                                          </p:val>
                                        </p:tav>
                                      </p:tavLst>
                                    </p:anim>
                                  </p:childTnLst>
                                </p:cTn>
                              </p:par>
                              <p:par>
                                <p:cTn id="11" presetID="100" presetClass="emph" presetSubtype="1" repeatCount="indefinite" fill="hold" nodeType="withEffect">
                                  <p:stCondLst>
                                    <p:cond delay="0"/>
                                  </p:stCondLst>
                                  <p:childTnLst>
                                    <p:anim calcmode="lin" valueType="num">
                                      <p:cBhvr>
                                        <p:cTn id="12" dur="1467" fill="hold"/>
                                        <p:tgtEl>
                                          <p:spTgt spid="6"/>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77708ED-7792-B170-8677-E27BC1620F7F}"/>
              </a:ext>
            </a:extLst>
          </p:cNvPr>
          <p:cNvSpPr/>
          <p:nvPr/>
        </p:nvSpPr>
        <p:spPr>
          <a:xfrm>
            <a:off x="3281014" y="3551210"/>
            <a:ext cx="6040519" cy="580993"/>
          </a:xfrm>
          <a:prstGeom prst="rect">
            <a:avLst/>
          </a:prstGeom>
        </p:spPr>
        <p:txBody>
          <a:bodyPr wrap="square">
            <a:spAutoFit/>
          </a:bodyPr>
          <a:lstStyle/>
          <a:p>
            <a:pPr algn="ctr">
              <a:lnSpc>
                <a:spcPct val="75000"/>
              </a:lnSpc>
            </a:pPr>
            <a:r>
              <a:rPr lang="es-CO" sz="4000" dirty="0">
                <a:solidFill>
                  <a:srgbClr val="232F3D"/>
                </a:solidFill>
                <a:latin typeface="Avenir LT Std 65 Medium" panose="020B0803020203020204" pitchFamily="34" charset="0"/>
              </a:rPr>
              <a:t>NHTO</a:t>
            </a:r>
            <a:endParaRPr lang="es-CO" sz="4000" dirty="0">
              <a:solidFill>
                <a:srgbClr val="E6E6E6"/>
              </a:solidFill>
              <a:latin typeface="Avenir LT Std 45 Book" panose="020B0502020203020204" pitchFamily="34" charset="0"/>
            </a:endParaRPr>
          </a:p>
        </p:txBody>
      </p:sp>
      <p:sp>
        <p:nvSpPr>
          <p:cNvPr id="3" name="Rectángulo 2">
            <a:extLst>
              <a:ext uri="{FF2B5EF4-FFF2-40B4-BE49-F238E27FC236}">
                <a16:creationId xmlns:a16="http://schemas.microsoft.com/office/drawing/2014/main" id="{35EFB6D9-A3A8-F645-41BB-EE95AD90A431}"/>
              </a:ext>
            </a:extLst>
          </p:cNvPr>
          <p:cNvSpPr/>
          <p:nvPr/>
        </p:nvSpPr>
        <p:spPr>
          <a:xfrm>
            <a:off x="3154987" y="266481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Tree>
    <p:extLst>
      <p:ext uri="{BB962C8B-B14F-4D97-AF65-F5344CB8AC3E}">
        <p14:creationId xmlns:p14="http://schemas.microsoft.com/office/powerpoint/2010/main" val="3825060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4DE1E-8ABD-8DB5-1B8C-C26B81149B08}"/>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0869B309-BEA8-FA9F-BDB8-F3A1A467E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D10C3A51-4098-550F-17A9-D34279C0F0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726E2056-E647-CCFA-DF36-E73842436C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9" name="CuadroTexto 18">
            <a:extLst>
              <a:ext uri="{FF2B5EF4-FFF2-40B4-BE49-F238E27FC236}">
                <a16:creationId xmlns:a16="http://schemas.microsoft.com/office/drawing/2014/main" id="{8AF94DF5-18F6-272B-43A2-835E6506F967}"/>
              </a:ext>
            </a:extLst>
          </p:cNvPr>
          <p:cNvSpPr txBox="1"/>
          <p:nvPr/>
        </p:nvSpPr>
        <p:spPr>
          <a:xfrm>
            <a:off x="2421231" y="144256"/>
            <a:ext cx="7170431" cy="569387"/>
          </a:xfrm>
          <a:prstGeom prst="rect">
            <a:avLst/>
          </a:prstGeom>
          <a:noFill/>
        </p:spPr>
        <p:txBody>
          <a:bodyPr wrap="square" rtlCol="0">
            <a:spAutoFit/>
          </a:bodyPr>
          <a:lstStyle/>
          <a:p>
            <a:r>
              <a:rPr lang="es-ES" sz="1300" dirty="0">
                <a:solidFill>
                  <a:schemeClr val="bg1"/>
                </a:solidFill>
                <a:latin typeface="Avenir Next LT Pro" panose="020B0504020202020204" pitchFamily="34" charset="0"/>
              </a:rPr>
              <a:t>R.2.1.6  La rotación de nuevos ingresos (New Hire TO) es inferior al 15%.</a:t>
            </a:r>
          </a:p>
          <a:p>
            <a:endParaRPr lang="es-CO" dirty="0">
              <a:solidFill>
                <a:schemeClr val="bg1"/>
              </a:solidFill>
              <a:latin typeface="Avenir LT Std 45 Book" panose="020B0502020203020204"/>
            </a:endParaRPr>
          </a:p>
        </p:txBody>
      </p:sp>
      <p:pic>
        <p:nvPicPr>
          <p:cNvPr id="10" name="Imagen 9">
            <a:extLst>
              <a:ext uri="{FF2B5EF4-FFF2-40B4-BE49-F238E27FC236}">
                <a16:creationId xmlns:a16="http://schemas.microsoft.com/office/drawing/2014/main" id="{AF1A5B0B-D32C-C34D-DC4C-2431AB308952}"/>
              </a:ext>
            </a:extLst>
          </p:cNvPr>
          <p:cNvPicPr>
            <a:picLocks noChangeAspect="1"/>
          </p:cNvPicPr>
          <p:nvPr/>
        </p:nvPicPr>
        <p:blipFill>
          <a:blip r:embed="rId6"/>
          <a:stretch>
            <a:fillRect/>
          </a:stretch>
        </p:blipFill>
        <p:spPr>
          <a:xfrm>
            <a:off x="960827" y="797966"/>
            <a:ext cx="10416718" cy="3114158"/>
          </a:xfrm>
          <a:prstGeom prst="rect">
            <a:avLst/>
          </a:prstGeom>
        </p:spPr>
      </p:pic>
      <p:pic>
        <p:nvPicPr>
          <p:cNvPr id="15" name="Imagen 14">
            <a:extLst>
              <a:ext uri="{FF2B5EF4-FFF2-40B4-BE49-F238E27FC236}">
                <a16:creationId xmlns:a16="http://schemas.microsoft.com/office/drawing/2014/main" id="{455BD5A8-157C-1B36-B670-865FEFB5A212}"/>
              </a:ext>
            </a:extLst>
          </p:cNvPr>
          <p:cNvPicPr>
            <a:picLocks noChangeAspect="1"/>
          </p:cNvPicPr>
          <p:nvPr/>
        </p:nvPicPr>
        <p:blipFill>
          <a:blip r:embed="rId7"/>
          <a:stretch>
            <a:fillRect/>
          </a:stretch>
        </p:blipFill>
        <p:spPr>
          <a:xfrm>
            <a:off x="1620703" y="3912124"/>
            <a:ext cx="8950594" cy="2795400"/>
          </a:xfrm>
          <a:prstGeom prst="rect">
            <a:avLst/>
          </a:prstGeom>
        </p:spPr>
      </p:pic>
    </p:spTree>
    <p:extLst>
      <p:ext uri="{BB962C8B-B14F-4D97-AF65-F5344CB8AC3E}">
        <p14:creationId xmlns:p14="http://schemas.microsoft.com/office/powerpoint/2010/main" val="2576842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46722-7FD0-C735-C3F5-FE0BB33D9045}"/>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FAC9A38B-67A4-E71F-2EB2-5747C3C25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30FF574E-94EC-2305-8C50-498258E13A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2B19B8CE-F535-E632-B12A-4AAAC52695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9" name="CuadroTexto 18">
            <a:extLst>
              <a:ext uri="{FF2B5EF4-FFF2-40B4-BE49-F238E27FC236}">
                <a16:creationId xmlns:a16="http://schemas.microsoft.com/office/drawing/2014/main" id="{B7C9ACB9-21C4-E2C7-A26B-1A76328553E1}"/>
              </a:ext>
            </a:extLst>
          </p:cNvPr>
          <p:cNvSpPr txBox="1"/>
          <p:nvPr/>
        </p:nvSpPr>
        <p:spPr>
          <a:xfrm>
            <a:off x="2416628" y="93041"/>
            <a:ext cx="6120881" cy="369332"/>
          </a:xfrm>
          <a:prstGeom prst="rect">
            <a:avLst/>
          </a:prstGeom>
          <a:noFill/>
        </p:spPr>
        <p:txBody>
          <a:bodyPr wrap="square" rtlCol="0">
            <a:spAutoFit/>
          </a:bodyPr>
          <a:lstStyle/>
          <a:p>
            <a:r>
              <a:rPr lang="es-ES" dirty="0">
                <a:solidFill>
                  <a:schemeClr val="bg1"/>
                </a:solidFill>
                <a:latin typeface="Avenir LT Std 45 Book" panose="020B0502020203020204"/>
              </a:rPr>
              <a:t>PLANES DE ACCIÓN EJECUTADOS</a:t>
            </a:r>
            <a:endParaRPr lang="es-CO" dirty="0">
              <a:solidFill>
                <a:schemeClr val="bg1"/>
              </a:solidFill>
              <a:latin typeface="Avenir LT Std 45 Book" panose="020B0502020203020204"/>
            </a:endParaRPr>
          </a:p>
        </p:txBody>
      </p:sp>
      <p:sp>
        <p:nvSpPr>
          <p:cNvPr id="6" name="Rectángulo 5">
            <a:extLst>
              <a:ext uri="{FF2B5EF4-FFF2-40B4-BE49-F238E27FC236}">
                <a16:creationId xmlns:a16="http://schemas.microsoft.com/office/drawing/2014/main" id="{25DC9CF5-27EA-71B9-1CE5-90F2600D5BA3}"/>
              </a:ext>
            </a:extLst>
          </p:cNvPr>
          <p:cNvSpPr/>
          <p:nvPr/>
        </p:nvSpPr>
        <p:spPr>
          <a:xfrm>
            <a:off x="469859" y="6339558"/>
            <a:ext cx="11438845" cy="410547"/>
          </a:xfrm>
          <a:prstGeom prst="rect">
            <a:avLst/>
          </a:prstGeom>
          <a:solidFill>
            <a:srgbClr val="232F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latin typeface="Avenir LT Std 45 Book" panose="020B0502020203020204"/>
              </a:rPr>
              <a:t>Planes de acción</a:t>
            </a:r>
            <a:endParaRPr lang="es-CO" dirty="0">
              <a:latin typeface="Avenir LT Std 45 Book" panose="020B0502020203020204"/>
            </a:endParaRPr>
          </a:p>
        </p:txBody>
      </p:sp>
      <p:sp>
        <p:nvSpPr>
          <p:cNvPr id="4" name="CuadroTexto 3">
            <a:extLst>
              <a:ext uri="{FF2B5EF4-FFF2-40B4-BE49-F238E27FC236}">
                <a16:creationId xmlns:a16="http://schemas.microsoft.com/office/drawing/2014/main" id="{611403BB-23FB-8770-2AA8-5433FBBAB64A}"/>
              </a:ext>
            </a:extLst>
          </p:cNvPr>
          <p:cNvSpPr txBox="1"/>
          <p:nvPr/>
        </p:nvSpPr>
        <p:spPr>
          <a:xfrm>
            <a:off x="469859" y="5416228"/>
            <a:ext cx="11438845"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u="sng" dirty="0">
                <a:latin typeface="Avenir LT Std 45 Book" panose="020B0502020203020204"/>
              </a:rPr>
              <a:t>Plan de Retención de Talento: </a:t>
            </a:r>
          </a:p>
          <a:p>
            <a:pPr algn="ctr"/>
            <a:r>
              <a:rPr lang="es-CO" dirty="0">
                <a:latin typeface="Avenir LT Std 45 Book" panose="020B0502020203020204"/>
              </a:rPr>
              <a:t>Programa de Mentoría para Líderes, </a:t>
            </a:r>
            <a:r>
              <a:rPr lang="es-ES" dirty="0">
                <a:latin typeface="Avenir LT Std 45 Book" panose="020B0502020203020204"/>
              </a:rPr>
              <a:t>Actividades de Inclusión y Pertenencia,</a:t>
            </a:r>
          </a:p>
          <a:p>
            <a:pPr algn="ctr"/>
            <a:r>
              <a:rPr lang="es-CO" dirty="0">
                <a:latin typeface="Avenir LT Std 45 Book" panose="020B0502020203020204"/>
              </a:rPr>
              <a:t>Días de Salud Mental y Física, Actividades de integración</a:t>
            </a:r>
          </a:p>
        </p:txBody>
      </p:sp>
      <p:pic>
        <p:nvPicPr>
          <p:cNvPr id="14" name="Imagen 13">
            <a:extLst>
              <a:ext uri="{FF2B5EF4-FFF2-40B4-BE49-F238E27FC236}">
                <a16:creationId xmlns:a16="http://schemas.microsoft.com/office/drawing/2014/main" id="{498C951A-82F5-118C-6E0B-78D4F0E98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6356" y="1141865"/>
            <a:ext cx="2746156" cy="4119235"/>
          </a:xfrm>
          <a:prstGeom prst="rect">
            <a:avLst/>
          </a:prstGeom>
        </p:spPr>
      </p:pic>
      <p:pic>
        <p:nvPicPr>
          <p:cNvPr id="21" name="Imagen 20">
            <a:extLst>
              <a:ext uri="{FF2B5EF4-FFF2-40B4-BE49-F238E27FC236}">
                <a16:creationId xmlns:a16="http://schemas.microsoft.com/office/drawing/2014/main" id="{4346DCDE-5DB8-DCD4-2F21-939A1FF8C793}"/>
              </a:ext>
            </a:extLst>
          </p:cNvPr>
          <p:cNvPicPr>
            <a:picLocks noChangeAspect="1"/>
          </p:cNvPicPr>
          <p:nvPr/>
        </p:nvPicPr>
        <p:blipFill>
          <a:blip r:embed="rId7">
            <a:extLst>
              <a:ext uri="{28A0092B-C50C-407E-A947-70E740481C1C}">
                <a14:useLocalDpi xmlns:a14="http://schemas.microsoft.com/office/drawing/2010/main" val="0"/>
              </a:ext>
            </a:extLst>
          </a:blip>
          <a:srcRect l="8624" r="9073"/>
          <a:stretch>
            <a:fillRect/>
          </a:stretch>
        </p:blipFill>
        <p:spPr>
          <a:xfrm>
            <a:off x="469859" y="1140158"/>
            <a:ext cx="2726279" cy="4140668"/>
          </a:xfrm>
          <a:prstGeom prst="rect">
            <a:avLst/>
          </a:prstGeom>
        </p:spPr>
      </p:pic>
      <p:pic>
        <p:nvPicPr>
          <p:cNvPr id="23" name="Imagen 22">
            <a:extLst>
              <a:ext uri="{FF2B5EF4-FFF2-40B4-BE49-F238E27FC236}">
                <a16:creationId xmlns:a16="http://schemas.microsoft.com/office/drawing/2014/main" id="{8036A233-3AC9-5B01-0456-4C745FB73B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4484" y="1141866"/>
            <a:ext cx="2746156" cy="4119236"/>
          </a:xfrm>
          <a:prstGeom prst="rect">
            <a:avLst/>
          </a:prstGeom>
        </p:spPr>
      </p:pic>
      <p:pic>
        <p:nvPicPr>
          <p:cNvPr id="27" name="Imagen 26">
            <a:extLst>
              <a:ext uri="{FF2B5EF4-FFF2-40B4-BE49-F238E27FC236}">
                <a16:creationId xmlns:a16="http://schemas.microsoft.com/office/drawing/2014/main" id="{FBC26037-712F-54FC-730F-12037622D4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9695" y="1141865"/>
            <a:ext cx="2746156" cy="4119235"/>
          </a:xfrm>
          <a:prstGeom prst="rect">
            <a:avLst/>
          </a:prstGeom>
        </p:spPr>
      </p:pic>
    </p:spTree>
    <p:extLst>
      <p:ext uri="{BB962C8B-B14F-4D97-AF65-F5344CB8AC3E}">
        <p14:creationId xmlns:p14="http://schemas.microsoft.com/office/powerpoint/2010/main" val="2307543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D1B36-D136-8B3A-A700-8DEAE245E549}"/>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BE84187A-2A01-C3BE-C477-91848821C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46ABC3BB-8120-3E76-5812-4BCC7B25D6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1628EAA8-7464-F90E-B096-9D45C77295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9" name="CuadroTexto 18">
            <a:extLst>
              <a:ext uri="{FF2B5EF4-FFF2-40B4-BE49-F238E27FC236}">
                <a16:creationId xmlns:a16="http://schemas.microsoft.com/office/drawing/2014/main" id="{8AB75FC5-0F45-5310-7C12-3929FBC4CCF1}"/>
              </a:ext>
            </a:extLst>
          </p:cNvPr>
          <p:cNvSpPr txBox="1"/>
          <p:nvPr/>
        </p:nvSpPr>
        <p:spPr>
          <a:xfrm>
            <a:off x="2416628" y="93041"/>
            <a:ext cx="6120881" cy="369332"/>
          </a:xfrm>
          <a:prstGeom prst="rect">
            <a:avLst/>
          </a:prstGeom>
          <a:noFill/>
        </p:spPr>
        <p:txBody>
          <a:bodyPr wrap="square" rtlCol="0">
            <a:spAutoFit/>
          </a:bodyPr>
          <a:lstStyle/>
          <a:p>
            <a:r>
              <a:rPr lang="es-ES" dirty="0">
                <a:solidFill>
                  <a:schemeClr val="bg1"/>
                </a:solidFill>
                <a:latin typeface="Avenir LT Std 45 Book" panose="020B0502020203020204"/>
              </a:rPr>
              <a:t>Planes de acción ejecutados</a:t>
            </a:r>
            <a:endParaRPr lang="es-CO" dirty="0">
              <a:solidFill>
                <a:schemeClr val="bg1"/>
              </a:solidFill>
              <a:latin typeface="Avenir LT Std 45 Book" panose="020B0502020203020204"/>
            </a:endParaRPr>
          </a:p>
        </p:txBody>
      </p:sp>
      <p:pic>
        <p:nvPicPr>
          <p:cNvPr id="11" name="Imagen 10">
            <a:extLst>
              <a:ext uri="{FF2B5EF4-FFF2-40B4-BE49-F238E27FC236}">
                <a16:creationId xmlns:a16="http://schemas.microsoft.com/office/drawing/2014/main" id="{DAF93AB6-8495-20F0-0755-157219CD05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165" y="1161627"/>
            <a:ext cx="2980875" cy="2162017"/>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5CEDD7EB-67BD-C234-3603-FD783ED86D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0734" y="1161627"/>
            <a:ext cx="2856257" cy="2162017"/>
          </a:xfrm>
          <a:prstGeom prst="rect">
            <a:avLst/>
          </a:prstGeom>
          <a:ln>
            <a:noFill/>
          </a:ln>
          <a:effectLst>
            <a:outerShdw blurRad="292100" dist="139700" dir="2700000" algn="tl" rotWithShape="0">
              <a:srgbClr val="333333">
                <a:alpha val="65000"/>
              </a:srgbClr>
            </a:outerShdw>
          </a:effectLst>
        </p:spPr>
      </p:pic>
      <p:pic>
        <p:nvPicPr>
          <p:cNvPr id="30" name="Imagen 29">
            <a:extLst>
              <a:ext uri="{FF2B5EF4-FFF2-40B4-BE49-F238E27FC236}">
                <a16:creationId xmlns:a16="http://schemas.microsoft.com/office/drawing/2014/main" id="{9DAF0281-89E2-270C-2421-ACEC78AAFA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40734" y="3723489"/>
            <a:ext cx="2856257" cy="2142315"/>
          </a:xfrm>
          <a:prstGeom prst="rect">
            <a:avLst/>
          </a:prstGeom>
          <a:ln>
            <a:noFill/>
          </a:ln>
          <a:effectLst>
            <a:outerShdw blurRad="292100" dist="139700" dir="2700000" algn="tl" rotWithShape="0">
              <a:srgbClr val="333333">
                <a:alpha val="65000"/>
              </a:srgbClr>
            </a:outerShdw>
          </a:effectLst>
        </p:spPr>
      </p:pic>
      <p:sp>
        <p:nvSpPr>
          <p:cNvPr id="4" name="CuadroTexto 3">
            <a:extLst>
              <a:ext uri="{FF2B5EF4-FFF2-40B4-BE49-F238E27FC236}">
                <a16:creationId xmlns:a16="http://schemas.microsoft.com/office/drawing/2014/main" id="{2AF1F5F9-E14F-0416-1464-CBF1F3A327F1}"/>
              </a:ext>
            </a:extLst>
          </p:cNvPr>
          <p:cNvSpPr txBox="1"/>
          <p:nvPr/>
        </p:nvSpPr>
        <p:spPr>
          <a:xfrm>
            <a:off x="7172814" y="5939400"/>
            <a:ext cx="4142679" cy="307777"/>
          </a:xfrm>
          <a:prstGeom prst="rect">
            <a:avLst/>
          </a:prstGeom>
          <a:noFill/>
        </p:spPr>
        <p:txBody>
          <a:bodyPr wrap="square" rtlCol="0">
            <a:spAutoFit/>
          </a:bodyPr>
          <a:lstStyle/>
          <a:p>
            <a:pPr algn="ctr"/>
            <a:r>
              <a:rPr lang="es-CO" sz="1400" dirty="0">
                <a:latin typeface="Avenir LT Std 45 Book" panose="020B0502020203020204"/>
              </a:rPr>
              <a:t>SEGURIDAD PSICOLOGICA Y FÍSICA EN EL TRABAJO</a:t>
            </a:r>
          </a:p>
        </p:txBody>
      </p:sp>
      <p:pic>
        <p:nvPicPr>
          <p:cNvPr id="6" name="Imagen 5">
            <a:extLst>
              <a:ext uri="{FF2B5EF4-FFF2-40B4-BE49-F238E27FC236}">
                <a16:creationId xmlns:a16="http://schemas.microsoft.com/office/drawing/2014/main" id="{90F63BB4-2504-1EF5-C597-47EE8A4321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17919" y="3723489"/>
            <a:ext cx="2980875" cy="2192710"/>
          </a:xfrm>
          <a:prstGeom prst="rect">
            <a:avLst/>
          </a:prstGeom>
        </p:spPr>
      </p:pic>
      <p:pic>
        <p:nvPicPr>
          <p:cNvPr id="13" name="Imagen 12">
            <a:extLst>
              <a:ext uri="{FF2B5EF4-FFF2-40B4-BE49-F238E27FC236}">
                <a16:creationId xmlns:a16="http://schemas.microsoft.com/office/drawing/2014/main" id="{EE3C544C-2B31-7B45-DD76-DA71B82C7B0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17919" y="1161627"/>
            <a:ext cx="2980875" cy="2142193"/>
          </a:xfrm>
          <a:prstGeom prst="rect">
            <a:avLst/>
          </a:prstGeom>
        </p:spPr>
      </p:pic>
      <p:pic>
        <p:nvPicPr>
          <p:cNvPr id="2" name="Imagen 1">
            <a:extLst>
              <a:ext uri="{FF2B5EF4-FFF2-40B4-BE49-F238E27FC236}">
                <a16:creationId xmlns:a16="http://schemas.microsoft.com/office/drawing/2014/main" id="{1DE934E8-F431-9FBA-5570-3BFE5FFDC90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6165" y="3723489"/>
            <a:ext cx="2962108" cy="2142315"/>
          </a:xfrm>
          <a:prstGeom prst="rect">
            <a:avLst/>
          </a:prstGeom>
        </p:spPr>
      </p:pic>
      <p:pic>
        <p:nvPicPr>
          <p:cNvPr id="28" name="Imagen 27">
            <a:extLst>
              <a:ext uri="{FF2B5EF4-FFF2-40B4-BE49-F238E27FC236}">
                <a16:creationId xmlns:a16="http://schemas.microsoft.com/office/drawing/2014/main" id="{1F49E155-3563-17C4-C908-5CBB9CEE884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19722" y="1161627"/>
            <a:ext cx="2357056" cy="2162017"/>
          </a:xfrm>
          <a:prstGeom prst="rect">
            <a:avLst/>
          </a:prstGeom>
        </p:spPr>
      </p:pic>
      <p:sp>
        <p:nvSpPr>
          <p:cNvPr id="7" name="CuadroTexto 6">
            <a:extLst>
              <a:ext uri="{FF2B5EF4-FFF2-40B4-BE49-F238E27FC236}">
                <a16:creationId xmlns:a16="http://schemas.microsoft.com/office/drawing/2014/main" id="{27CA0CAC-D33F-E995-D242-AC9978021088}"/>
              </a:ext>
            </a:extLst>
          </p:cNvPr>
          <p:cNvSpPr txBox="1"/>
          <p:nvPr/>
        </p:nvSpPr>
        <p:spPr>
          <a:xfrm>
            <a:off x="913683" y="838698"/>
            <a:ext cx="1885837" cy="307777"/>
          </a:xfrm>
          <a:prstGeom prst="rect">
            <a:avLst/>
          </a:prstGeom>
          <a:noFill/>
        </p:spPr>
        <p:txBody>
          <a:bodyPr wrap="none" rtlCol="0">
            <a:spAutoFit/>
          </a:bodyPr>
          <a:lstStyle/>
          <a:p>
            <a:r>
              <a:rPr lang="es-CO" sz="1400" dirty="0">
                <a:latin typeface="Avenir LT Std 45 Book" panose="020B0502020203020204"/>
              </a:rPr>
              <a:t>CAPACITACIÓN LÍDERES</a:t>
            </a:r>
          </a:p>
        </p:txBody>
      </p:sp>
      <p:sp>
        <p:nvSpPr>
          <p:cNvPr id="10" name="CuadroTexto 9">
            <a:extLst>
              <a:ext uri="{FF2B5EF4-FFF2-40B4-BE49-F238E27FC236}">
                <a16:creationId xmlns:a16="http://schemas.microsoft.com/office/drawing/2014/main" id="{C0D2D179-5C6A-5689-EE1F-25618E30BB39}"/>
              </a:ext>
            </a:extLst>
          </p:cNvPr>
          <p:cNvSpPr txBox="1"/>
          <p:nvPr/>
        </p:nvSpPr>
        <p:spPr>
          <a:xfrm>
            <a:off x="7174822" y="850624"/>
            <a:ext cx="1467068" cy="307777"/>
          </a:xfrm>
          <a:prstGeom prst="rect">
            <a:avLst/>
          </a:prstGeom>
          <a:noFill/>
        </p:spPr>
        <p:txBody>
          <a:bodyPr wrap="none" rtlCol="0">
            <a:spAutoFit/>
          </a:bodyPr>
          <a:lstStyle/>
          <a:p>
            <a:r>
              <a:rPr lang="es-CO" sz="1400" dirty="0">
                <a:latin typeface="Avenir LT Std 45 Book" panose="020B0502020203020204"/>
              </a:rPr>
              <a:t>DÍA DEL HOMBRE</a:t>
            </a:r>
          </a:p>
        </p:txBody>
      </p:sp>
      <p:sp>
        <p:nvSpPr>
          <p:cNvPr id="15" name="CuadroTexto 14">
            <a:extLst>
              <a:ext uri="{FF2B5EF4-FFF2-40B4-BE49-F238E27FC236}">
                <a16:creationId xmlns:a16="http://schemas.microsoft.com/office/drawing/2014/main" id="{54F33C02-734F-4996-5051-F5E34FBF4F01}"/>
              </a:ext>
            </a:extLst>
          </p:cNvPr>
          <p:cNvSpPr txBox="1"/>
          <p:nvPr/>
        </p:nvSpPr>
        <p:spPr>
          <a:xfrm>
            <a:off x="9986788" y="840910"/>
            <a:ext cx="1192955" cy="307777"/>
          </a:xfrm>
          <a:prstGeom prst="rect">
            <a:avLst/>
          </a:prstGeom>
          <a:noFill/>
        </p:spPr>
        <p:txBody>
          <a:bodyPr wrap="none" rtlCol="0">
            <a:spAutoFit/>
          </a:bodyPr>
          <a:lstStyle/>
          <a:p>
            <a:r>
              <a:rPr lang="es-CO" sz="1400" dirty="0">
                <a:latin typeface="Avenir LT Std 45 Book" panose="020B0502020203020204"/>
              </a:rPr>
              <a:t>DÍA DEL NIÑO</a:t>
            </a:r>
          </a:p>
        </p:txBody>
      </p:sp>
      <p:sp>
        <p:nvSpPr>
          <p:cNvPr id="20" name="CuadroTexto 19">
            <a:extLst>
              <a:ext uri="{FF2B5EF4-FFF2-40B4-BE49-F238E27FC236}">
                <a16:creationId xmlns:a16="http://schemas.microsoft.com/office/drawing/2014/main" id="{8E952125-DBBA-4AC2-0C9E-7DE02BB799D9}"/>
              </a:ext>
            </a:extLst>
          </p:cNvPr>
          <p:cNvSpPr txBox="1"/>
          <p:nvPr/>
        </p:nvSpPr>
        <p:spPr>
          <a:xfrm>
            <a:off x="3643561" y="5939400"/>
            <a:ext cx="2459071" cy="307777"/>
          </a:xfrm>
          <a:prstGeom prst="rect">
            <a:avLst/>
          </a:prstGeom>
          <a:noFill/>
        </p:spPr>
        <p:txBody>
          <a:bodyPr wrap="none" rtlCol="0">
            <a:spAutoFit/>
          </a:bodyPr>
          <a:lstStyle/>
          <a:p>
            <a:r>
              <a:rPr lang="es-CO" sz="1400" dirty="0">
                <a:latin typeface="Avenir LT Std 45 Book" panose="020B0502020203020204"/>
              </a:rPr>
              <a:t>ACTIVIDADES DE INTEGRACIÓN</a:t>
            </a:r>
          </a:p>
        </p:txBody>
      </p:sp>
      <p:sp>
        <p:nvSpPr>
          <p:cNvPr id="21" name="CuadroTexto 20">
            <a:extLst>
              <a:ext uri="{FF2B5EF4-FFF2-40B4-BE49-F238E27FC236}">
                <a16:creationId xmlns:a16="http://schemas.microsoft.com/office/drawing/2014/main" id="{2498E058-6B07-97CF-4ADE-D63D9AA5085C}"/>
              </a:ext>
            </a:extLst>
          </p:cNvPr>
          <p:cNvSpPr txBox="1"/>
          <p:nvPr/>
        </p:nvSpPr>
        <p:spPr>
          <a:xfrm>
            <a:off x="1121058" y="5916200"/>
            <a:ext cx="1452321" cy="307777"/>
          </a:xfrm>
          <a:prstGeom prst="rect">
            <a:avLst/>
          </a:prstGeom>
          <a:noFill/>
        </p:spPr>
        <p:txBody>
          <a:bodyPr wrap="none" rtlCol="0">
            <a:spAutoFit/>
          </a:bodyPr>
          <a:lstStyle/>
          <a:p>
            <a:r>
              <a:rPr lang="es-CO" sz="1400" dirty="0">
                <a:latin typeface="Avenir LT Std 45 Book" panose="020B0502020203020204"/>
              </a:rPr>
              <a:t>DÍA DE LA MUJER</a:t>
            </a:r>
          </a:p>
        </p:txBody>
      </p:sp>
      <p:sp>
        <p:nvSpPr>
          <p:cNvPr id="22" name="CuadroTexto 21">
            <a:extLst>
              <a:ext uri="{FF2B5EF4-FFF2-40B4-BE49-F238E27FC236}">
                <a16:creationId xmlns:a16="http://schemas.microsoft.com/office/drawing/2014/main" id="{5D638B7A-B0E5-2737-A4FC-EB2172A0C18A}"/>
              </a:ext>
            </a:extLst>
          </p:cNvPr>
          <p:cNvSpPr txBox="1"/>
          <p:nvPr/>
        </p:nvSpPr>
        <p:spPr>
          <a:xfrm>
            <a:off x="3250106" y="832571"/>
            <a:ext cx="3253657" cy="307777"/>
          </a:xfrm>
          <a:prstGeom prst="rect">
            <a:avLst/>
          </a:prstGeom>
          <a:noFill/>
        </p:spPr>
        <p:txBody>
          <a:bodyPr wrap="square" rtlCol="0">
            <a:spAutoFit/>
          </a:bodyPr>
          <a:lstStyle/>
          <a:p>
            <a:pPr algn="ctr"/>
            <a:r>
              <a:rPr lang="es-CO" sz="1400" dirty="0">
                <a:latin typeface="Avenir LT Std 45 Book" panose="020B0502020203020204"/>
              </a:rPr>
              <a:t>SEGURIDAD PSICOLOGICA EN EL TRABAJO</a:t>
            </a:r>
          </a:p>
        </p:txBody>
      </p:sp>
      <p:pic>
        <p:nvPicPr>
          <p:cNvPr id="17" name="Imagen 16">
            <a:extLst>
              <a:ext uri="{FF2B5EF4-FFF2-40B4-BE49-F238E27FC236}">
                <a16:creationId xmlns:a16="http://schemas.microsoft.com/office/drawing/2014/main" id="{CC423626-2742-9E41-DCD1-522D7FF7686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1932" y="3722000"/>
            <a:ext cx="2354846" cy="2192709"/>
          </a:xfrm>
          <a:prstGeom prst="rect">
            <a:avLst/>
          </a:prstGeom>
        </p:spPr>
      </p:pic>
    </p:spTree>
    <p:extLst>
      <p:ext uri="{BB962C8B-B14F-4D97-AF65-F5344CB8AC3E}">
        <p14:creationId xmlns:p14="http://schemas.microsoft.com/office/powerpoint/2010/main" val="2616898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FDDAF78-1F14-7BB9-04D8-5F47745937EB}"/>
              </a:ext>
            </a:extLst>
          </p:cNvPr>
          <p:cNvSpPr/>
          <p:nvPr/>
        </p:nvSpPr>
        <p:spPr>
          <a:xfrm>
            <a:off x="3154987" y="266481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
        <p:nvSpPr>
          <p:cNvPr id="4" name="Rectángulo 3">
            <a:extLst>
              <a:ext uri="{FF2B5EF4-FFF2-40B4-BE49-F238E27FC236}">
                <a16:creationId xmlns:a16="http://schemas.microsoft.com/office/drawing/2014/main" id="{40D2AE44-44D6-CFAA-6E2E-673C7559C65D}"/>
              </a:ext>
            </a:extLst>
          </p:cNvPr>
          <p:cNvSpPr/>
          <p:nvPr/>
        </p:nvSpPr>
        <p:spPr>
          <a:xfrm>
            <a:off x="3281014" y="3551210"/>
            <a:ext cx="6040519" cy="580993"/>
          </a:xfrm>
          <a:prstGeom prst="rect">
            <a:avLst/>
          </a:prstGeom>
        </p:spPr>
        <p:txBody>
          <a:bodyPr wrap="square">
            <a:spAutoFit/>
          </a:bodyPr>
          <a:lstStyle/>
          <a:p>
            <a:pPr algn="ctr">
              <a:lnSpc>
                <a:spcPct val="75000"/>
              </a:lnSpc>
            </a:pPr>
            <a:r>
              <a:rPr lang="es-CO" sz="4000" dirty="0">
                <a:solidFill>
                  <a:srgbClr val="232F3D"/>
                </a:solidFill>
                <a:latin typeface="Avenir LT Std 65 Medium" panose="020B0803020203020204" pitchFamily="34" charset="0"/>
              </a:rPr>
              <a:t>Análisis entrevistas de salida</a:t>
            </a:r>
            <a:endParaRPr lang="es-CO" sz="4000" dirty="0">
              <a:solidFill>
                <a:srgbClr val="E6E6E6"/>
              </a:solidFill>
              <a:latin typeface="Avenir LT Std 45 Book" panose="020B0502020203020204" pitchFamily="34" charset="0"/>
            </a:endParaRPr>
          </a:p>
        </p:txBody>
      </p:sp>
    </p:spTree>
    <p:extLst>
      <p:ext uri="{BB962C8B-B14F-4D97-AF65-F5344CB8AC3E}">
        <p14:creationId xmlns:p14="http://schemas.microsoft.com/office/powerpoint/2010/main" val="2125426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A2A4F-A2C1-99E9-D017-EC37F658036A}"/>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1E33443F-A65B-E48A-681D-70A5195D8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sp>
        <p:nvSpPr>
          <p:cNvPr id="2" name="Rectángulo 1">
            <a:extLst>
              <a:ext uri="{FF2B5EF4-FFF2-40B4-BE49-F238E27FC236}">
                <a16:creationId xmlns:a16="http://schemas.microsoft.com/office/drawing/2014/main" id="{3883665E-3DDE-CABA-71BF-01361255B6F4}"/>
              </a:ext>
            </a:extLst>
          </p:cNvPr>
          <p:cNvSpPr>
            <a:spLocks/>
          </p:cNvSpPr>
          <p:nvPr/>
        </p:nvSpPr>
        <p:spPr>
          <a:xfrm>
            <a:off x="2680933" y="614218"/>
            <a:ext cx="9511067" cy="6135887"/>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a:p>
            <a:pPr algn="ctr"/>
            <a:endParaRPr lang="es-CO" sz="1200" dirty="0"/>
          </a:p>
        </p:txBody>
      </p:sp>
      <p:pic>
        <p:nvPicPr>
          <p:cNvPr id="9" name="Imagen 8">
            <a:extLst>
              <a:ext uri="{FF2B5EF4-FFF2-40B4-BE49-F238E27FC236}">
                <a16:creationId xmlns:a16="http://schemas.microsoft.com/office/drawing/2014/main" id="{B40A3ECD-D47A-14EC-DF5C-27C100892B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08874267-8B37-A1C8-DDD0-00C6B24364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6" name="CuadroTexto 5">
            <a:extLst>
              <a:ext uri="{FF2B5EF4-FFF2-40B4-BE49-F238E27FC236}">
                <a16:creationId xmlns:a16="http://schemas.microsoft.com/office/drawing/2014/main" id="{6A07965E-3474-C9F8-E9F1-1900B4D3DD05}"/>
              </a:ext>
            </a:extLst>
          </p:cNvPr>
          <p:cNvSpPr txBox="1"/>
          <p:nvPr/>
        </p:nvSpPr>
        <p:spPr>
          <a:xfrm>
            <a:off x="145066" y="2669897"/>
            <a:ext cx="2477066" cy="1938992"/>
          </a:xfrm>
          <a:prstGeom prst="rect">
            <a:avLst/>
          </a:prstGeom>
          <a:noFill/>
        </p:spPr>
        <p:txBody>
          <a:bodyPr wrap="square" rtlCol="0">
            <a:spAutoFit/>
          </a:bodyPr>
          <a:lstStyle/>
          <a:p>
            <a:pPr algn="ctr"/>
            <a:r>
              <a:rPr lang="es-CO" sz="2400" b="1" dirty="0">
                <a:latin typeface="Avenir LT Std 45 Book" panose="020B0502020203020204"/>
              </a:rPr>
              <a:t>Motivos de retiro</a:t>
            </a:r>
          </a:p>
          <a:p>
            <a:pPr algn="ctr"/>
            <a:r>
              <a:rPr lang="es-CO" sz="2400" b="1" dirty="0">
                <a:latin typeface="Avenir LT Std 45 Book" panose="020B0502020203020204"/>
              </a:rPr>
              <a:t>-</a:t>
            </a:r>
          </a:p>
          <a:p>
            <a:pPr algn="ctr"/>
            <a:r>
              <a:rPr lang="es-CO" sz="2400" b="1" dirty="0">
                <a:latin typeface="Avenir LT Std 45 Book" panose="020B0502020203020204"/>
              </a:rPr>
              <a:t>Cantidad de retiros</a:t>
            </a:r>
          </a:p>
          <a:p>
            <a:pPr algn="ctr"/>
            <a:r>
              <a:rPr lang="es-CO" sz="2400" b="1" u="sng" dirty="0">
                <a:latin typeface="Avenir LT Std 45 Book" panose="020B0502020203020204"/>
              </a:rPr>
              <a:t>2026</a:t>
            </a:r>
          </a:p>
        </p:txBody>
      </p:sp>
      <p:sp>
        <p:nvSpPr>
          <p:cNvPr id="17" name="CuadroTexto 16">
            <a:extLst>
              <a:ext uri="{FF2B5EF4-FFF2-40B4-BE49-F238E27FC236}">
                <a16:creationId xmlns:a16="http://schemas.microsoft.com/office/drawing/2014/main" id="{F0395710-64C8-578A-D9CD-BD070C963C68}"/>
              </a:ext>
            </a:extLst>
          </p:cNvPr>
          <p:cNvSpPr txBox="1"/>
          <p:nvPr/>
        </p:nvSpPr>
        <p:spPr>
          <a:xfrm>
            <a:off x="2372355" y="29444"/>
            <a:ext cx="8807835" cy="461665"/>
          </a:xfrm>
          <a:prstGeom prst="rect">
            <a:avLst/>
          </a:prstGeom>
          <a:noFill/>
        </p:spPr>
        <p:txBody>
          <a:bodyPr wrap="square" rtlCol="0">
            <a:spAutoFit/>
          </a:bodyPr>
          <a:lstStyle/>
          <a:p>
            <a:r>
              <a:rPr lang="es-ES" sz="1200" dirty="0">
                <a:solidFill>
                  <a:schemeClr val="bg1"/>
                </a:solidFill>
                <a:latin typeface="Avenir LT Std 45 Book" panose="020B0502020203020204"/>
              </a:rPr>
              <a:t>R.2.1.7  La efectividad del Plan de Demanda se evalúa de manera periódica a través del MCRS, y se implementan acciones en conjunto con la función de People de la Zona para fortalecer y optimizar el proceso de atracción y adquisición de talento.</a:t>
            </a:r>
          </a:p>
        </p:txBody>
      </p:sp>
      <p:pic>
        <p:nvPicPr>
          <p:cNvPr id="4" name="Imagen 3">
            <a:extLst>
              <a:ext uri="{FF2B5EF4-FFF2-40B4-BE49-F238E27FC236}">
                <a16:creationId xmlns:a16="http://schemas.microsoft.com/office/drawing/2014/main" id="{A168C030-7C31-8656-AA07-EBF7F088F8E9}"/>
              </a:ext>
            </a:extLst>
          </p:cNvPr>
          <p:cNvPicPr>
            <a:picLocks noChangeAspect="1"/>
          </p:cNvPicPr>
          <p:nvPr/>
        </p:nvPicPr>
        <p:blipFill>
          <a:blip r:embed="rId6"/>
          <a:srcRect b="2654"/>
          <a:stretch>
            <a:fillRect/>
          </a:stretch>
        </p:blipFill>
        <p:spPr>
          <a:xfrm>
            <a:off x="2928591" y="745536"/>
            <a:ext cx="8970929" cy="5881460"/>
          </a:xfrm>
          <a:prstGeom prst="rect">
            <a:avLst/>
          </a:prstGeom>
        </p:spPr>
      </p:pic>
    </p:spTree>
    <p:extLst>
      <p:ext uri="{BB962C8B-B14F-4D97-AF65-F5344CB8AC3E}">
        <p14:creationId xmlns:p14="http://schemas.microsoft.com/office/powerpoint/2010/main" val="1309405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B6C43-30C1-989C-CAA5-6D2603F3EBE8}"/>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6E92395B-5F9D-83C9-DCC7-C189582F3E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sp>
        <p:nvSpPr>
          <p:cNvPr id="2" name="Rectángulo 1">
            <a:extLst>
              <a:ext uri="{FF2B5EF4-FFF2-40B4-BE49-F238E27FC236}">
                <a16:creationId xmlns:a16="http://schemas.microsoft.com/office/drawing/2014/main" id="{827C1649-1636-5382-3521-0E4FC293ADBA}"/>
              </a:ext>
            </a:extLst>
          </p:cNvPr>
          <p:cNvSpPr>
            <a:spLocks/>
          </p:cNvSpPr>
          <p:nvPr/>
        </p:nvSpPr>
        <p:spPr>
          <a:xfrm>
            <a:off x="3271101" y="614218"/>
            <a:ext cx="8920899" cy="6135887"/>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a:p>
            <a:pPr algn="ctr"/>
            <a:endParaRPr lang="es-CO" sz="1200" dirty="0"/>
          </a:p>
        </p:txBody>
      </p:sp>
      <p:pic>
        <p:nvPicPr>
          <p:cNvPr id="9" name="Imagen 8">
            <a:extLst>
              <a:ext uri="{FF2B5EF4-FFF2-40B4-BE49-F238E27FC236}">
                <a16:creationId xmlns:a16="http://schemas.microsoft.com/office/drawing/2014/main" id="{68BBAC7F-5444-AF05-9964-30787AECAA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0DBBD9CC-2CD1-EFCC-6215-A8840282CD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7" name="CuadroTexto 6">
            <a:extLst>
              <a:ext uri="{FF2B5EF4-FFF2-40B4-BE49-F238E27FC236}">
                <a16:creationId xmlns:a16="http://schemas.microsoft.com/office/drawing/2014/main" id="{F7FB2330-8E74-F17D-907C-CD98FF1B8D98}"/>
              </a:ext>
            </a:extLst>
          </p:cNvPr>
          <p:cNvSpPr txBox="1"/>
          <p:nvPr/>
        </p:nvSpPr>
        <p:spPr>
          <a:xfrm>
            <a:off x="7426819" y="614217"/>
            <a:ext cx="609462" cy="523220"/>
          </a:xfrm>
          <a:prstGeom prst="rect">
            <a:avLst/>
          </a:prstGeom>
          <a:noFill/>
        </p:spPr>
        <p:txBody>
          <a:bodyPr wrap="none" rtlCol="0">
            <a:spAutoFit/>
          </a:bodyPr>
          <a:lstStyle/>
          <a:p>
            <a:r>
              <a:rPr lang="es-CO" sz="2800" b="1" dirty="0">
                <a:solidFill>
                  <a:srgbClr val="232F3D"/>
                </a:solidFill>
                <a:latin typeface="Avenir LT Std 45 Book" panose="020B0502020203020204"/>
              </a:rPr>
              <a:t>UC</a:t>
            </a:r>
          </a:p>
        </p:txBody>
      </p:sp>
      <p:sp>
        <p:nvSpPr>
          <p:cNvPr id="10" name="CuadroTexto 9">
            <a:extLst>
              <a:ext uri="{FF2B5EF4-FFF2-40B4-BE49-F238E27FC236}">
                <a16:creationId xmlns:a16="http://schemas.microsoft.com/office/drawing/2014/main" id="{3EC90D6E-BE8C-B4FE-9B8C-64705C735757}"/>
              </a:ext>
            </a:extLst>
          </p:cNvPr>
          <p:cNvSpPr txBox="1"/>
          <p:nvPr/>
        </p:nvSpPr>
        <p:spPr>
          <a:xfrm>
            <a:off x="621825" y="2404889"/>
            <a:ext cx="2559591" cy="2554545"/>
          </a:xfrm>
          <a:prstGeom prst="rect">
            <a:avLst/>
          </a:prstGeom>
          <a:noFill/>
        </p:spPr>
        <p:txBody>
          <a:bodyPr wrap="square" rtlCol="0">
            <a:spAutoFit/>
          </a:bodyPr>
          <a:lstStyle/>
          <a:p>
            <a:r>
              <a:rPr lang="es-CO" sz="2000" b="1" dirty="0">
                <a:latin typeface="Avenir LT Std 45 Book" panose="020B0502020203020204"/>
              </a:rPr>
              <a:t>Motivos de retiro</a:t>
            </a:r>
          </a:p>
          <a:p>
            <a:pPr marL="285750" indent="-285750">
              <a:buFontTx/>
              <a:buChar char="-"/>
            </a:pPr>
            <a:r>
              <a:rPr lang="es-CO" sz="2000" dirty="0">
                <a:latin typeface="Avenir LT Std 45 Book" panose="020B0502020203020204"/>
              </a:rPr>
              <a:t>TC Ausentismo</a:t>
            </a:r>
          </a:p>
          <a:p>
            <a:pPr marL="285750" indent="-285750">
              <a:buFontTx/>
              <a:buChar char="-"/>
            </a:pPr>
            <a:r>
              <a:rPr lang="es-CO" sz="2000" dirty="0">
                <a:latin typeface="Avenir LT Std 45 Book" panose="020B0502020203020204"/>
              </a:rPr>
              <a:t>Renuncia, motivos personales</a:t>
            </a:r>
          </a:p>
          <a:p>
            <a:pPr marL="285750" indent="-285750">
              <a:buFontTx/>
              <a:buChar char="-"/>
            </a:pPr>
            <a:r>
              <a:rPr lang="es-CO" sz="2000" dirty="0">
                <a:latin typeface="Avenir LT Std 45 Book" panose="020B0502020203020204"/>
              </a:rPr>
              <a:t>TC reducción HC</a:t>
            </a:r>
          </a:p>
          <a:p>
            <a:pPr marL="285750" indent="-285750">
              <a:buFontTx/>
              <a:buChar char="-"/>
            </a:pPr>
            <a:r>
              <a:rPr lang="es-CO" sz="2000" dirty="0">
                <a:latin typeface="Avenir LT Std 45 Book" panose="020B0502020203020204"/>
              </a:rPr>
              <a:t>TC hurto</a:t>
            </a:r>
          </a:p>
          <a:p>
            <a:pPr marL="285750" indent="-285750">
              <a:buFontTx/>
              <a:buChar char="-"/>
            </a:pPr>
            <a:r>
              <a:rPr lang="es-CO" sz="2000" dirty="0">
                <a:latin typeface="Avenir LT Std 45 Book" panose="020B0502020203020204"/>
              </a:rPr>
              <a:t>Renuncia por cartera</a:t>
            </a:r>
          </a:p>
        </p:txBody>
      </p:sp>
      <p:pic>
        <p:nvPicPr>
          <p:cNvPr id="15" name="Gráfico 14" descr="Flechas con cheurón RTL">
            <a:extLst>
              <a:ext uri="{FF2B5EF4-FFF2-40B4-BE49-F238E27FC236}">
                <a16:creationId xmlns:a16="http://schemas.microsoft.com/office/drawing/2014/main" id="{DE82D27B-038A-406E-6F22-23EBCF5225C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341286" y="2472065"/>
            <a:ext cx="366166" cy="316408"/>
          </a:xfrm>
          <a:prstGeom prst="rect">
            <a:avLst/>
          </a:prstGeom>
        </p:spPr>
      </p:pic>
      <p:pic>
        <p:nvPicPr>
          <p:cNvPr id="16" name="Gráfico 15" descr="Flechas con cheurón RTL">
            <a:extLst>
              <a:ext uri="{FF2B5EF4-FFF2-40B4-BE49-F238E27FC236}">
                <a16:creationId xmlns:a16="http://schemas.microsoft.com/office/drawing/2014/main" id="{C241E5DD-6F50-F1F6-8FB6-91D7DC394F5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341286" y="3082451"/>
            <a:ext cx="366166" cy="316408"/>
          </a:xfrm>
          <a:prstGeom prst="rect">
            <a:avLst/>
          </a:prstGeom>
        </p:spPr>
      </p:pic>
      <p:pic>
        <p:nvPicPr>
          <p:cNvPr id="18" name="Gráfico 17" descr="Flechas con cheurón RTL">
            <a:extLst>
              <a:ext uri="{FF2B5EF4-FFF2-40B4-BE49-F238E27FC236}">
                <a16:creationId xmlns:a16="http://schemas.microsoft.com/office/drawing/2014/main" id="{B19F3AE9-4E21-010F-F311-01848821DF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348623" y="3660797"/>
            <a:ext cx="366166" cy="316408"/>
          </a:xfrm>
          <a:prstGeom prst="rect">
            <a:avLst/>
          </a:prstGeom>
        </p:spPr>
      </p:pic>
      <p:pic>
        <p:nvPicPr>
          <p:cNvPr id="19" name="Gráfico 18" descr="Flechas con cheurón RTL">
            <a:extLst>
              <a:ext uri="{FF2B5EF4-FFF2-40B4-BE49-F238E27FC236}">
                <a16:creationId xmlns:a16="http://schemas.microsoft.com/office/drawing/2014/main" id="{486334FB-A68F-60CD-2597-8A6D4A7C82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370032" y="4271183"/>
            <a:ext cx="366166" cy="316408"/>
          </a:xfrm>
          <a:prstGeom prst="rect">
            <a:avLst/>
          </a:prstGeom>
        </p:spPr>
      </p:pic>
      <p:sp>
        <p:nvSpPr>
          <p:cNvPr id="3" name="CuadroTexto 2">
            <a:extLst>
              <a:ext uri="{FF2B5EF4-FFF2-40B4-BE49-F238E27FC236}">
                <a16:creationId xmlns:a16="http://schemas.microsoft.com/office/drawing/2014/main" id="{D2FDABB6-0115-58C8-32F4-DA5E9C30651A}"/>
              </a:ext>
            </a:extLst>
          </p:cNvPr>
          <p:cNvSpPr txBox="1"/>
          <p:nvPr/>
        </p:nvSpPr>
        <p:spPr>
          <a:xfrm>
            <a:off x="2372355" y="29444"/>
            <a:ext cx="8807835" cy="461665"/>
          </a:xfrm>
          <a:prstGeom prst="rect">
            <a:avLst/>
          </a:prstGeom>
          <a:noFill/>
        </p:spPr>
        <p:txBody>
          <a:bodyPr wrap="square" rtlCol="0">
            <a:spAutoFit/>
          </a:bodyPr>
          <a:lstStyle/>
          <a:p>
            <a:r>
              <a:rPr lang="es-ES" sz="1200" dirty="0">
                <a:solidFill>
                  <a:schemeClr val="bg1"/>
                </a:solidFill>
                <a:latin typeface="Avenir LT Std 45 Book" panose="020B0502020203020204"/>
              </a:rPr>
              <a:t>R.2.1.7  La efectividad del Plan de Demanda se evalúa de manera periódica a través del MCRS, y se implementan acciones en conjunto con la función de People de la Zona para fortalecer y optimizar el proceso de atracción y adquisición de talento.</a:t>
            </a:r>
          </a:p>
        </p:txBody>
      </p:sp>
      <p:pic>
        <p:nvPicPr>
          <p:cNvPr id="6" name="Imagen 5">
            <a:extLst>
              <a:ext uri="{FF2B5EF4-FFF2-40B4-BE49-F238E27FC236}">
                <a16:creationId xmlns:a16="http://schemas.microsoft.com/office/drawing/2014/main" id="{000A0204-406C-0FDB-88BE-5C3B82985A27}"/>
              </a:ext>
            </a:extLst>
          </p:cNvPr>
          <p:cNvPicPr>
            <a:picLocks noChangeAspect="1"/>
          </p:cNvPicPr>
          <p:nvPr/>
        </p:nvPicPr>
        <p:blipFill>
          <a:blip r:embed="rId7"/>
          <a:stretch>
            <a:fillRect/>
          </a:stretch>
        </p:blipFill>
        <p:spPr>
          <a:xfrm>
            <a:off x="3570592" y="1152199"/>
            <a:ext cx="8424372" cy="5543732"/>
          </a:xfrm>
          <a:prstGeom prst="rect">
            <a:avLst/>
          </a:prstGeom>
        </p:spPr>
      </p:pic>
    </p:spTree>
    <p:extLst>
      <p:ext uri="{BB962C8B-B14F-4D97-AF65-F5344CB8AC3E}">
        <p14:creationId xmlns:p14="http://schemas.microsoft.com/office/powerpoint/2010/main" val="122783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8C106-A239-74BD-D651-89E1BB2F4914}"/>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7CFD6BBC-E0B4-3DA6-B980-EC730FF68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sp>
        <p:nvSpPr>
          <p:cNvPr id="2" name="Rectángulo 1">
            <a:extLst>
              <a:ext uri="{FF2B5EF4-FFF2-40B4-BE49-F238E27FC236}">
                <a16:creationId xmlns:a16="http://schemas.microsoft.com/office/drawing/2014/main" id="{192B729E-9001-E4BA-6E93-690C5D430C7F}"/>
              </a:ext>
            </a:extLst>
          </p:cNvPr>
          <p:cNvSpPr>
            <a:spLocks/>
          </p:cNvSpPr>
          <p:nvPr/>
        </p:nvSpPr>
        <p:spPr>
          <a:xfrm>
            <a:off x="3271101" y="614218"/>
            <a:ext cx="8920899" cy="6135887"/>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a:p>
            <a:pPr algn="ctr"/>
            <a:endParaRPr lang="es-CO" sz="1200" dirty="0"/>
          </a:p>
        </p:txBody>
      </p:sp>
      <p:pic>
        <p:nvPicPr>
          <p:cNvPr id="9" name="Imagen 8">
            <a:extLst>
              <a:ext uri="{FF2B5EF4-FFF2-40B4-BE49-F238E27FC236}">
                <a16:creationId xmlns:a16="http://schemas.microsoft.com/office/drawing/2014/main" id="{7FD4331F-8E0D-EFDA-2B00-ADF1D9BFA0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DC8A4E2C-3D83-7BA1-B571-BB756FCB88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7" name="CuadroTexto 6">
            <a:extLst>
              <a:ext uri="{FF2B5EF4-FFF2-40B4-BE49-F238E27FC236}">
                <a16:creationId xmlns:a16="http://schemas.microsoft.com/office/drawing/2014/main" id="{E211BA6E-2E84-0218-F950-E19CB968F6DF}"/>
              </a:ext>
            </a:extLst>
          </p:cNvPr>
          <p:cNvSpPr txBox="1"/>
          <p:nvPr/>
        </p:nvSpPr>
        <p:spPr>
          <a:xfrm>
            <a:off x="7442047" y="569885"/>
            <a:ext cx="579005" cy="523220"/>
          </a:xfrm>
          <a:prstGeom prst="rect">
            <a:avLst/>
          </a:prstGeom>
          <a:noFill/>
        </p:spPr>
        <p:txBody>
          <a:bodyPr wrap="none" rtlCol="0">
            <a:spAutoFit/>
          </a:bodyPr>
          <a:lstStyle/>
          <a:p>
            <a:r>
              <a:rPr lang="es-CO" sz="2800" b="1" dirty="0">
                <a:solidFill>
                  <a:srgbClr val="232F3D"/>
                </a:solidFill>
                <a:latin typeface="Avenir LT Std 45 Book" panose="020B0502020203020204"/>
              </a:rPr>
              <a:t>OL</a:t>
            </a:r>
          </a:p>
        </p:txBody>
      </p:sp>
      <p:sp>
        <p:nvSpPr>
          <p:cNvPr id="10" name="CuadroTexto 9">
            <a:extLst>
              <a:ext uri="{FF2B5EF4-FFF2-40B4-BE49-F238E27FC236}">
                <a16:creationId xmlns:a16="http://schemas.microsoft.com/office/drawing/2014/main" id="{913236E4-71CD-7699-685C-F4747C3502BF}"/>
              </a:ext>
            </a:extLst>
          </p:cNvPr>
          <p:cNvSpPr txBox="1"/>
          <p:nvPr/>
        </p:nvSpPr>
        <p:spPr>
          <a:xfrm>
            <a:off x="565400" y="2350121"/>
            <a:ext cx="2962106" cy="2246769"/>
          </a:xfrm>
          <a:prstGeom prst="rect">
            <a:avLst/>
          </a:prstGeom>
          <a:noFill/>
        </p:spPr>
        <p:txBody>
          <a:bodyPr wrap="square" rtlCol="0">
            <a:spAutoFit/>
          </a:bodyPr>
          <a:lstStyle/>
          <a:p>
            <a:r>
              <a:rPr lang="es-CO" sz="2000" b="1" dirty="0">
                <a:latin typeface="Avenir LT Std 45 Book" panose="020B0502020203020204"/>
              </a:rPr>
              <a:t>Motivos de retiro</a:t>
            </a:r>
          </a:p>
          <a:p>
            <a:pPr marL="285750" indent="-285750">
              <a:buFontTx/>
              <a:buChar char="-"/>
            </a:pPr>
            <a:r>
              <a:rPr lang="es-CO" sz="2000" dirty="0">
                <a:latin typeface="Avenir LT Std 45 Book" panose="020B0502020203020204"/>
              </a:rPr>
              <a:t>Renuncia, motivos personales</a:t>
            </a:r>
          </a:p>
          <a:p>
            <a:pPr marL="285750" indent="-285750">
              <a:buFontTx/>
              <a:buChar char="-"/>
            </a:pPr>
            <a:r>
              <a:rPr lang="es-CO" sz="2000" dirty="0">
                <a:latin typeface="Avenir LT Std 45 Book" panose="020B0502020203020204"/>
              </a:rPr>
              <a:t>TC, Reducción HC</a:t>
            </a:r>
          </a:p>
          <a:p>
            <a:pPr marL="285750" indent="-285750">
              <a:buFontTx/>
              <a:buChar char="-"/>
            </a:pPr>
            <a:r>
              <a:rPr lang="es-CO" sz="2000" dirty="0">
                <a:latin typeface="Avenir LT Std 45 Book" panose="020B0502020203020204"/>
              </a:rPr>
              <a:t>TC, Ausentismo</a:t>
            </a:r>
          </a:p>
          <a:p>
            <a:pPr marL="285750" indent="-285750">
              <a:buFontTx/>
              <a:buChar char="-"/>
            </a:pPr>
            <a:r>
              <a:rPr lang="es-CO" sz="2000" dirty="0">
                <a:latin typeface="Avenir LT Std 45 Book" panose="020B0502020203020204"/>
              </a:rPr>
              <a:t>Renuncia, estudios</a:t>
            </a:r>
          </a:p>
          <a:p>
            <a:pPr marL="285750" indent="-285750">
              <a:buFontTx/>
              <a:buChar char="-"/>
            </a:pPr>
            <a:r>
              <a:rPr lang="es-CO" sz="2000" dirty="0">
                <a:latin typeface="Avenir LT Std 45 Book" panose="020B0502020203020204"/>
              </a:rPr>
              <a:t>TC, consumo almacén</a:t>
            </a:r>
          </a:p>
        </p:txBody>
      </p:sp>
      <p:pic>
        <p:nvPicPr>
          <p:cNvPr id="14" name="Gráfico 13" descr="Flechas con cheurón RTL">
            <a:extLst>
              <a:ext uri="{FF2B5EF4-FFF2-40B4-BE49-F238E27FC236}">
                <a16:creationId xmlns:a16="http://schemas.microsoft.com/office/drawing/2014/main" id="{36A1B2A3-8604-AEE4-7C8F-0293B8D223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199234" y="2403566"/>
            <a:ext cx="366166" cy="366166"/>
          </a:xfrm>
          <a:prstGeom prst="rect">
            <a:avLst/>
          </a:prstGeom>
        </p:spPr>
      </p:pic>
      <p:pic>
        <p:nvPicPr>
          <p:cNvPr id="15" name="Gráfico 14" descr="Flechas con cheurón RTL">
            <a:extLst>
              <a:ext uri="{FF2B5EF4-FFF2-40B4-BE49-F238E27FC236}">
                <a16:creationId xmlns:a16="http://schemas.microsoft.com/office/drawing/2014/main" id="{D443F91C-BECC-ABDC-83F1-1341D0FD8C4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211828" y="2934840"/>
            <a:ext cx="366166" cy="366166"/>
          </a:xfrm>
          <a:prstGeom prst="rect">
            <a:avLst/>
          </a:prstGeom>
        </p:spPr>
      </p:pic>
      <p:pic>
        <p:nvPicPr>
          <p:cNvPr id="16" name="Gráfico 15" descr="Flechas con cheurón RTL">
            <a:extLst>
              <a:ext uri="{FF2B5EF4-FFF2-40B4-BE49-F238E27FC236}">
                <a16:creationId xmlns:a16="http://schemas.microsoft.com/office/drawing/2014/main" id="{5A388AD2-B0DB-FD48-47CE-E01D2E3980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204013" y="3504474"/>
            <a:ext cx="366166" cy="366166"/>
          </a:xfrm>
          <a:prstGeom prst="rect">
            <a:avLst/>
          </a:prstGeom>
        </p:spPr>
      </p:pic>
      <p:pic>
        <p:nvPicPr>
          <p:cNvPr id="18" name="Gráfico 17" descr="Flechas con cheurón RTL">
            <a:extLst>
              <a:ext uri="{FF2B5EF4-FFF2-40B4-BE49-F238E27FC236}">
                <a16:creationId xmlns:a16="http://schemas.microsoft.com/office/drawing/2014/main" id="{9F3AC241-594B-5E58-3948-05F58CCF8F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227980" y="4093588"/>
            <a:ext cx="366166" cy="366166"/>
          </a:xfrm>
          <a:prstGeom prst="rect">
            <a:avLst/>
          </a:prstGeom>
        </p:spPr>
      </p:pic>
      <p:sp>
        <p:nvSpPr>
          <p:cNvPr id="3" name="CuadroTexto 2">
            <a:extLst>
              <a:ext uri="{FF2B5EF4-FFF2-40B4-BE49-F238E27FC236}">
                <a16:creationId xmlns:a16="http://schemas.microsoft.com/office/drawing/2014/main" id="{3E478449-66D5-C72F-EF86-9FE96C5A9E06}"/>
              </a:ext>
            </a:extLst>
          </p:cNvPr>
          <p:cNvSpPr txBox="1"/>
          <p:nvPr/>
        </p:nvSpPr>
        <p:spPr>
          <a:xfrm>
            <a:off x="2372355" y="29444"/>
            <a:ext cx="8807835" cy="461665"/>
          </a:xfrm>
          <a:prstGeom prst="rect">
            <a:avLst/>
          </a:prstGeom>
          <a:noFill/>
        </p:spPr>
        <p:txBody>
          <a:bodyPr wrap="square" rtlCol="0">
            <a:spAutoFit/>
          </a:bodyPr>
          <a:lstStyle/>
          <a:p>
            <a:r>
              <a:rPr lang="es-ES" sz="1200" dirty="0">
                <a:solidFill>
                  <a:schemeClr val="bg1"/>
                </a:solidFill>
                <a:latin typeface="Avenir LT Std 45 Book" panose="020B0502020203020204"/>
              </a:rPr>
              <a:t>R.2.1.7  La efectividad del Plan de Demanda se evalúa de manera periódica a través del MCRS, y se implementan acciones en conjunto con la función de People de la Zona para fortalecer y optimizar el proceso de atracción y adquisición de talento.</a:t>
            </a:r>
          </a:p>
        </p:txBody>
      </p:sp>
      <p:pic>
        <p:nvPicPr>
          <p:cNvPr id="6" name="Imagen 5">
            <a:extLst>
              <a:ext uri="{FF2B5EF4-FFF2-40B4-BE49-F238E27FC236}">
                <a16:creationId xmlns:a16="http://schemas.microsoft.com/office/drawing/2014/main" id="{5B7A7A63-DDEF-ECE1-1F60-F51C3511D53C}"/>
              </a:ext>
            </a:extLst>
          </p:cNvPr>
          <p:cNvPicPr>
            <a:picLocks noChangeAspect="1"/>
          </p:cNvPicPr>
          <p:nvPr/>
        </p:nvPicPr>
        <p:blipFill>
          <a:blip r:embed="rId7"/>
          <a:stretch>
            <a:fillRect/>
          </a:stretch>
        </p:blipFill>
        <p:spPr>
          <a:xfrm>
            <a:off x="3644512" y="1093105"/>
            <a:ext cx="8319508" cy="5533891"/>
          </a:xfrm>
          <a:prstGeom prst="rect">
            <a:avLst/>
          </a:prstGeom>
        </p:spPr>
      </p:pic>
    </p:spTree>
    <p:extLst>
      <p:ext uri="{BB962C8B-B14F-4D97-AF65-F5344CB8AC3E}">
        <p14:creationId xmlns:p14="http://schemas.microsoft.com/office/powerpoint/2010/main" val="3289648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43B1D-5A62-CB08-11A9-4C3467DE634F}"/>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080DF90B-5B8F-BAE3-6031-50D726996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67AD8FEE-FFE3-CB83-4A89-ECBAF46990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25393E22-D814-7EBA-0734-ED51A3DE76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9" name="CuadroTexto 18">
            <a:extLst>
              <a:ext uri="{FF2B5EF4-FFF2-40B4-BE49-F238E27FC236}">
                <a16:creationId xmlns:a16="http://schemas.microsoft.com/office/drawing/2014/main" id="{2304147B-5B5D-D279-74DD-9C418DF3A5BF}"/>
              </a:ext>
            </a:extLst>
          </p:cNvPr>
          <p:cNvSpPr txBox="1"/>
          <p:nvPr/>
        </p:nvSpPr>
        <p:spPr>
          <a:xfrm>
            <a:off x="2416628" y="93041"/>
            <a:ext cx="7125554" cy="369332"/>
          </a:xfrm>
          <a:prstGeom prst="rect">
            <a:avLst/>
          </a:prstGeom>
          <a:noFill/>
        </p:spPr>
        <p:txBody>
          <a:bodyPr wrap="square" rtlCol="0">
            <a:spAutoFit/>
          </a:bodyPr>
          <a:lstStyle/>
          <a:p>
            <a:r>
              <a:rPr lang="es-ES" dirty="0">
                <a:solidFill>
                  <a:schemeClr val="bg1"/>
                </a:solidFill>
                <a:latin typeface="Avenir LT Std 45 Book" panose="020B0502020203020204"/>
              </a:rPr>
              <a:t>Planes de acción ejecutados – Campañas de retención de personal</a:t>
            </a:r>
            <a:endParaRPr lang="es-CO" dirty="0">
              <a:solidFill>
                <a:schemeClr val="bg1"/>
              </a:solidFill>
              <a:latin typeface="Avenir LT Std 45 Book" panose="020B0502020203020204"/>
            </a:endParaRPr>
          </a:p>
        </p:txBody>
      </p:sp>
      <p:pic>
        <p:nvPicPr>
          <p:cNvPr id="15" name="Gráfico 14" descr="Presentación con gráfico de barras">
            <a:extLst>
              <a:ext uri="{FF2B5EF4-FFF2-40B4-BE49-F238E27FC236}">
                <a16:creationId xmlns:a16="http://schemas.microsoft.com/office/drawing/2014/main" id="{5A36AAEF-35EB-622E-9CB5-ED49C8C005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38290" y="5462460"/>
            <a:ext cx="653710" cy="653710"/>
          </a:xfrm>
          <a:prstGeom prst="rect">
            <a:avLst/>
          </a:prstGeom>
        </p:spPr>
      </p:pic>
      <p:pic>
        <p:nvPicPr>
          <p:cNvPr id="17" name="Gráfico 16" descr="Tendencia al alza">
            <a:extLst>
              <a:ext uri="{FF2B5EF4-FFF2-40B4-BE49-F238E27FC236}">
                <a16:creationId xmlns:a16="http://schemas.microsoft.com/office/drawing/2014/main" id="{91364080-BF70-8921-3B79-0F4C6E73DC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63525" y="6066833"/>
            <a:ext cx="653061" cy="653061"/>
          </a:xfrm>
          <a:prstGeom prst="rect">
            <a:avLst/>
          </a:prstGeom>
        </p:spPr>
      </p:pic>
      <p:pic>
        <p:nvPicPr>
          <p:cNvPr id="20" name="Imagen 19">
            <a:extLst>
              <a:ext uri="{FF2B5EF4-FFF2-40B4-BE49-F238E27FC236}">
                <a16:creationId xmlns:a16="http://schemas.microsoft.com/office/drawing/2014/main" id="{AFD5BC61-280B-D1E5-D647-543D39B2DF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2878" y="3962136"/>
            <a:ext cx="1737746" cy="2507723"/>
          </a:xfrm>
          <a:prstGeom prst="rect">
            <a:avLst/>
          </a:prstGeom>
          <a:ln>
            <a:noFill/>
          </a:ln>
          <a:effectLst>
            <a:outerShdw blurRad="190500" algn="tl" rotWithShape="0">
              <a:srgbClr val="000000">
                <a:alpha val="70000"/>
              </a:srgbClr>
            </a:outerShdw>
          </a:effectLst>
        </p:spPr>
      </p:pic>
      <p:pic>
        <p:nvPicPr>
          <p:cNvPr id="3" name="Imagen 2">
            <a:extLst>
              <a:ext uri="{FF2B5EF4-FFF2-40B4-BE49-F238E27FC236}">
                <a16:creationId xmlns:a16="http://schemas.microsoft.com/office/drawing/2014/main" id="{B174519F-E8B3-5881-C6D0-9E3485461016}"/>
              </a:ext>
            </a:extLst>
          </p:cNvPr>
          <p:cNvPicPr>
            <a:picLocks noChangeAspect="1"/>
          </p:cNvPicPr>
          <p:nvPr/>
        </p:nvPicPr>
        <p:blipFill>
          <a:blip r:embed="rId9">
            <a:extLst>
              <a:ext uri="{28A0092B-C50C-407E-A947-70E740481C1C}">
                <a14:useLocalDpi xmlns:a14="http://schemas.microsoft.com/office/drawing/2010/main" val="0"/>
              </a:ext>
            </a:extLst>
          </a:blip>
          <a:srcRect l="9188" r="10607"/>
          <a:stretch>
            <a:fillRect/>
          </a:stretch>
        </p:blipFill>
        <p:spPr>
          <a:xfrm>
            <a:off x="9373253" y="1433822"/>
            <a:ext cx="2090272" cy="2507723"/>
          </a:xfrm>
          <a:prstGeom prst="rect">
            <a:avLst/>
          </a:prstGeom>
          <a:ln>
            <a:noFill/>
          </a:ln>
          <a:effectLst>
            <a:outerShdw blurRad="292100" dist="139700" dir="2700000" algn="tl" rotWithShape="0">
              <a:srgbClr val="333333">
                <a:alpha val="65000"/>
              </a:srgbClr>
            </a:outerShdw>
          </a:effectLst>
        </p:spPr>
      </p:pic>
      <p:sp>
        <p:nvSpPr>
          <p:cNvPr id="7" name="CuadroTexto 6">
            <a:extLst>
              <a:ext uri="{FF2B5EF4-FFF2-40B4-BE49-F238E27FC236}">
                <a16:creationId xmlns:a16="http://schemas.microsoft.com/office/drawing/2014/main" id="{9F9C8CCD-8EF5-DC0C-E0FE-3CE7D46A9790}"/>
              </a:ext>
            </a:extLst>
          </p:cNvPr>
          <p:cNvSpPr txBox="1"/>
          <p:nvPr/>
        </p:nvSpPr>
        <p:spPr>
          <a:xfrm>
            <a:off x="662878" y="3422780"/>
            <a:ext cx="5630667"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dirty="0">
                <a:latin typeface="Avenir LT Std 45 Book" panose="020B0502020203020204"/>
              </a:rPr>
              <a:t>Desayuno en equipo antes de salir a ruta</a:t>
            </a:r>
          </a:p>
        </p:txBody>
      </p:sp>
      <p:sp>
        <p:nvSpPr>
          <p:cNvPr id="10" name="CuadroTexto 9">
            <a:extLst>
              <a:ext uri="{FF2B5EF4-FFF2-40B4-BE49-F238E27FC236}">
                <a16:creationId xmlns:a16="http://schemas.microsoft.com/office/drawing/2014/main" id="{69C41E2C-7199-ADC3-B6C7-E7E5C919B356}"/>
              </a:ext>
            </a:extLst>
          </p:cNvPr>
          <p:cNvSpPr txBox="1"/>
          <p:nvPr/>
        </p:nvSpPr>
        <p:spPr>
          <a:xfrm>
            <a:off x="9357016" y="781063"/>
            <a:ext cx="2106509"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dirty="0">
                <a:latin typeface="Avenir LT Std 45 Book" panose="020B0502020203020204"/>
              </a:rPr>
              <a:t>Entrega de </a:t>
            </a:r>
          </a:p>
          <a:p>
            <a:pPr algn="ctr"/>
            <a:r>
              <a:rPr lang="es-CO" sz="1600" dirty="0">
                <a:latin typeface="Avenir LT Std 45 Book" panose="020B0502020203020204"/>
              </a:rPr>
              <a:t>mercados </a:t>
            </a:r>
          </a:p>
        </p:txBody>
      </p:sp>
      <p:pic>
        <p:nvPicPr>
          <p:cNvPr id="16" name="Imagen 15">
            <a:extLst>
              <a:ext uri="{FF2B5EF4-FFF2-40B4-BE49-F238E27FC236}">
                <a16:creationId xmlns:a16="http://schemas.microsoft.com/office/drawing/2014/main" id="{954D7AAC-5CC0-C874-5C31-258C5C9719C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46606" y="4041243"/>
            <a:ext cx="2244203" cy="2459280"/>
          </a:xfrm>
          <a:prstGeom prst="rect">
            <a:avLst/>
          </a:prstGeom>
          <a:ln>
            <a:noFill/>
          </a:ln>
          <a:effectLst>
            <a:outerShdw blurRad="292100" dist="139700" dir="2700000" algn="tl" rotWithShape="0">
              <a:srgbClr val="333333">
                <a:alpha val="65000"/>
              </a:srgbClr>
            </a:outerShdw>
          </a:effectLst>
        </p:spPr>
      </p:pic>
      <p:pic>
        <p:nvPicPr>
          <p:cNvPr id="21" name="Imagen 20">
            <a:extLst>
              <a:ext uri="{FF2B5EF4-FFF2-40B4-BE49-F238E27FC236}">
                <a16:creationId xmlns:a16="http://schemas.microsoft.com/office/drawing/2014/main" id="{51471E37-4A43-7CAC-47AD-4A9B074A1F7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73253" y="4041244"/>
            <a:ext cx="2090272" cy="2459280"/>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1F3F2FB0-4F25-CE7F-9071-DC622016349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45580" y="3983558"/>
            <a:ext cx="1798116" cy="2507723"/>
          </a:xfrm>
          <a:prstGeom prst="rect">
            <a:avLst/>
          </a:prstGeom>
          <a:ln>
            <a:noFill/>
          </a:ln>
          <a:effectLst>
            <a:outerShdw blurRad="292100" dist="139700" dir="2700000" algn="tl" rotWithShape="0">
              <a:srgbClr val="333333">
                <a:alpha val="65000"/>
              </a:srgbClr>
            </a:outerShdw>
          </a:effectLst>
        </p:spPr>
      </p:pic>
      <p:pic>
        <p:nvPicPr>
          <p:cNvPr id="23" name="Imagen 22">
            <a:extLst>
              <a:ext uri="{FF2B5EF4-FFF2-40B4-BE49-F238E27FC236}">
                <a16:creationId xmlns:a16="http://schemas.microsoft.com/office/drawing/2014/main" id="{7155BA0B-3A9E-E9D8-9F89-325ED2AF9AF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71081" y="3983558"/>
            <a:ext cx="1822464" cy="2486301"/>
          </a:xfrm>
          <a:prstGeom prst="rect">
            <a:avLst/>
          </a:prstGeom>
          <a:ln>
            <a:noFill/>
          </a:ln>
          <a:effectLst>
            <a:outerShdw blurRad="292100" dist="139700" dir="2700000" algn="tl" rotWithShape="0">
              <a:srgbClr val="333333">
                <a:alpha val="65000"/>
              </a:srgbClr>
            </a:outerShdw>
          </a:effectLst>
        </p:spPr>
      </p:pic>
      <p:pic>
        <p:nvPicPr>
          <p:cNvPr id="40" name="Imagen 39">
            <a:extLst>
              <a:ext uri="{FF2B5EF4-FFF2-40B4-BE49-F238E27FC236}">
                <a16:creationId xmlns:a16="http://schemas.microsoft.com/office/drawing/2014/main" id="{0CF5CF50-B071-F780-21DF-9F7ABDF63D0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954724" y="1433822"/>
            <a:ext cx="2244204" cy="2507723"/>
          </a:xfrm>
          <a:prstGeom prst="rect">
            <a:avLst/>
          </a:prstGeom>
          <a:ln>
            <a:noFill/>
          </a:ln>
          <a:effectLst>
            <a:outerShdw blurRad="292100" dist="139700" dir="2700000" algn="tl" rotWithShape="0">
              <a:srgbClr val="333333">
                <a:alpha val="65000"/>
              </a:srgbClr>
            </a:outerShdw>
          </a:effectLst>
        </p:spPr>
      </p:pic>
      <p:sp>
        <p:nvSpPr>
          <p:cNvPr id="42" name="CuadroTexto 41">
            <a:extLst>
              <a:ext uri="{FF2B5EF4-FFF2-40B4-BE49-F238E27FC236}">
                <a16:creationId xmlns:a16="http://schemas.microsoft.com/office/drawing/2014/main" id="{9FF29442-3A03-24EF-D33D-D1564E935723}"/>
              </a:ext>
            </a:extLst>
          </p:cNvPr>
          <p:cNvSpPr txBox="1"/>
          <p:nvPr/>
        </p:nvSpPr>
        <p:spPr>
          <a:xfrm>
            <a:off x="6946607" y="749349"/>
            <a:ext cx="2244204"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sz="1600" dirty="0">
                <a:latin typeface="Avenir LT Std 45 Book" panose="020B0502020203020204"/>
              </a:rPr>
              <a:t>Entrega de cívicas </a:t>
            </a:r>
          </a:p>
          <a:p>
            <a:pPr algn="ctr"/>
            <a:r>
              <a:rPr lang="es-CO" sz="1600" dirty="0">
                <a:latin typeface="Avenir LT Std 45 Book" panose="020B0502020203020204"/>
              </a:rPr>
              <a:t>recargadas</a:t>
            </a:r>
          </a:p>
        </p:txBody>
      </p:sp>
      <p:pic>
        <p:nvPicPr>
          <p:cNvPr id="45" name="Imagen 44">
            <a:extLst>
              <a:ext uri="{FF2B5EF4-FFF2-40B4-BE49-F238E27FC236}">
                <a16:creationId xmlns:a16="http://schemas.microsoft.com/office/drawing/2014/main" id="{A11BF0BE-2E47-424F-F541-87B9B729AB3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6854" y="757449"/>
            <a:ext cx="6293545" cy="2513485"/>
          </a:xfrm>
          <a:prstGeom prst="rect">
            <a:avLst/>
          </a:prstGeom>
        </p:spPr>
      </p:pic>
    </p:spTree>
    <p:extLst>
      <p:ext uri="{BB962C8B-B14F-4D97-AF65-F5344CB8AC3E}">
        <p14:creationId xmlns:p14="http://schemas.microsoft.com/office/powerpoint/2010/main" val="4119727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B3614-1E7A-E8D3-1DDF-B92AB0E267A0}"/>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FE382F1F-067D-26FA-7C32-0E700BAE07DA}"/>
              </a:ext>
            </a:extLst>
          </p:cNvPr>
          <p:cNvSpPr/>
          <p:nvPr/>
        </p:nvSpPr>
        <p:spPr>
          <a:xfrm>
            <a:off x="3154987" y="266481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
        <p:nvSpPr>
          <p:cNvPr id="4" name="Rectángulo 3">
            <a:extLst>
              <a:ext uri="{FF2B5EF4-FFF2-40B4-BE49-F238E27FC236}">
                <a16:creationId xmlns:a16="http://schemas.microsoft.com/office/drawing/2014/main" id="{5560C7D6-096C-FE34-F745-97C44789836B}"/>
              </a:ext>
            </a:extLst>
          </p:cNvPr>
          <p:cNvSpPr/>
          <p:nvPr/>
        </p:nvSpPr>
        <p:spPr>
          <a:xfrm>
            <a:off x="3281014" y="3551210"/>
            <a:ext cx="6040519" cy="1035668"/>
          </a:xfrm>
          <a:prstGeom prst="rect">
            <a:avLst/>
          </a:prstGeom>
        </p:spPr>
        <p:txBody>
          <a:bodyPr wrap="square">
            <a:spAutoFit/>
          </a:bodyPr>
          <a:lstStyle/>
          <a:p>
            <a:pPr algn="ctr">
              <a:lnSpc>
                <a:spcPct val="75000"/>
              </a:lnSpc>
            </a:pPr>
            <a:r>
              <a:rPr lang="es-CO" sz="4000" dirty="0">
                <a:solidFill>
                  <a:srgbClr val="232F3D"/>
                </a:solidFill>
                <a:latin typeface="Avenir LT Std 65 Medium" panose="020B0803020203020204" pitchFamily="34" charset="0"/>
              </a:rPr>
              <a:t>Publicación </a:t>
            </a:r>
          </a:p>
          <a:p>
            <a:pPr algn="ctr">
              <a:lnSpc>
                <a:spcPct val="75000"/>
              </a:lnSpc>
            </a:pPr>
            <a:r>
              <a:rPr lang="es-CO" sz="4000" dirty="0">
                <a:solidFill>
                  <a:srgbClr val="232F3D"/>
                </a:solidFill>
                <a:latin typeface="Avenir LT Std 65 Medium" panose="020B0803020203020204" pitchFamily="34" charset="0"/>
              </a:rPr>
              <a:t>vacantes internas</a:t>
            </a:r>
            <a:endParaRPr lang="es-CO" sz="4000" dirty="0">
              <a:solidFill>
                <a:srgbClr val="E6E6E6"/>
              </a:solidFill>
              <a:latin typeface="Avenir LT Std 45 Book" panose="020B0502020203020204" pitchFamily="34" charset="0"/>
            </a:endParaRPr>
          </a:p>
        </p:txBody>
      </p:sp>
    </p:spTree>
    <p:extLst>
      <p:ext uri="{BB962C8B-B14F-4D97-AF65-F5344CB8AC3E}">
        <p14:creationId xmlns:p14="http://schemas.microsoft.com/office/powerpoint/2010/main" val="359932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58769-B083-280A-7B2E-180A0609C62A}"/>
            </a:ext>
          </a:extLst>
        </p:cNvPr>
        <p:cNvGrpSpPr/>
        <p:nvPr/>
      </p:nvGrpSpPr>
      <p:grpSpPr>
        <a:xfrm>
          <a:off x="0" y="0"/>
          <a:ext cx="0" cy="0"/>
          <a:chOff x="0" y="0"/>
          <a:chExt cx="0" cy="0"/>
        </a:xfrm>
      </p:grpSpPr>
      <p:sp>
        <p:nvSpPr>
          <p:cNvPr id="10" name="Rectángulo 9">
            <a:extLst>
              <a:ext uri="{FF2B5EF4-FFF2-40B4-BE49-F238E27FC236}">
                <a16:creationId xmlns:a16="http://schemas.microsoft.com/office/drawing/2014/main" id="{6533C965-DA04-82E9-E7CF-56624ACF1510}"/>
              </a:ext>
            </a:extLst>
          </p:cNvPr>
          <p:cNvSpPr/>
          <p:nvPr/>
        </p:nvSpPr>
        <p:spPr>
          <a:xfrm>
            <a:off x="0" y="6781800"/>
            <a:ext cx="12192000" cy="76200"/>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7" name="TextBox 9">
            <a:extLst>
              <a:ext uri="{FF2B5EF4-FFF2-40B4-BE49-F238E27FC236}">
                <a16:creationId xmlns:a16="http://schemas.microsoft.com/office/drawing/2014/main" id="{8D4BD734-A3EE-6D52-F31D-178C3DC63D19}"/>
              </a:ext>
            </a:extLst>
          </p:cNvPr>
          <p:cNvSpPr txBox="1"/>
          <p:nvPr/>
        </p:nvSpPr>
        <p:spPr>
          <a:xfrm>
            <a:off x="3079043" y="828963"/>
            <a:ext cx="6500051" cy="369332"/>
          </a:xfrm>
          <a:prstGeom prst="rect">
            <a:avLst/>
          </a:prstGeom>
        </p:spPr>
        <p:txBody>
          <a:bodyPr wrap="square" lIns="0" tIns="0" rIns="0" bIns="0" rtlCol="0" anchor="t">
            <a:spAutoFit/>
          </a:bodyPr>
          <a:lstStyle/>
          <a:p>
            <a:pPr algn="ctr"/>
            <a:r>
              <a:rPr lang="es-ES" sz="2400" b="1" dirty="0">
                <a:solidFill>
                  <a:srgbClr val="232F3D"/>
                </a:solidFill>
                <a:latin typeface="Avenir Next LT Pro" panose="020B0504020202020204" pitchFamily="34" charset="0"/>
                <a:ea typeface=" Avenir Next Arabic Light"/>
                <a:cs typeface=" Avenir Next Arabic Light"/>
                <a:sym typeface=" Avenir Next Arabic Light"/>
              </a:rPr>
              <a:t>Efectividad de vacantes internas</a:t>
            </a:r>
            <a:r>
              <a:rPr lang="es-ES" sz="1600" b="1" dirty="0">
                <a:solidFill>
                  <a:srgbClr val="232F3D"/>
                </a:solidFill>
                <a:latin typeface="Avenir Next LT Pro" panose="020B0504020202020204" pitchFamily="34" charset="0"/>
                <a:ea typeface=" Avenir Next Arabic Light"/>
                <a:cs typeface=" Avenir Next Arabic Light"/>
                <a:sym typeface=" Avenir Next Arabic Light"/>
              </a:rPr>
              <a:t> </a:t>
            </a:r>
          </a:p>
        </p:txBody>
      </p:sp>
      <p:pic>
        <p:nvPicPr>
          <p:cNvPr id="8" name="Imagen 7">
            <a:extLst>
              <a:ext uri="{FF2B5EF4-FFF2-40B4-BE49-F238E27FC236}">
                <a16:creationId xmlns:a16="http://schemas.microsoft.com/office/drawing/2014/main" id="{36D2207D-E01A-8B02-A6FB-72644D88D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1"/>
            <a:ext cx="12192000" cy="653710"/>
          </a:xfrm>
          <a:prstGeom prst="rect">
            <a:avLst/>
          </a:prstGeom>
        </p:spPr>
      </p:pic>
      <p:pic>
        <p:nvPicPr>
          <p:cNvPr id="11" name="Imagen 10">
            <a:extLst>
              <a:ext uri="{FF2B5EF4-FFF2-40B4-BE49-F238E27FC236}">
                <a16:creationId xmlns:a16="http://schemas.microsoft.com/office/drawing/2014/main" id="{689F52E9-2201-25A0-B78C-CAF1FB1A95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pic>
        <p:nvPicPr>
          <p:cNvPr id="14" name="Imagen 13">
            <a:extLst>
              <a:ext uri="{FF2B5EF4-FFF2-40B4-BE49-F238E27FC236}">
                <a16:creationId xmlns:a16="http://schemas.microsoft.com/office/drawing/2014/main" id="{6F5E6FF5-4489-9EC6-7B5A-45D1D75D7B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28" name="Rectángulo: esquinas redondeadas 27">
            <a:extLst>
              <a:ext uri="{FF2B5EF4-FFF2-40B4-BE49-F238E27FC236}">
                <a16:creationId xmlns:a16="http://schemas.microsoft.com/office/drawing/2014/main" id="{BCC11F40-42D8-3B2E-416B-0CBA6A20BFBA}"/>
              </a:ext>
            </a:extLst>
          </p:cNvPr>
          <p:cNvSpPr/>
          <p:nvPr/>
        </p:nvSpPr>
        <p:spPr>
          <a:xfrm>
            <a:off x="1932494" y="1357362"/>
            <a:ext cx="8821713" cy="474361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4" name="Imagen 23" descr="Imagen que contiene Logotipo&#10;&#10;El contenido generado por IA puede ser incorrecto.">
            <a:extLst>
              <a:ext uri="{FF2B5EF4-FFF2-40B4-BE49-F238E27FC236}">
                <a16:creationId xmlns:a16="http://schemas.microsoft.com/office/drawing/2014/main" id="{C2EA99B7-856E-7401-27D2-8A043550EEBE}"/>
              </a:ext>
            </a:extLst>
          </p:cNvPr>
          <p:cNvPicPr>
            <a:picLocks noChangeAspect="1"/>
          </p:cNvPicPr>
          <p:nvPr/>
        </p:nvPicPr>
        <p:blipFill>
          <a:blip r:embed="rId5">
            <a:alphaModFix amt="20000"/>
            <a:extLst>
              <a:ext uri="{BEBA8EAE-BF5A-486C-A8C5-ECC9F3942E4B}">
                <a14:imgProps xmlns:a14="http://schemas.microsoft.com/office/drawing/2010/main">
                  <a14:imgLayer r:embed="rId6">
                    <a14:imgEffect>
                      <a14:backgroundRemoval t="9961" b="89844" l="9180" r="90527">
                        <a14:foregroundMark x1="9277" y1="73730" x2="9277" y2="73730"/>
                        <a14:foregroundMark x1="90527" y1="75000" x2="90527" y2="75000"/>
                      </a14:backgroundRemoval>
                    </a14:imgEffect>
                  </a14:imgLayer>
                </a14:imgProps>
              </a:ext>
              <a:ext uri="{28A0092B-C50C-407E-A947-70E740481C1C}">
                <a14:useLocalDpi xmlns:a14="http://schemas.microsoft.com/office/drawing/2010/main" val="0"/>
              </a:ext>
            </a:extLst>
          </a:blip>
          <a:srcRect l="8344" t="8021" r="7912" b="17450"/>
          <a:stretch/>
        </p:blipFill>
        <p:spPr>
          <a:xfrm>
            <a:off x="447864" y="6229706"/>
            <a:ext cx="435113" cy="413137"/>
          </a:xfrm>
          <a:prstGeom prst="rect">
            <a:avLst/>
          </a:prstGeom>
        </p:spPr>
      </p:pic>
      <p:sp>
        <p:nvSpPr>
          <p:cNvPr id="23" name="CuadroTexto 22">
            <a:extLst>
              <a:ext uri="{FF2B5EF4-FFF2-40B4-BE49-F238E27FC236}">
                <a16:creationId xmlns:a16="http://schemas.microsoft.com/office/drawing/2014/main" id="{B2C3B770-9672-A7D1-51DD-5BA7CC320A7E}"/>
              </a:ext>
            </a:extLst>
          </p:cNvPr>
          <p:cNvSpPr txBox="1"/>
          <p:nvPr/>
        </p:nvSpPr>
        <p:spPr>
          <a:xfrm>
            <a:off x="882977" y="6396622"/>
            <a:ext cx="10426045" cy="246221"/>
          </a:xfrm>
          <a:prstGeom prst="rect">
            <a:avLst/>
          </a:prstGeom>
          <a:noFill/>
        </p:spPr>
        <p:txBody>
          <a:bodyPr wrap="square">
            <a:spAutoFit/>
          </a:bodyPr>
          <a:lstStyle/>
          <a:p>
            <a:pPr algn="just"/>
            <a:r>
              <a:rPr lang="es-ES" sz="1000" dirty="0">
                <a:latin typeface="Avenir Next LT Pro" panose="020B0504020202020204" pitchFamily="34" charset="0"/>
              </a:rPr>
              <a:t>El proceso de reclutamiento y selección prioriza el talento interno, asegurando la publicación, evaluación y cobertura de las vacantes antes de recurrir a fuentes externas.</a:t>
            </a:r>
            <a:endParaRPr lang="es-CO" sz="1000" dirty="0">
              <a:latin typeface="Avenir Next LT Pro" panose="020B0504020202020204" pitchFamily="34" charset="0"/>
            </a:endParaRPr>
          </a:p>
        </p:txBody>
      </p:sp>
      <p:sp>
        <p:nvSpPr>
          <p:cNvPr id="3" name="CuadroTexto 2">
            <a:extLst>
              <a:ext uri="{FF2B5EF4-FFF2-40B4-BE49-F238E27FC236}">
                <a16:creationId xmlns:a16="http://schemas.microsoft.com/office/drawing/2014/main" id="{D3A13870-C194-9CFB-D15C-301A3FBCB4E3}"/>
              </a:ext>
            </a:extLst>
          </p:cNvPr>
          <p:cNvSpPr txBox="1"/>
          <p:nvPr/>
        </p:nvSpPr>
        <p:spPr>
          <a:xfrm>
            <a:off x="2319851" y="68876"/>
            <a:ext cx="8918416" cy="492443"/>
          </a:xfrm>
          <a:prstGeom prst="rect">
            <a:avLst/>
          </a:prstGeom>
          <a:noFill/>
        </p:spPr>
        <p:txBody>
          <a:bodyPr wrap="square" rtlCol="0">
            <a:spAutoFit/>
          </a:bodyPr>
          <a:lstStyle/>
          <a:p>
            <a:pPr algn="just"/>
            <a:r>
              <a:rPr lang="es-ES" sz="1300" dirty="0">
                <a:solidFill>
                  <a:schemeClr val="bg1"/>
                </a:solidFill>
                <a:latin typeface="Avenir Next LT Pro" panose="020B0504020202020204" pitchFamily="34" charset="0"/>
                <a:ea typeface="Azo Sans"/>
                <a:cs typeface="Azo Sans"/>
                <a:sym typeface="Azo Sans"/>
              </a:rPr>
              <a:t>2.1.3 Todas las posiciones de Banda V y inferiores se publican internamente, salvo que exista una excepción debidamente justificada (OPR, Especialista o procesos de reestructuración).</a:t>
            </a:r>
          </a:p>
        </p:txBody>
      </p:sp>
      <p:graphicFrame>
        <p:nvGraphicFramePr>
          <p:cNvPr id="5" name="Gráfico 4">
            <a:extLst>
              <a:ext uri="{FF2B5EF4-FFF2-40B4-BE49-F238E27FC236}">
                <a16:creationId xmlns:a16="http://schemas.microsoft.com/office/drawing/2014/main" id="{1C964626-B138-CA1B-0CF8-1087A3A20F7B}"/>
              </a:ext>
            </a:extLst>
          </p:cNvPr>
          <p:cNvGraphicFramePr>
            <a:graphicFrameLocks/>
          </p:cNvGraphicFramePr>
          <p:nvPr>
            <p:extLst>
              <p:ext uri="{D42A27DB-BD31-4B8C-83A1-F6EECF244321}">
                <p14:modId xmlns:p14="http://schemas.microsoft.com/office/powerpoint/2010/main" val="2848440910"/>
              </p:ext>
            </p:extLst>
          </p:nvPr>
        </p:nvGraphicFramePr>
        <p:xfrm>
          <a:off x="1989969" y="1357362"/>
          <a:ext cx="8678198" cy="487103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719282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F1DD4-DAF4-1EC1-7982-B82E80A57A99}"/>
            </a:ext>
          </a:extLst>
        </p:cNvPr>
        <p:cNvGrpSpPr/>
        <p:nvPr/>
      </p:nvGrpSpPr>
      <p:grpSpPr>
        <a:xfrm>
          <a:off x="0" y="0"/>
          <a:ext cx="0" cy="0"/>
          <a:chOff x="0" y="0"/>
          <a:chExt cx="0" cy="0"/>
        </a:xfrm>
      </p:grpSpPr>
      <p:sp>
        <p:nvSpPr>
          <p:cNvPr id="13" name="Rectángulo: esquinas redondeadas 12">
            <a:extLst>
              <a:ext uri="{FF2B5EF4-FFF2-40B4-BE49-F238E27FC236}">
                <a16:creationId xmlns:a16="http://schemas.microsoft.com/office/drawing/2014/main" id="{63E7CF71-A0CD-462F-5203-13D488F9B5B0}"/>
              </a:ext>
            </a:extLst>
          </p:cNvPr>
          <p:cNvSpPr/>
          <p:nvPr/>
        </p:nvSpPr>
        <p:spPr>
          <a:xfrm>
            <a:off x="6579265" y="1422637"/>
            <a:ext cx="2268005" cy="589004"/>
          </a:xfrm>
          <a:prstGeom prst="roundRect">
            <a:avLst/>
          </a:prstGeom>
          <a:solidFill>
            <a:srgbClr val="1969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3" name="Rectángulo: esquinas redondeadas 2">
            <a:extLst>
              <a:ext uri="{FF2B5EF4-FFF2-40B4-BE49-F238E27FC236}">
                <a16:creationId xmlns:a16="http://schemas.microsoft.com/office/drawing/2014/main" id="{F70C314E-6018-46C4-026C-70EDE05CD994}"/>
              </a:ext>
            </a:extLst>
          </p:cNvPr>
          <p:cNvSpPr/>
          <p:nvPr/>
        </p:nvSpPr>
        <p:spPr>
          <a:xfrm>
            <a:off x="3181704" y="2013553"/>
            <a:ext cx="2982713" cy="4685399"/>
          </a:xfrm>
          <a:prstGeom prst="roundRect">
            <a:avLst/>
          </a:prstGeom>
          <a:solidFill>
            <a:schemeClr val="bg1"/>
          </a:solidFill>
          <a:ln>
            <a:solidFill>
              <a:srgbClr val="00B6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8" name="TextBox 9">
            <a:extLst>
              <a:ext uri="{FF2B5EF4-FFF2-40B4-BE49-F238E27FC236}">
                <a16:creationId xmlns:a16="http://schemas.microsoft.com/office/drawing/2014/main" id="{9C1DFA0A-D72C-5C70-F95C-649C0FCC4512}"/>
              </a:ext>
            </a:extLst>
          </p:cNvPr>
          <p:cNvSpPr txBox="1"/>
          <p:nvPr/>
        </p:nvSpPr>
        <p:spPr>
          <a:xfrm>
            <a:off x="355601" y="787152"/>
            <a:ext cx="6318957" cy="461665"/>
          </a:xfrm>
          <a:prstGeom prst="rect">
            <a:avLst/>
          </a:prstGeom>
        </p:spPr>
        <p:txBody>
          <a:bodyPr wrap="square" lIns="0" tIns="0" rIns="0" bIns="0" rtlCol="0" anchor="t">
            <a:spAutoFit/>
          </a:bodyPr>
          <a:lstStyle/>
          <a:p>
            <a:r>
              <a:rPr lang="es-ES" sz="3000" b="1" dirty="0">
                <a:solidFill>
                  <a:srgbClr val="232F3D"/>
                </a:solidFill>
                <a:latin typeface="Avenir Next LT Pro" panose="020B0504020202020204" pitchFamily="34" charset="0"/>
                <a:ea typeface=" Avenir Next Arabic Light"/>
                <a:cs typeface=" Avenir Next Arabic Light"/>
                <a:sym typeface=" Avenir Next Arabic Light"/>
              </a:rPr>
              <a:t>Casos de éxito vacantes internas</a:t>
            </a:r>
          </a:p>
        </p:txBody>
      </p:sp>
      <p:sp>
        <p:nvSpPr>
          <p:cNvPr id="12" name="Rectángulo: esquinas redondeadas 11">
            <a:extLst>
              <a:ext uri="{FF2B5EF4-FFF2-40B4-BE49-F238E27FC236}">
                <a16:creationId xmlns:a16="http://schemas.microsoft.com/office/drawing/2014/main" id="{CC35ABDB-91B8-488B-1DB6-BAF273756158}"/>
              </a:ext>
            </a:extLst>
          </p:cNvPr>
          <p:cNvSpPr/>
          <p:nvPr/>
        </p:nvSpPr>
        <p:spPr>
          <a:xfrm>
            <a:off x="3515079" y="1412593"/>
            <a:ext cx="2268005" cy="589004"/>
          </a:xfrm>
          <a:prstGeom prst="roundRect">
            <a:avLst/>
          </a:prstGeom>
          <a:solidFill>
            <a:srgbClr val="232F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18" name="TextBox 9">
            <a:extLst>
              <a:ext uri="{FF2B5EF4-FFF2-40B4-BE49-F238E27FC236}">
                <a16:creationId xmlns:a16="http://schemas.microsoft.com/office/drawing/2014/main" id="{DA77A889-B563-49DA-8B08-2A04DD09376A}"/>
              </a:ext>
            </a:extLst>
          </p:cNvPr>
          <p:cNvSpPr txBox="1"/>
          <p:nvPr/>
        </p:nvSpPr>
        <p:spPr>
          <a:xfrm>
            <a:off x="487503" y="1526794"/>
            <a:ext cx="1955631" cy="410241"/>
          </a:xfrm>
          <a:prstGeom prst="rect">
            <a:avLst/>
          </a:prstGeom>
        </p:spPr>
        <p:txBody>
          <a:bodyPr wrap="square" lIns="0" tIns="0" rIns="0" bIns="0" rtlCol="0" anchor="t">
            <a:spAutoFit/>
          </a:bodyPr>
          <a:lstStyle/>
          <a:p>
            <a:pPr algn="ctr"/>
            <a:r>
              <a:rPr lang="es-ES" sz="1333" b="1" dirty="0">
                <a:solidFill>
                  <a:schemeClr val="bg1"/>
                </a:solidFill>
                <a:latin typeface="Avenir Next LT Pro" panose="020B0504020202020204" pitchFamily="34" charset="0"/>
                <a:ea typeface=" Avenir Next Arabic Light"/>
                <a:cs typeface=" Avenir Next Arabic Light"/>
                <a:sym typeface=" Avenir Next Arabic Light"/>
              </a:rPr>
              <a:t>Vacante interna – </a:t>
            </a:r>
          </a:p>
          <a:p>
            <a:pPr algn="ctr"/>
            <a:r>
              <a:rPr lang="es-ES" sz="1333" b="1" dirty="0">
                <a:solidFill>
                  <a:schemeClr val="bg1"/>
                </a:solidFill>
                <a:latin typeface="Avenir Next LT Pro" panose="020B0504020202020204" pitchFamily="34" charset="0"/>
                <a:ea typeface=" Avenir Next Arabic Light"/>
                <a:cs typeface=" Avenir Next Arabic Light"/>
                <a:sym typeface=" Avenir Next Arabic Light"/>
              </a:rPr>
              <a:t>Supervisor almacén</a:t>
            </a:r>
          </a:p>
        </p:txBody>
      </p:sp>
      <p:sp>
        <p:nvSpPr>
          <p:cNvPr id="4" name="Rectángulo: esquinas redondeadas 3">
            <a:extLst>
              <a:ext uri="{FF2B5EF4-FFF2-40B4-BE49-F238E27FC236}">
                <a16:creationId xmlns:a16="http://schemas.microsoft.com/office/drawing/2014/main" id="{7025F348-E1B9-DF20-80BF-4B497968CF7B}"/>
              </a:ext>
            </a:extLst>
          </p:cNvPr>
          <p:cNvSpPr/>
          <p:nvPr/>
        </p:nvSpPr>
        <p:spPr>
          <a:xfrm>
            <a:off x="6267992" y="2011235"/>
            <a:ext cx="2982713" cy="4648330"/>
          </a:xfrm>
          <a:prstGeom prst="roundRect">
            <a:avLst/>
          </a:prstGeom>
          <a:solidFill>
            <a:schemeClr val="bg1"/>
          </a:solidFill>
          <a:ln>
            <a:solidFill>
              <a:srgbClr val="00B6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19" name="TextBox 9">
            <a:extLst>
              <a:ext uri="{FF2B5EF4-FFF2-40B4-BE49-F238E27FC236}">
                <a16:creationId xmlns:a16="http://schemas.microsoft.com/office/drawing/2014/main" id="{F3FD5AB6-3488-CCED-4281-E442B29AA058}"/>
              </a:ext>
            </a:extLst>
          </p:cNvPr>
          <p:cNvSpPr txBox="1"/>
          <p:nvPr/>
        </p:nvSpPr>
        <p:spPr>
          <a:xfrm>
            <a:off x="3685295" y="1492836"/>
            <a:ext cx="1955631" cy="410241"/>
          </a:xfrm>
          <a:prstGeom prst="rect">
            <a:avLst/>
          </a:prstGeom>
        </p:spPr>
        <p:txBody>
          <a:bodyPr wrap="square" lIns="0" tIns="0" rIns="0" bIns="0" rtlCol="0" anchor="t">
            <a:spAutoFit/>
          </a:bodyPr>
          <a:lstStyle/>
          <a:p>
            <a:pPr algn="ctr"/>
            <a:r>
              <a:rPr lang="es-ES" sz="1333" b="1" dirty="0">
                <a:solidFill>
                  <a:schemeClr val="bg1"/>
                </a:solidFill>
                <a:latin typeface="Avenir Next LT Pro" panose="020B0504020202020204" pitchFamily="34" charset="0"/>
                <a:ea typeface=" Avenir Next Arabic Light"/>
                <a:cs typeface=" Avenir Next Arabic Light"/>
                <a:sym typeface=" Avenir Next Arabic Light"/>
              </a:rPr>
              <a:t>Vacante interna – Auxiliar de Flota </a:t>
            </a:r>
          </a:p>
        </p:txBody>
      </p:sp>
      <p:sp>
        <p:nvSpPr>
          <p:cNvPr id="16" name="TextBox 9">
            <a:extLst>
              <a:ext uri="{FF2B5EF4-FFF2-40B4-BE49-F238E27FC236}">
                <a16:creationId xmlns:a16="http://schemas.microsoft.com/office/drawing/2014/main" id="{40D54369-B73B-22E4-F58B-7AB119324245}"/>
              </a:ext>
            </a:extLst>
          </p:cNvPr>
          <p:cNvSpPr txBox="1"/>
          <p:nvPr/>
        </p:nvSpPr>
        <p:spPr>
          <a:xfrm>
            <a:off x="6735451" y="1511816"/>
            <a:ext cx="1955631" cy="410241"/>
          </a:xfrm>
          <a:prstGeom prst="rect">
            <a:avLst/>
          </a:prstGeom>
        </p:spPr>
        <p:txBody>
          <a:bodyPr wrap="square" lIns="0" tIns="0" rIns="0" bIns="0" rtlCol="0" anchor="t">
            <a:spAutoFit/>
          </a:bodyPr>
          <a:lstStyle/>
          <a:p>
            <a:pPr algn="ctr"/>
            <a:r>
              <a:rPr lang="es-ES" sz="1333" b="1" dirty="0">
                <a:solidFill>
                  <a:schemeClr val="bg1"/>
                </a:solidFill>
                <a:latin typeface="Avenir Next LT Pro" panose="020B0504020202020204" pitchFamily="34" charset="0"/>
                <a:ea typeface=" Avenir Next Arabic Light"/>
                <a:cs typeface=" Avenir Next Arabic Light"/>
                <a:sym typeface=" Avenir Next Arabic Light"/>
              </a:rPr>
              <a:t>Vacante interna Verificador </a:t>
            </a:r>
          </a:p>
        </p:txBody>
      </p:sp>
      <p:sp>
        <p:nvSpPr>
          <p:cNvPr id="26" name="TextBox 9">
            <a:extLst>
              <a:ext uri="{FF2B5EF4-FFF2-40B4-BE49-F238E27FC236}">
                <a16:creationId xmlns:a16="http://schemas.microsoft.com/office/drawing/2014/main" id="{B0E48C7A-112A-9E9C-7357-7E4C245AB407}"/>
              </a:ext>
            </a:extLst>
          </p:cNvPr>
          <p:cNvSpPr txBox="1"/>
          <p:nvPr/>
        </p:nvSpPr>
        <p:spPr>
          <a:xfrm>
            <a:off x="9649119" y="1498458"/>
            <a:ext cx="1955631" cy="430887"/>
          </a:xfrm>
          <a:prstGeom prst="rect">
            <a:avLst/>
          </a:prstGeom>
        </p:spPr>
        <p:txBody>
          <a:bodyPr wrap="square" lIns="0" tIns="0" rIns="0" bIns="0" rtlCol="0" anchor="t">
            <a:spAutoFit/>
          </a:bodyPr>
          <a:lstStyle/>
          <a:p>
            <a:pPr algn="ctr"/>
            <a:r>
              <a:rPr lang="es-ES" sz="1400" b="1" dirty="0">
                <a:solidFill>
                  <a:schemeClr val="bg1"/>
                </a:solidFill>
                <a:latin typeface="Avenir Next LT Pro" panose="020B0504020202020204" pitchFamily="34" charset="0"/>
                <a:ea typeface=" Avenir Next Arabic Light"/>
                <a:cs typeface=" Avenir Next Arabic Light"/>
                <a:sym typeface=" Avenir Next Arabic Light"/>
              </a:rPr>
              <a:t>Vacante interna – Auxiliar de Rampa</a:t>
            </a:r>
          </a:p>
        </p:txBody>
      </p:sp>
      <p:pic>
        <p:nvPicPr>
          <p:cNvPr id="11" name="Imagen 10">
            <a:extLst>
              <a:ext uri="{FF2B5EF4-FFF2-40B4-BE49-F238E27FC236}">
                <a16:creationId xmlns:a16="http://schemas.microsoft.com/office/drawing/2014/main" id="{5017E034-2C7A-8ED2-1ED7-B98549EC38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391"/>
            <a:ext cx="12192000" cy="653710"/>
          </a:xfrm>
          <a:prstGeom prst="rect">
            <a:avLst/>
          </a:prstGeom>
        </p:spPr>
      </p:pic>
      <p:pic>
        <p:nvPicPr>
          <p:cNvPr id="14" name="Imagen 13">
            <a:extLst>
              <a:ext uri="{FF2B5EF4-FFF2-40B4-BE49-F238E27FC236}">
                <a16:creationId xmlns:a16="http://schemas.microsoft.com/office/drawing/2014/main" id="{A7BD1DAE-864D-6C5B-3F97-41C1E15B9C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pic>
        <p:nvPicPr>
          <p:cNvPr id="21" name="Imagen 20">
            <a:extLst>
              <a:ext uri="{FF2B5EF4-FFF2-40B4-BE49-F238E27FC236}">
                <a16:creationId xmlns:a16="http://schemas.microsoft.com/office/drawing/2014/main" id="{B8C97FF4-ABFE-4793-4644-BD76124159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6" name="AUX FLOTA">
            <a:hlinkClick r:id="" action="ppaction://media"/>
            <a:extLst>
              <a:ext uri="{FF2B5EF4-FFF2-40B4-BE49-F238E27FC236}">
                <a16:creationId xmlns:a16="http://schemas.microsoft.com/office/drawing/2014/main" id="{8C7BA0C5-64C2-1893-6B53-785F57D07832}"/>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b="6962"/>
          <a:stretch>
            <a:fillRect/>
          </a:stretch>
        </p:blipFill>
        <p:spPr>
          <a:xfrm>
            <a:off x="3414683" y="2165373"/>
            <a:ext cx="2496857" cy="4357975"/>
          </a:xfrm>
          <a:prstGeom prst="rect">
            <a:avLst/>
          </a:prstGeom>
        </p:spPr>
      </p:pic>
      <p:pic>
        <p:nvPicPr>
          <p:cNvPr id="9" name="VERIFICADOR">
            <a:hlinkClick r:id="" action="ppaction://media"/>
            <a:extLst>
              <a:ext uri="{FF2B5EF4-FFF2-40B4-BE49-F238E27FC236}">
                <a16:creationId xmlns:a16="http://schemas.microsoft.com/office/drawing/2014/main" id="{457A84FF-4ECD-690F-534B-E574D9408527}"/>
              </a:ext>
            </a:extLst>
          </p:cNvPr>
          <p:cNvPicPr>
            <a:picLocks noChangeAspect="1"/>
          </p:cNvPicPr>
          <p:nvPr>
            <a:videoFile r:link="rId4"/>
            <p:extLst>
              <p:ext uri="{DAA4B4D4-6D71-4841-9C94-3DE7FCFB9230}">
                <p14:media xmlns:p14="http://schemas.microsoft.com/office/powerpoint/2010/main" r:embed="rId3"/>
              </p:ext>
            </p:extLst>
          </p:nvPr>
        </p:nvPicPr>
        <p:blipFill>
          <a:blip r:embed="rId10"/>
          <a:srcRect b="7518"/>
          <a:stretch>
            <a:fillRect/>
          </a:stretch>
        </p:blipFill>
        <p:spPr>
          <a:xfrm>
            <a:off x="6473766" y="2100819"/>
            <a:ext cx="2534697" cy="4422529"/>
          </a:xfrm>
          <a:prstGeom prst="rect">
            <a:avLst/>
          </a:prstGeom>
        </p:spPr>
      </p:pic>
      <p:sp>
        <p:nvSpPr>
          <p:cNvPr id="20" name="CuadroTexto 19">
            <a:extLst>
              <a:ext uri="{FF2B5EF4-FFF2-40B4-BE49-F238E27FC236}">
                <a16:creationId xmlns:a16="http://schemas.microsoft.com/office/drawing/2014/main" id="{5E5ECA4E-6FAB-8732-483D-B07F6914E7AB}"/>
              </a:ext>
            </a:extLst>
          </p:cNvPr>
          <p:cNvSpPr txBox="1"/>
          <p:nvPr/>
        </p:nvSpPr>
        <p:spPr>
          <a:xfrm>
            <a:off x="1055802" y="3560457"/>
            <a:ext cx="2125902" cy="738664"/>
          </a:xfrm>
          <a:prstGeom prst="rect">
            <a:avLst/>
          </a:prstGeom>
          <a:ln>
            <a:solidFill>
              <a:srgbClr val="4CC4B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s-CO" sz="2400" dirty="0">
                <a:latin typeface="Avenir LT Std 45 Book"/>
              </a:rPr>
              <a:t>JORGE ZAPATA</a:t>
            </a:r>
          </a:p>
          <a:p>
            <a:pPr algn="r"/>
            <a:r>
              <a:rPr lang="es-CO" dirty="0">
                <a:latin typeface="Avenir LT Std 45 Book"/>
              </a:rPr>
              <a:t>AUX. FLOTA</a:t>
            </a:r>
          </a:p>
        </p:txBody>
      </p:sp>
      <p:sp>
        <p:nvSpPr>
          <p:cNvPr id="23" name="CuadroTexto 22">
            <a:extLst>
              <a:ext uri="{FF2B5EF4-FFF2-40B4-BE49-F238E27FC236}">
                <a16:creationId xmlns:a16="http://schemas.microsoft.com/office/drawing/2014/main" id="{2C8FA5E6-078F-0901-E99F-6A07EAF4D5C7}"/>
              </a:ext>
            </a:extLst>
          </p:cNvPr>
          <p:cNvSpPr txBox="1"/>
          <p:nvPr/>
        </p:nvSpPr>
        <p:spPr>
          <a:xfrm>
            <a:off x="9254528" y="3601061"/>
            <a:ext cx="2434710" cy="738664"/>
          </a:xfrm>
          <a:prstGeom prst="rect">
            <a:avLst/>
          </a:prstGeom>
          <a:ln>
            <a:solidFill>
              <a:srgbClr val="4CC4B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sz="2400" dirty="0">
                <a:latin typeface="Avenir LT Std 45 Book"/>
              </a:rPr>
              <a:t>RICHARD VARGAS</a:t>
            </a:r>
          </a:p>
          <a:p>
            <a:r>
              <a:rPr lang="es-CO" dirty="0">
                <a:latin typeface="Avenir LT Std 45 Book"/>
              </a:rPr>
              <a:t>VERIFICADOR</a:t>
            </a:r>
          </a:p>
        </p:txBody>
      </p:sp>
      <p:pic>
        <p:nvPicPr>
          <p:cNvPr id="25" name="Gráfico 24" descr="Cinta">
            <a:extLst>
              <a:ext uri="{FF2B5EF4-FFF2-40B4-BE49-F238E27FC236}">
                <a16:creationId xmlns:a16="http://schemas.microsoft.com/office/drawing/2014/main" id="{D04ED9A9-5957-578B-A57C-957302C3210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949944" y="1040028"/>
            <a:ext cx="1383772" cy="1383772"/>
          </a:xfrm>
          <a:prstGeom prst="rect">
            <a:avLst/>
          </a:prstGeom>
        </p:spPr>
      </p:pic>
      <p:pic>
        <p:nvPicPr>
          <p:cNvPr id="28" name="Gráfico 27" descr="Trofeo">
            <a:extLst>
              <a:ext uri="{FF2B5EF4-FFF2-40B4-BE49-F238E27FC236}">
                <a16:creationId xmlns:a16="http://schemas.microsoft.com/office/drawing/2014/main" id="{06001D02-9258-D939-FA01-F4DF0B21A54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00274" y="5094940"/>
            <a:ext cx="1196888" cy="1196888"/>
          </a:xfrm>
          <a:prstGeom prst="rect">
            <a:avLst/>
          </a:prstGeom>
        </p:spPr>
      </p:pic>
      <p:sp>
        <p:nvSpPr>
          <p:cNvPr id="2" name="CuadroTexto 1">
            <a:extLst>
              <a:ext uri="{FF2B5EF4-FFF2-40B4-BE49-F238E27FC236}">
                <a16:creationId xmlns:a16="http://schemas.microsoft.com/office/drawing/2014/main" id="{8F999B3E-805A-0E59-FAC1-74C951B92A51}"/>
              </a:ext>
            </a:extLst>
          </p:cNvPr>
          <p:cNvSpPr txBox="1"/>
          <p:nvPr/>
        </p:nvSpPr>
        <p:spPr>
          <a:xfrm>
            <a:off x="2319851" y="68876"/>
            <a:ext cx="8918416" cy="492443"/>
          </a:xfrm>
          <a:prstGeom prst="rect">
            <a:avLst/>
          </a:prstGeom>
          <a:noFill/>
        </p:spPr>
        <p:txBody>
          <a:bodyPr wrap="square" rtlCol="0">
            <a:spAutoFit/>
          </a:bodyPr>
          <a:lstStyle/>
          <a:p>
            <a:pPr algn="just"/>
            <a:r>
              <a:rPr lang="es-ES" sz="1300" dirty="0">
                <a:solidFill>
                  <a:schemeClr val="bg1"/>
                </a:solidFill>
                <a:latin typeface="Avenir Next LT Pro" panose="020B0504020202020204" pitchFamily="34" charset="0"/>
                <a:ea typeface="Azo Sans"/>
                <a:cs typeface="Azo Sans"/>
                <a:sym typeface="Azo Sans"/>
              </a:rPr>
              <a:t>2.1.3 Todas las posiciones de Banda V y inferiores se publican internamente, salvo que exista una excepción debidamente justificada (OPR, Especialista o procesos de reestructuración).</a:t>
            </a:r>
          </a:p>
        </p:txBody>
      </p:sp>
    </p:spTree>
    <p:extLst>
      <p:ext uri="{BB962C8B-B14F-4D97-AF65-F5344CB8AC3E}">
        <p14:creationId xmlns:p14="http://schemas.microsoft.com/office/powerpoint/2010/main" val="198584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13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81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fill="hold" display="0">
                  <p:stCondLst>
                    <p:cond delay="indefinite"/>
                  </p:stCondLst>
                </p:cTn>
                <p:tgtEl>
                  <p:spTgt spid="9"/>
                </p:tgtEl>
              </p:cMediaNode>
            </p:video>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A7376-D40B-373C-8C10-6D79214CE217}"/>
            </a:ext>
          </a:extLst>
        </p:cNvPr>
        <p:cNvGrpSpPr/>
        <p:nvPr/>
      </p:nvGrpSpPr>
      <p:grpSpPr>
        <a:xfrm>
          <a:off x="0" y="0"/>
          <a:ext cx="0" cy="0"/>
          <a:chOff x="0" y="0"/>
          <a:chExt cx="0" cy="0"/>
        </a:xfrm>
      </p:grpSpPr>
      <p:sp>
        <p:nvSpPr>
          <p:cNvPr id="10" name="Rectángulo 9">
            <a:extLst>
              <a:ext uri="{FF2B5EF4-FFF2-40B4-BE49-F238E27FC236}">
                <a16:creationId xmlns:a16="http://schemas.microsoft.com/office/drawing/2014/main" id="{53CB90A8-F55D-1366-9E9B-6503D8942AD8}"/>
              </a:ext>
            </a:extLst>
          </p:cNvPr>
          <p:cNvSpPr/>
          <p:nvPr/>
        </p:nvSpPr>
        <p:spPr>
          <a:xfrm>
            <a:off x="0" y="6781800"/>
            <a:ext cx="12192000" cy="76200"/>
          </a:xfrm>
          <a:prstGeom prst="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7" name="TextBox 9">
            <a:extLst>
              <a:ext uri="{FF2B5EF4-FFF2-40B4-BE49-F238E27FC236}">
                <a16:creationId xmlns:a16="http://schemas.microsoft.com/office/drawing/2014/main" id="{ED08AEAD-CDF0-E00A-5679-4ACE25885115}"/>
              </a:ext>
            </a:extLst>
          </p:cNvPr>
          <p:cNvSpPr txBox="1"/>
          <p:nvPr/>
        </p:nvSpPr>
        <p:spPr>
          <a:xfrm>
            <a:off x="3713414" y="6319738"/>
            <a:ext cx="3868380" cy="307777"/>
          </a:xfrm>
          <a:prstGeom prst="rect">
            <a:avLst/>
          </a:prstGeom>
        </p:spPr>
        <p:txBody>
          <a:bodyPr wrap="square" lIns="0" tIns="0" rIns="0" bIns="0" rtlCol="0" anchor="t">
            <a:spAutoFit/>
          </a:bodyPr>
          <a:lstStyle/>
          <a:p>
            <a:pPr algn="ctr"/>
            <a:r>
              <a:rPr lang="es-ES" sz="2000" b="1" dirty="0">
                <a:solidFill>
                  <a:srgbClr val="232F3D"/>
                </a:solidFill>
                <a:latin typeface="Avenir Next LT Pro" panose="020B0504020202020204" pitchFamily="34" charset="0"/>
                <a:ea typeface=" Avenir Next Arabic Light"/>
                <a:cs typeface=" Avenir Next Arabic Light"/>
                <a:sym typeface=" Avenir Next Arabic Light"/>
              </a:rPr>
              <a:t>Proceso de vacantes interna</a:t>
            </a:r>
            <a:r>
              <a:rPr lang="es-ES" sz="1400" b="1" dirty="0">
                <a:solidFill>
                  <a:srgbClr val="232F3D"/>
                </a:solidFill>
                <a:latin typeface="Avenir Next LT Pro" panose="020B0504020202020204" pitchFamily="34" charset="0"/>
                <a:ea typeface=" Avenir Next Arabic Light"/>
                <a:cs typeface=" Avenir Next Arabic Light"/>
                <a:sym typeface=" Avenir Next Arabic Light"/>
              </a:rPr>
              <a:t> </a:t>
            </a:r>
          </a:p>
        </p:txBody>
      </p:sp>
      <p:pic>
        <p:nvPicPr>
          <p:cNvPr id="8" name="Imagen 7">
            <a:extLst>
              <a:ext uri="{FF2B5EF4-FFF2-40B4-BE49-F238E27FC236}">
                <a16:creationId xmlns:a16="http://schemas.microsoft.com/office/drawing/2014/main" id="{8E23B4A7-3000-6FCB-01F1-322C2F037D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1"/>
            <a:ext cx="12192000" cy="653710"/>
          </a:xfrm>
          <a:prstGeom prst="rect">
            <a:avLst/>
          </a:prstGeom>
        </p:spPr>
      </p:pic>
      <p:pic>
        <p:nvPicPr>
          <p:cNvPr id="11" name="Imagen 10">
            <a:extLst>
              <a:ext uri="{FF2B5EF4-FFF2-40B4-BE49-F238E27FC236}">
                <a16:creationId xmlns:a16="http://schemas.microsoft.com/office/drawing/2014/main" id="{4F4DD38D-43EB-B9B0-6541-31AECF1816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pic>
        <p:nvPicPr>
          <p:cNvPr id="14" name="Imagen 13">
            <a:extLst>
              <a:ext uri="{FF2B5EF4-FFF2-40B4-BE49-F238E27FC236}">
                <a16:creationId xmlns:a16="http://schemas.microsoft.com/office/drawing/2014/main" id="{5EFC76F5-0152-A5CF-66E0-54CC04289E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6" name="Picture 2" descr="Smartphone and mobile phone. 11047526 PNG">
            <a:extLst>
              <a:ext uri="{FF2B5EF4-FFF2-40B4-BE49-F238E27FC236}">
                <a16:creationId xmlns:a16="http://schemas.microsoft.com/office/drawing/2014/main" id="{64B6FA5A-9F62-C1ED-04DE-DB137DE35AC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4049858" y="587670"/>
            <a:ext cx="3157483" cy="57271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martphone and mobile phone. 11047526 PNG">
            <a:extLst>
              <a:ext uri="{FF2B5EF4-FFF2-40B4-BE49-F238E27FC236}">
                <a16:creationId xmlns:a16="http://schemas.microsoft.com/office/drawing/2014/main" id="{86614F50-3CFD-D55C-CDD1-7775FE3E2BB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7044596" y="572004"/>
            <a:ext cx="3240203" cy="574813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2">
            <a:extLst>
              <a:ext uri="{FF2B5EF4-FFF2-40B4-BE49-F238E27FC236}">
                <a16:creationId xmlns:a16="http://schemas.microsoft.com/office/drawing/2014/main" id="{13A2E3F0-6C81-7D94-0262-FA70659F938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6" name="Imagen 15" descr="Texto&#10;&#10;El contenido generado por IA puede ser incorrecto.">
            <a:extLst>
              <a:ext uri="{FF2B5EF4-FFF2-40B4-BE49-F238E27FC236}">
                <a16:creationId xmlns:a16="http://schemas.microsoft.com/office/drawing/2014/main" id="{EF25D7F1-F6B7-B3B9-CCBB-470545200040}"/>
              </a:ext>
            </a:extLst>
          </p:cNvPr>
          <p:cNvPicPr>
            <a:picLocks noChangeAspect="1"/>
          </p:cNvPicPr>
          <p:nvPr/>
        </p:nvPicPr>
        <p:blipFill>
          <a:blip r:embed="rId6"/>
          <a:stretch>
            <a:fillRect/>
          </a:stretch>
        </p:blipFill>
        <p:spPr>
          <a:xfrm>
            <a:off x="7491993" y="1259831"/>
            <a:ext cx="2487204" cy="2321569"/>
          </a:xfrm>
          <a:prstGeom prst="rect">
            <a:avLst/>
          </a:prstGeom>
        </p:spPr>
      </p:pic>
      <p:pic>
        <p:nvPicPr>
          <p:cNvPr id="4" name="Imagen 3">
            <a:extLst>
              <a:ext uri="{FF2B5EF4-FFF2-40B4-BE49-F238E27FC236}">
                <a16:creationId xmlns:a16="http://schemas.microsoft.com/office/drawing/2014/main" id="{E8923614-7681-B788-CD87-338B1FA3FC95}"/>
              </a:ext>
            </a:extLst>
          </p:cNvPr>
          <p:cNvPicPr>
            <a:picLocks noChangeAspect="1"/>
          </p:cNvPicPr>
          <p:nvPr/>
        </p:nvPicPr>
        <p:blipFill>
          <a:blip r:embed="rId7">
            <a:extLst>
              <a:ext uri="{28A0092B-C50C-407E-A947-70E740481C1C}">
                <a14:useLocalDpi xmlns:a14="http://schemas.microsoft.com/office/drawing/2010/main" val="0"/>
              </a:ext>
            </a:extLst>
          </a:blip>
          <a:srcRect t="3698" b="6512"/>
          <a:stretch>
            <a:fillRect/>
          </a:stretch>
        </p:blipFill>
        <p:spPr>
          <a:xfrm>
            <a:off x="1352528" y="1080291"/>
            <a:ext cx="2522757" cy="4881698"/>
          </a:xfrm>
          <a:prstGeom prst="rect">
            <a:avLst/>
          </a:prstGeom>
        </p:spPr>
      </p:pic>
      <p:pic>
        <p:nvPicPr>
          <p:cNvPr id="2" name="Picture 2" descr="Smartphone and mobile phone. 11047526 PNG">
            <a:extLst>
              <a:ext uri="{FF2B5EF4-FFF2-40B4-BE49-F238E27FC236}">
                <a16:creationId xmlns:a16="http://schemas.microsoft.com/office/drawing/2014/main" id="{C6CAB2E5-FE0E-C849-5E15-659C9D52F71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1954181" y="1262177"/>
            <a:ext cx="3090748" cy="5719594"/>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E3AE6D55-53B0-07A7-98B4-1978BA7ECBDA}"/>
              </a:ext>
            </a:extLst>
          </p:cNvPr>
          <p:cNvSpPr txBox="1"/>
          <p:nvPr/>
        </p:nvSpPr>
        <p:spPr>
          <a:xfrm>
            <a:off x="2319851" y="68876"/>
            <a:ext cx="8918416" cy="492443"/>
          </a:xfrm>
          <a:prstGeom prst="rect">
            <a:avLst/>
          </a:prstGeom>
          <a:noFill/>
        </p:spPr>
        <p:txBody>
          <a:bodyPr wrap="square" rtlCol="0">
            <a:spAutoFit/>
          </a:bodyPr>
          <a:lstStyle/>
          <a:p>
            <a:pPr algn="just"/>
            <a:r>
              <a:rPr lang="es-ES" sz="1300" dirty="0">
                <a:solidFill>
                  <a:schemeClr val="bg1"/>
                </a:solidFill>
                <a:latin typeface="Avenir Next LT Pro" panose="020B0504020202020204" pitchFamily="34" charset="0"/>
                <a:ea typeface="Azo Sans"/>
                <a:cs typeface="Azo Sans"/>
                <a:sym typeface="Azo Sans"/>
              </a:rPr>
              <a:t>2.1.3 Todas las posiciones de Banda V y inferiores se publican internamente, salvo que exista una excepción debidamente justificada (OPR, Especialista o procesos de reestructuración).</a:t>
            </a:r>
          </a:p>
        </p:txBody>
      </p:sp>
      <p:pic>
        <p:nvPicPr>
          <p:cNvPr id="18" name="Imagen 17">
            <a:extLst>
              <a:ext uri="{FF2B5EF4-FFF2-40B4-BE49-F238E27FC236}">
                <a16:creationId xmlns:a16="http://schemas.microsoft.com/office/drawing/2014/main" id="{B05D6327-BC80-0D8E-07BA-5781E501A3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72738" y="3613094"/>
            <a:ext cx="2325714" cy="2325714"/>
          </a:xfrm>
          <a:prstGeom prst="rect">
            <a:avLst/>
          </a:prstGeom>
        </p:spPr>
      </p:pic>
      <p:pic>
        <p:nvPicPr>
          <p:cNvPr id="17" name="Imagen 16">
            <a:extLst>
              <a:ext uri="{FF2B5EF4-FFF2-40B4-BE49-F238E27FC236}">
                <a16:creationId xmlns:a16="http://schemas.microsoft.com/office/drawing/2014/main" id="{03EE13D7-F60F-685C-D2C2-1AFDBEAF9338}"/>
              </a:ext>
            </a:extLst>
          </p:cNvPr>
          <p:cNvPicPr>
            <a:picLocks noChangeAspect="1"/>
          </p:cNvPicPr>
          <p:nvPr/>
        </p:nvPicPr>
        <p:blipFill>
          <a:blip r:embed="rId9">
            <a:extLst>
              <a:ext uri="{28A0092B-C50C-407E-A947-70E740481C1C}">
                <a14:useLocalDpi xmlns:a14="http://schemas.microsoft.com/office/drawing/2010/main" val="0"/>
              </a:ext>
            </a:extLst>
          </a:blip>
          <a:srcRect b="6021"/>
          <a:stretch>
            <a:fillRect/>
          </a:stretch>
        </p:blipFill>
        <p:spPr>
          <a:xfrm>
            <a:off x="4427100" y="991291"/>
            <a:ext cx="2453070" cy="4947516"/>
          </a:xfrm>
          <a:prstGeom prst="rect">
            <a:avLst/>
          </a:prstGeom>
        </p:spPr>
      </p:pic>
    </p:spTree>
    <p:extLst>
      <p:ext uri="{BB962C8B-B14F-4D97-AF65-F5344CB8AC3E}">
        <p14:creationId xmlns:p14="http://schemas.microsoft.com/office/powerpoint/2010/main" val="3410507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4DE1E-8ABD-8DB5-1B8C-C26B81149B08}"/>
            </a:ext>
          </a:extLst>
        </p:cNvPr>
        <p:cNvGrpSpPr/>
        <p:nvPr/>
      </p:nvGrpSpPr>
      <p:grpSpPr>
        <a:xfrm>
          <a:off x="0" y="0"/>
          <a:ext cx="0" cy="0"/>
          <a:chOff x="0" y="0"/>
          <a:chExt cx="0" cy="0"/>
        </a:xfrm>
      </p:grpSpPr>
      <p:pic>
        <p:nvPicPr>
          <p:cNvPr id="14" name="Imagen 13">
            <a:extLst>
              <a:ext uri="{FF2B5EF4-FFF2-40B4-BE49-F238E27FC236}">
                <a16:creationId xmlns:a16="http://schemas.microsoft.com/office/drawing/2014/main" id="{BA48F59C-8E86-4B99-4994-6C41D92883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8872" y="4277847"/>
            <a:ext cx="1821260" cy="2253197"/>
          </a:xfrm>
          <a:prstGeom prst="rect">
            <a:avLst/>
          </a:prstGeom>
          <a:ln>
            <a:noFill/>
          </a:ln>
          <a:effectLst>
            <a:outerShdw blurRad="190500" algn="tl" rotWithShape="0">
              <a:srgbClr val="000000">
                <a:alpha val="70000"/>
              </a:srgbClr>
            </a:outerShdw>
          </a:effectLst>
        </p:spPr>
      </p:pic>
      <p:pic>
        <p:nvPicPr>
          <p:cNvPr id="36" name="Imagen 35">
            <a:extLst>
              <a:ext uri="{FF2B5EF4-FFF2-40B4-BE49-F238E27FC236}">
                <a16:creationId xmlns:a16="http://schemas.microsoft.com/office/drawing/2014/main" id="{07F1CCAE-2989-FCE8-F11A-1A913168BE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1595" y="1481755"/>
            <a:ext cx="1827017" cy="2649408"/>
          </a:xfrm>
          <a:prstGeom prst="rect">
            <a:avLst/>
          </a:prstGeom>
        </p:spPr>
      </p:pic>
      <p:pic>
        <p:nvPicPr>
          <p:cNvPr id="55" name="Imagen 54">
            <a:extLst>
              <a:ext uri="{FF2B5EF4-FFF2-40B4-BE49-F238E27FC236}">
                <a16:creationId xmlns:a16="http://schemas.microsoft.com/office/drawing/2014/main" id="{5416E09A-E028-AABE-ACD2-7168FEE7F6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681228" y="1922261"/>
            <a:ext cx="2590789" cy="1827018"/>
          </a:xfrm>
          <a:prstGeom prst="rect">
            <a:avLst/>
          </a:prstGeom>
          <a:ln>
            <a:noFill/>
          </a:ln>
          <a:effectLst>
            <a:outerShdw blurRad="190500" algn="tl" rotWithShape="0">
              <a:srgbClr val="000000">
                <a:alpha val="70000"/>
              </a:srgbClr>
            </a:outerShdw>
          </a:effectLst>
        </p:spPr>
      </p:pic>
      <p:sp>
        <p:nvSpPr>
          <p:cNvPr id="24" name="CuadroTexto 23">
            <a:extLst>
              <a:ext uri="{FF2B5EF4-FFF2-40B4-BE49-F238E27FC236}">
                <a16:creationId xmlns:a16="http://schemas.microsoft.com/office/drawing/2014/main" id="{284CC4D9-4BBB-448A-82F5-6F685C4EB365}"/>
              </a:ext>
            </a:extLst>
          </p:cNvPr>
          <p:cNvSpPr txBox="1"/>
          <p:nvPr/>
        </p:nvSpPr>
        <p:spPr>
          <a:xfrm>
            <a:off x="7867529" y="6155709"/>
            <a:ext cx="974027" cy="276999"/>
          </a:xfrm>
          <a:prstGeom prst="rect">
            <a:avLst/>
          </a:prstGeom>
          <a:noFill/>
          <a:ln>
            <a:solidFill>
              <a:srgbClr val="4CC4B0"/>
            </a:solidFill>
          </a:ln>
          <a:effectLst>
            <a:glow rad="101600">
              <a:srgbClr val="4CC4B0">
                <a:alpha val="60000"/>
              </a:srgbClr>
            </a:glow>
          </a:effectLst>
        </p:spPr>
        <p:txBody>
          <a:bodyPr wrap="square" rtlCol="0">
            <a:spAutoFit/>
          </a:bodyPr>
          <a:lstStyle/>
          <a:p>
            <a:pPr algn="ctr"/>
            <a:r>
              <a:rPr lang="es-CO" sz="1200" b="1" dirty="0">
                <a:solidFill>
                  <a:schemeClr val="bg1"/>
                </a:solidFill>
                <a:latin typeface="Avenir LT Std 45 Book"/>
              </a:rPr>
              <a:t>17/03/2026</a:t>
            </a:r>
          </a:p>
        </p:txBody>
      </p:sp>
      <p:pic>
        <p:nvPicPr>
          <p:cNvPr id="8" name="Imagen 7">
            <a:extLst>
              <a:ext uri="{FF2B5EF4-FFF2-40B4-BE49-F238E27FC236}">
                <a16:creationId xmlns:a16="http://schemas.microsoft.com/office/drawing/2014/main" id="{0869B309-BEA8-FA9F-BDB8-F3A1A467ED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D10C3A51-4098-550F-17A9-D34279C0F04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6" name="Imagen 15">
            <a:extLst>
              <a:ext uri="{FF2B5EF4-FFF2-40B4-BE49-F238E27FC236}">
                <a16:creationId xmlns:a16="http://schemas.microsoft.com/office/drawing/2014/main" id="{D6A381AE-FD83-6693-08E6-213DEC9BAA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456" y="4266842"/>
            <a:ext cx="1956221" cy="2302479"/>
          </a:xfrm>
          <a:prstGeom prst="rect">
            <a:avLst/>
          </a:prstGeom>
          <a:ln>
            <a:noFill/>
          </a:ln>
          <a:effectLst>
            <a:outerShdw blurRad="190500" algn="tl" rotWithShape="0">
              <a:srgbClr val="000000">
                <a:alpha val="70000"/>
              </a:srgbClr>
            </a:outerShdw>
          </a:effectLst>
        </p:spPr>
      </p:pic>
      <p:pic>
        <p:nvPicPr>
          <p:cNvPr id="12" name="Imagen 11">
            <a:extLst>
              <a:ext uri="{FF2B5EF4-FFF2-40B4-BE49-F238E27FC236}">
                <a16:creationId xmlns:a16="http://schemas.microsoft.com/office/drawing/2014/main" id="{726E2056-E647-CCFA-DF36-E73842436C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49" name="Imagen 48">
            <a:extLst>
              <a:ext uri="{FF2B5EF4-FFF2-40B4-BE49-F238E27FC236}">
                <a16:creationId xmlns:a16="http://schemas.microsoft.com/office/drawing/2014/main" id="{D71AC317-105C-7C1B-9504-71853575F7A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2701832" y="1844715"/>
            <a:ext cx="2608293" cy="1956220"/>
          </a:xfrm>
          <a:prstGeom prst="rect">
            <a:avLst/>
          </a:prstGeom>
          <a:ln>
            <a:noFill/>
          </a:ln>
          <a:effectLst>
            <a:outerShdw blurRad="190500" algn="tl" rotWithShape="0">
              <a:srgbClr val="000000">
                <a:alpha val="70000"/>
              </a:srgbClr>
            </a:outerShdw>
          </a:effectLst>
        </p:spPr>
      </p:pic>
      <p:sp>
        <p:nvSpPr>
          <p:cNvPr id="23" name="CuadroTexto 22">
            <a:extLst>
              <a:ext uri="{FF2B5EF4-FFF2-40B4-BE49-F238E27FC236}">
                <a16:creationId xmlns:a16="http://schemas.microsoft.com/office/drawing/2014/main" id="{D24ABF4B-F6FA-6E69-0519-54D2C1343FDD}"/>
              </a:ext>
            </a:extLst>
          </p:cNvPr>
          <p:cNvSpPr txBox="1"/>
          <p:nvPr/>
        </p:nvSpPr>
        <p:spPr>
          <a:xfrm>
            <a:off x="1895657" y="6235004"/>
            <a:ext cx="944489" cy="276999"/>
          </a:xfrm>
          <a:prstGeom prst="rect">
            <a:avLst/>
          </a:prstGeom>
          <a:noFill/>
          <a:ln>
            <a:solidFill>
              <a:srgbClr val="FCD039"/>
            </a:solidFill>
          </a:ln>
          <a:effectLst>
            <a:glow rad="101600">
              <a:srgbClr val="FCD039">
                <a:alpha val="60000"/>
              </a:srgbClr>
            </a:glow>
            <a:innerShdw blurRad="114300">
              <a:prstClr val="black"/>
            </a:innerShdw>
          </a:effectLst>
        </p:spPr>
        <p:txBody>
          <a:bodyPr wrap="none" rtlCol="0">
            <a:spAutoFit/>
          </a:bodyPr>
          <a:lstStyle/>
          <a:p>
            <a:pPr algn="ctr"/>
            <a:r>
              <a:rPr lang="es-CO" sz="1200" b="1" dirty="0">
                <a:solidFill>
                  <a:schemeClr val="bg1"/>
                </a:solidFill>
                <a:latin typeface="Avenir LT Std 45 Book"/>
              </a:rPr>
              <a:t>17/03/2026</a:t>
            </a:r>
          </a:p>
        </p:txBody>
      </p:sp>
      <p:pic>
        <p:nvPicPr>
          <p:cNvPr id="27" name="Gráfico 26" descr="Subtítulos">
            <a:extLst>
              <a:ext uri="{FF2B5EF4-FFF2-40B4-BE49-F238E27FC236}">
                <a16:creationId xmlns:a16="http://schemas.microsoft.com/office/drawing/2014/main" id="{696D9205-4748-0063-242D-00068041077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197987" y="605459"/>
            <a:ext cx="708433" cy="708433"/>
          </a:xfrm>
          <a:prstGeom prst="rect">
            <a:avLst/>
          </a:prstGeom>
        </p:spPr>
      </p:pic>
      <p:pic>
        <p:nvPicPr>
          <p:cNvPr id="29" name="Gráfico 28" descr="Megáfono">
            <a:extLst>
              <a:ext uri="{FF2B5EF4-FFF2-40B4-BE49-F238E27FC236}">
                <a16:creationId xmlns:a16="http://schemas.microsoft.com/office/drawing/2014/main" id="{99640AFD-7C38-030D-B147-24910D6CD44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flipH="1">
            <a:off x="5527985" y="1765550"/>
            <a:ext cx="914401" cy="867060"/>
          </a:xfrm>
          <a:prstGeom prst="rect">
            <a:avLst/>
          </a:prstGeom>
        </p:spPr>
      </p:pic>
      <p:pic>
        <p:nvPicPr>
          <p:cNvPr id="31" name="Gráfico 30" descr="Periódico">
            <a:extLst>
              <a:ext uri="{FF2B5EF4-FFF2-40B4-BE49-F238E27FC236}">
                <a16:creationId xmlns:a16="http://schemas.microsoft.com/office/drawing/2014/main" id="{FF4A2B78-4B99-FE4F-829B-FAF5AA73593D}"/>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601815" y="3342899"/>
            <a:ext cx="749802" cy="749802"/>
          </a:xfrm>
          <a:prstGeom prst="rect">
            <a:avLst/>
          </a:prstGeom>
        </p:spPr>
      </p:pic>
      <p:pic>
        <p:nvPicPr>
          <p:cNvPr id="33" name="Gráfico 32" descr="Usuarios">
            <a:extLst>
              <a:ext uri="{FF2B5EF4-FFF2-40B4-BE49-F238E27FC236}">
                <a16:creationId xmlns:a16="http://schemas.microsoft.com/office/drawing/2014/main" id="{3895634B-0C72-736B-9E3C-9B694D3A916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569280" y="4832815"/>
            <a:ext cx="914400" cy="914400"/>
          </a:xfrm>
          <a:prstGeom prst="rect">
            <a:avLst/>
          </a:prstGeom>
        </p:spPr>
      </p:pic>
      <p:sp>
        <p:nvSpPr>
          <p:cNvPr id="56" name="CuadroTexto 55">
            <a:extLst>
              <a:ext uri="{FF2B5EF4-FFF2-40B4-BE49-F238E27FC236}">
                <a16:creationId xmlns:a16="http://schemas.microsoft.com/office/drawing/2014/main" id="{E14F0D43-6EBB-F80E-0977-76D60FC45DC0}"/>
              </a:ext>
            </a:extLst>
          </p:cNvPr>
          <p:cNvSpPr txBox="1"/>
          <p:nvPr/>
        </p:nvSpPr>
        <p:spPr>
          <a:xfrm>
            <a:off x="4831006" y="746478"/>
            <a:ext cx="2529988" cy="400110"/>
          </a:xfrm>
          <a:prstGeom prst="rect">
            <a:avLst/>
          </a:prstGeom>
          <a:noFill/>
        </p:spPr>
        <p:txBody>
          <a:bodyPr wrap="none" rtlCol="0">
            <a:spAutoFit/>
          </a:bodyPr>
          <a:lstStyle/>
          <a:p>
            <a:r>
              <a:rPr lang="es-CO" sz="2000" b="1" u="sng" dirty="0">
                <a:solidFill>
                  <a:srgbClr val="196989"/>
                </a:solidFill>
                <a:latin typeface="Avenir LT Std 45 Book" panose="020B0502020203020204"/>
              </a:rPr>
              <a:t>Plan de Comunicación</a:t>
            </a:r>
          </a:p>
        </p:txBody>
      </p:sp>
      <p:sp>
        <p:nvSpPr>
          <p:cNvPr id="2" name="CuadroTexto 1">
            <a:extLst>
              <a:ext uri="{FF2B5EF4-FFF2-40B4-BE49-F238E27FC236}">
                <a16:creationId xmlns:a16="http://schemas.microsoft.com/office/drawing/2014/main" id="{452BDBCA-DDBC-178E-7F86-F76FD3916F1C}"/>
              </a:ext>
            </a:extLst>
          </p:cNvPr>
          <p:cNvSpPr txBox="1"/>
          <p:nvPr/>
        </p:nvSpPr>
        <p:spPr>
          <a:xfrm>
            <a:off x="2392882" y="86508"/>
            <a:ext cx="8918416" cy="338554"/>
          </a:xfrm>
          <a:prstGeom prst="rect">
            <a:avLst/>
          </a:prstGeom>
          <a:noFill/>
        </p:spPr>
        <p:txBody>
          <a:bodyPr wrap="square" rtlCol="0">
            <a:spAutoFit/>
          </a:bodyPr>
          <a:lstStyle/>
          <a:p>
            <a:pPr algn="just"/>
            <a:r>
              <a:rPr lang="es-ES" sz="1600" dirty="0">
                <a:solidFill>
                  <a:schemeClr val="bg1"/>
                </a:solidFill>
                <a:latin typeface="Avenir Next LT Pro" panose="020B0504020202020204" pitchFamily="34" charset="0"/>
                <a:ea typeface="Azo Sans"/>
                <a:cs typeface="Azo Sans"/>
                <a:sym typeface="Azo Sans"/>
              </a:rPr>
              <a:t>PLAN DE ACCION </a:t>
            </a:r>
          </a:p>
        </p:txBody>
      </p:sp>
      <p:sp>
        <p:nvSpPr>
          <p:cNvPr id="3" name="CuadroTexto 2">
            <a:extLst>
              <a:ext uri="{FF2B5EF4-FFF2-40B4-BE49-F238E27FC236}">
                <a16:creationId xmlns:a16="http://schemas.microsoft.com/office/drawing/2014/main" id="{6449E6AE-FF79-D51B-6C6E-7EB00A630C1F}"/>
              </a:ext>
            </a:extLst>
          </p:cNvPr>
          <p:cNvSpPr txBox="1"/>
          <p:nvPr/>
        </p:nvSpPr>
        <p:spPr>
          <a:xfrm>
            <a:off x="3971068" y="3750467"/>
            <a:ext cx="944489" cy="276999"/>
          </a:xfrm>
          <a:prstGeom prst="rect">
            <a:avLst/>
          </a:prstGeom>
          <a:noFill/>
          <a:ln>
            <a:solidFill>
              <a:srgbClr val="FCD039"/>
            </a:solidFill>
          </a:ln>
          <a:effectLst>
            <a:glow rad="101600">
              <a:srgbClr val="FCD039">
                <a:alpha val="60000"/>
              </a:srgbClr>
            </a:glow>
            <a:innerShdw blurRad="114300">
              <a:prstClr val="black"/>
            </a:innerShdw>
          </a:effectLst>
        </p:spPr>
        <p:txBody>
          <a:bodyPr wrap="none" rtlCol="0">
            <a:spAutoFit/>
          </a:bodyPr>
          <a:lstStyle/>
          <a:p>
            <a:pPr algn="ctr"/>
            <a:r>
              <a:rPr lang="es-CO" sz="1200" b="1" dirty="0">
                <a:solidFill>
                  <a:schemeClr val="bg1"/>
                </a:solidFill>
                <a:latin typeface="Avenir LT Std 45 Book"/>
              </a:rPr>
              <a:t>28/02/2026</a:t>
            </a:r>
          </a:p>
        </p:txBody>
      </p:sp>
      <p:sp>
        <p:nvSpPr>
          <p:cNvPr id="4" name="CuadroTexto 3">
            <a:extLst>
              <a:ext uri="{FF2B5EF4-FFF2-40B4-BE49-F238E27FC236}">
                <a16:creationId xmlns:a16="http://schemas.microsoft.com/office/drawing/2014/main" id="{6E023888-167D-919D-54A1-0E5633BDDF6B}"/>
              </a:ext>
            </a:extLst>
          </p:cNvPr>
          <p:cNvSpPr txBox="1"/>
          <p:nvPr/>
        </p:nvSpPr>
        <p:spPr>
          <a:xfrm>
            <a:off x="9760171" y="3795982"/>
            <a:ext cx="974028" cy="276999"/>
          </a:xfrm>
          <a:prstGeom prst="rect">
            <a:avLst/>
          </a:prstGeom>
          <a:noFill/>
          <a:ln>
            <a:solidFill>
              <a:srgbClr val="4CC4B0"/>
            </a:solidFill>
          </a:ln>
          <a:effectLst>
            <a:glow rad="101600">
              <a:srgbClr val="4CC4B0">
                <a:alpha val="60000"/>
              </a:srgbClr>
            </a:glow>
          </a:effectLst>
        </p:spPr>
        <p:txBody>
          <a:bodyPr wrap="square" rtlCol="0">
            <a:spAutoFit/>
          </a:bodyPr>
          <a:lstStyle/>
          <a:p>
            <a:pPr algn="ctr"/>
            <a:r>
              <a:rPr lang="es-CO" sz="1200" b="1" dirty="0">
                <a:solidFill>
                  <a:schemeClr val="bg1"/>
                </a:solidFill>
                <a:latin typeface="Avenir LT Std 45 Book"/>
              </a:rPr>
              <a:t>20/03/2026</a:t>
            </a:r>
          </a:p>
        </p:txBody>
      </p:sp>
      <p:sp>
        <p:nvSpPr>
          <p:cNvPr id="5" name="CuadroTexto 4">
            <a:extLst>
              <a:ext uri="{FF2B5EF4-FFF2-40B4-BE49-F238E27FC236}">
                <a16:creationId xmlns:a16="http://schemas.microsoft.com/office/drawing/2014/main" id="{D4D4051B-3EDD-6DEE-A2B9-B6181A0AFF37}"/>
              </a:ext>
            </a:extLst>
          </p:cNvPr>
          <p:cNvSpPr txBox="1"/>
          <p:nvPr/>
        </p:nvSpPr>
        <p:spPr>
          <a:xfrm>
            <a:off x="2137583" y="951323"/>
            <a:ext cx="1633845" cy="369332"/>
          </a:xfrm>
          <a:prstGeom prst="rect">
            <a:avLst/>
          </a:prstGeom>
          <a:noFill/>
          <a:ln>
            <a:solidFill>
              <a:srgbClr val="FCD039"/>
            </a:solidFill>
          </a:ln>
          <a:effectLst>
            <a:glow rad="101600">
              <a:srgbClr val="FCD039">
                <a:alpha val="60000"/>
              </a:srgbClr>
            </a:glow>
            <a:innerShdw blurRad="114300">
              <a:prstClr val="black"/>
            </a:innerShdw>
          </a:effectLst>
        </p:spPr>
        <p:txBody>
          <a:bodyPr wrap="none" rtlCol="0">
            <a:spAutoFit/>
          </a:bodyPr>
          <a:lstStyle/>
          <a:p>
            <a:pPr algn="ctr"/>
            <a:r>
              <a:rPr lang="es-CO" b="1" dirty="0">
                <a:latin typeface="Avenir LT Std 45 Book"/>
              </a:rPr>
              <a:t>Team Room UC</a:t>
            </a:r>
          </a:p>
        </p:txBody>
      </p:sp>
      <p:sp>
        <p:nvSpPr>
          <p:cNvPr id="6" name="CuadroTexto 5">
            <a:extLst>
              <a:ext uri="{FF2B5EF4-FFF2-40B4-BE49-F238E27FC236}">
                <a16:creationId xmlns:a16="http://schemas.microsoft.com/office/drawing/2014/main" id="{FC174C9C-53BF-869A-D8C4-6917273BE175}"/>
              </a:ext>
            </a:extLst>
          </p:cNvPr>
          <p:cNvSpPr txBox="1"/>
          <p:nvPr/>
        </p:nvSpPr>
        <p:spPr>
          <a:xfrm>
            <a:off x="8522310" y="951323"/>
            <a:ext cx="1614609" cy="369332"/>
          </a:xfrm>
          <a:prstGeom prst="rect">
            <a:avLst/>
          </a:prstGeom>
          <a:noFill/>
          <a:ln>
            <a:solidFill>
              <a:srgbClr val="4CC4B0"/>
            </a:solidFill>
          </a:ln>
          <a:effectLst>
            <a:glow rad="101600">
              <a:srgbClr val="4CC4B0">
                <a:alpha val="60000"/>
              </a:srgbClr>
            </a:glow>
          </a:effectLst>
        </p:spPr>
        <p:txBody>
          <a:bodyPr wrap="none" rtlCol="0">
            <a:spAutoFit/>
          </a:bodyPr>
          <a:lstStyle/>
          <a:p>
            <a:pPr algn="ctr"/>
            <a:r>
              <a:rPr lang="es-CO" b="1" dirty="0">
                <a:latin typeface="Avenir LT Std 45 Book"/>
              </a:rPr>
              <a:t>Team Room OL</a:t>
            </a:r>
          </a:p>
        </p:txBody>
      </p:sp>
      <p:pic>
        <p:nvPicPr>
          <p:cNvPr id="17" name="Imagen 16">
            <a:extLst>
              <a:ext uri="{FF2B5EF4-FFF2-40B4-BE49-F238E27FC236}">
                <a16:creationId xmlns:a16="http://schemas.microsoft.com/office/drawing/2014/main" id="{3E70D854-F558-BBBF-60FE-F32491E8901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31365" y="4266842"/>
            <a:ext cx="1952723" cy="2302479"/>
          </a:xfrm>
          <a:prstGeom prst="rect">
            <a:avLst/>
          </a:prstGeom>
        </p:spPr>
      </p:pic>
      <p:pic>
        <p:nvPicPr>
          <p:cNvPr id="19" name="Imagen 18">
            <a:extLst>
              <a:ext uri="{FF2B5EF4-FFF2-40B4-BE49-F238E27FC236}">
                <a16:creationId xmlns:a16="http://schemas.microsoft.com/office/drawing/2014/main" id="{96AA4215-D319-3DE3-E5D6-71750611650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001596" y="4228566"/>
            <a:ext cx="1821259" cy="2302479"/>
          </a:xfrm>
          <a:prstGeom prst="rect">
            <a:avLst/>
          </a:prstGeom>
        </p:spPr>
      </p:pic>
      <p:sp>
        <p:nvSpPr>
          <p:cNvPr id="26" name="CuadroTexto 25">
            <a:extLst>
              <a:ext uri="{FF2B5EF4-FFF2-40B4-BE49-F238E27FC236}">
                <a16:creationId xmlns:a16="http://schemas.microsoft.com/office/drawing/2014/main" id="{6333B74F-DD07-29CD-7546-4C32CCB2099E}"/>
              </a:ext>
            </a:extLst>
          </p:cNvPr>
          <p:cNvSpPr txBox="1"/>
          <p:nvPr/>
        </p:nvSpPr>
        <p:spPr>
          <a:xfrm>
            <a:off x="3971068" y="6217737"/>
            <a:ext cx="977108" cy="276999"/>
          </a:xfrm>
          <a:prstGeom prst="rect">
            <a:avLst/>
          </a:prstGeom>
          <a:noFill/>
          <a:ln>
            <a:solidFill>
              <a:srgbClr val="FCD039"/>
            </a:solidFill>
          </a:ln>
          <a:effectLst>
            <a:glow rad="101600">
              <a:srgbClr val="FCD039">
                <a:alpha val="60000"/>
              </a:srgbClr>
            </a:glow>
            <a:innerShdw blurRad="114300">
              <a:prstClr val="black"/>
            </a:innerShdw>
          </a:effectLst>
        </p:spPr>
        <p:txBody>
          <a:bodyPr wrap="square" rtlCol="0">
            <a:spAutoFit/>
          </a:bodyPr>
          <a:lstStyle/>
          <a:p>
            <a:pPr algn="ctr"/>
            <a:r>
              <a:rPr lang="es-CO" sz="1200" b="1" dirty="0">
                <a:solidFill>
                  <a:schemeClr val="bg1"/>
                </a:solidFill>
                <a:latin typeface="Avenir LT Std 45 Book"/>
              </a:rPr>
              <a:t>29/04/2026</a:t>
            </a:r>
          </a:p>
        </p:txBody>
      </p:sp>
      <p:pic>
        <p:nvPicPr>
          <p:cNvPr id="28" name="Imagen 27">
            <a:extLst>
              <a:ext uri="{FF2B5EF4-FFF2-40B4-BE49-F238E27FC236}">
                <a16:creationId xmlns:a16="http://schemas.microsoft.com/office/drawing/2014/main" id="{3149E0AE-9E65-1D29-4CED-F61BEAD3A2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651402" y="1844716"/>
            <a:ext cx="2608293" cy="1956220"/>
          </a:xfrm>
          <a:prstGeom prst="rect">
            <a:avLst/>
          </a:prstGeom>
          <a:ln>
            <a:noFill/>
          </a:ln>
          <a:effectLst>
            <a:outerShdw blurRad="190500" algn="tl" rotWithShape="0">
              <a:srgbClr val="000000">
                <a:alpha val="70000"/>
              </a:srgbClr>
            </a:outerShdw>
          </a:effectLst>
        </p:spPr>
      </p:pic>
      <p:sp>
        <p:nvSpPr>
          <p:cNvPr id="30" name="CuadroTexto 29">
            <a:extLst>
              <a:ext uri="{FF2B5EF4-FFF2-40B4-BE49-F238E27FC236}">
                <a16:creationId xmlns:a16="http://schemas.microsoft.com/office/drawing/2014/main" id="{68439B6C-62AA-107D-1933-F3B5C900953D}"/>
              </a:ext>
            </a:extLst>
          </p:cNvPr>
          <p:cNvSpPr txBox="1"/>
          <p:nvPr/>
        </p:nvSpPr>
        <p:spPr>
          <a:xfrm>
            <a:off x="1920638" y="3750468"/>
            <a:ext cx="944489" cy="276999"/>
          </a:xfrm>
          <a:prstGeom prst="rect">
            <a:avLst/>
          </a:prstGeom>
          <a:noFill/>
          <a:ln>
            <a:solidFill>
              <a:srgbClr val="FCD039"/>
            </a:solidFill>
          </a:ln>
          <a:effectLst>
            <a:glow rad="101600">
              <a:srgbClr val="FCD039">
                <a:alpha val="60000"/>
              </a:srgbClr>
            </a:glow>
            <a:innerShdw blurRad="114300">
              <a:prstClr val="black"/>
            </a:innerShdw>
          </a:effectLst>
        </p:spPr>
        <p:txBody>
          <a:bodyPr wrap="none" rtlCol="0">
            <a:spAutoFit/>
          </a:bodyPr>
          <a:lstStyle/>
          <a:p>
            <a:pPr algn="ctr"/>
            <a:r>
              <a:rPr lang="es-CO" sz="1200" b="1" dirty="0">
                <a:solidFill>
                  <a:schemeClr val="bg1"/>
                </a:solidFill>
                <a:latin typeface="Avenir LT Std 45 Book"/>
              </a:rPr>
              <a:t>20/01/2026</a:t>
            </a:r>
          </a:p>
        </p:txBody>
      </p:sp>
      <p:sp>
        <p:nvSpPr>
          <p:cNvPr id="37" name="CuadroTexto 36">
            <a:extLst>
              <a:ext uri="{FF2B5EF4-FFF2-40B4-BE49-F238E27FC236}">
                <a16:creationId xmlns:a16="http://schemas.microsoft.com/office/drawing/2014/main" id="{745B5EF6-48C1-645C-348A-14D674968EB3}"/>
              </a:ext>
            </a:extLst>
          </p:cNvPr>
          <p:cNvSpPr txBox="1"/>
          <p:nvPr/>
        </p:nvSpPr>
        <p:spPr>
          <a:xfrm>
            <a:off x="9760171" y="6199826"/>
            <a:ext cx="974028" cy="276999"/>
          </a:xfrm>
          <a:prstGeom prst="rect">
            <a:avLst/>
          </a:prstGeom>
          <a:noFill/>
          <a:ln>
            <a:solidFill>
              <a:srgbClr val="4CC4B0"/>
            </a:solidFill>
          </a:ln>
          <a:effectLst>
            <a:glow rad="101600">
              <a:srgbClr val="4CC4B0">
                <a:alpha val="60000"/>
              </a:srgbClr>
            </a:glow>
          </a:effectLst>
        </p:spPr>
        <p:txBody>
          <a:bodyPr wrap="square" rtlCol="0">
            <a:spAutoFit/>
          </a:bodyPr>
          <a:lstStyle/>
          <a:p>
            <a:pPr algn="ctr"/>
            <a:r>
              <a:rPr lang="es-CO" sz="1200" b="1" dirty="0">
                <a:solidFill>
                  <a:schemeClr val="bg1"/>
                </a:solidFill>
                <a:latin typeface="Avenir LT Std 45 Book"/>
              </a:rPr>
              <a:t>29/04/2026</a:t>
            </a:r>
          </a:p>
        </p:txBody>
      </p:sp>
      <p:sp>
        <p:nvSpPr>
          <p:cNvPr id="38" name="CuadroTexto 37">
            <a:extLst>
              <a:ext uri="{FF2B5EF4-FFF2-40B4-BE49-F238E27FC236}">
                <a16:creationId xmlns:a16="http://schemas.microsoft.com/office/drawing/2014/main" id="{D76C508D-5EBA-013D-F5A1-8C75CCA4572C}"/>
              </a:ext>
            </a:extLst>
          </p:cNvPr>
          <p:cNvSpPr txBox="1"/>
          <p:nvPr/>
        </p:nvSpPr>
        <p:spPr>
          <a:xfrm>
            <a:off x="7867529" y="3811210"/>
            <a:ext cx="974028" cy="276999"/>
          </a:xfrm>
          <a:prstGeom prst="rect">
            <a:avLst/>
          </a:prstGeom>
          <a:noFill/>
          <a:ln>
            <a:solidFill>
              <a:srgbClr val="4CC4B0"/>
            </a:solidFill>
          </a:ln>
          <a:effectLst>
            <a:glow rad="101600">
              <a:srgbClr val="4CC4B0">
                <a:alpha val="60000"/>
              </a:srgbClr>
            </a:glow>
          </a:effectLst>
        </p:spPr>
        <p:txBody>
          <a:bodyPr wrap="square" rtlCol="0">
            <a:spAutoFit/>
          </a:bodyPr>
          <a:lstStyle/>
          <a:p>
            <a:pPr algn="ctr"/>
            <a:r>
              <a:rPr lang="es-CO" sz="1200" b="1" dirty="0">
                <a:solidFill>
                  <a:schemeClr val="bg1"/>
                </a:solidFill>
                <a:latin typeface="Avenir LT Std 45 Book"/>
              </a:rPr>
              <a:t>20/03/2026</a:t>
            </a:r>
          </a:p>
        </p:txBody>
      </p:sp>
    </p:spTree>
    <p:extLst>
      <p:ext uri="{BB962C8B-B14F-4D97-AF65-F5344CB8AC3E}">
        <p14:creationId xmlns:p14="http://schemas.microsoft.com/office/powerpoint/2010/main" val="816721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040AF-C097-5C5E-D4D8-5F28E158FAFB}"/>
            </a:ext>
          </a:extLst>
        </p:cNvPr>
        <p:cNvGrpSpPr/>
        <p:nvPr/>
      </p:nvGrpSpPr>
      <p:grpSpPr>
        <a:xfrm>
          <a:off x="0" y="0"/>
          <a:ext cx="0" cy="0"/>
          <a:chOff x="0" y="0"/>
          <a:chExt cx="0" cy="0"/>
        </a:xfrm>
      </p:grpSpPr>
      <p:pic>
        <p:nvPicPr>
          <p:cNvPr id="37" name="Imagen 36">
            <a:extLst>
              <a:ext uri="{FF2B5EF4-FFF2-40B4-BE49-F238E27FC236}">
                <a16:creationId xmlns:a16="http://schemas.microsoft.com/office/drawing/2014/main" id="{86CD4FC6-9820-3BFD-FD98-EDA622698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993" y="1852268"/>
            <a:ext cx="2791475" cy="3721966"/>
          </a:xfrm>
          <a:prstGeom prst="rect">
            <a:avLst/>
          </a:prstGeom>
          <a:ln>
            <a:noFill/>
          </a:ln>
          <a:effectLst>
            <a:outerShdw blurRad="190500" algn="tl" rotWithShape="0">
              <a:srgbClr val="000000">
                <a:alpha val="70000"/>
              </a:srgbClr>
            </a:outerShdw>
          </a:effectLst>
        </p:spPr>
      </p:pic>
      <p:pic>
        <p:nvPicPr>
          <p:cNvPr id="8" name="Imagen 7">
            <a:extLst>
              <a:ext uri="{FF2B5EF4-FFF2-40B4-BE49-F238E27FC236}">
                <a16:creationId xmlns:a16="http://schemas.microsoft.com/office/drawing/2014/main" id="{924C45CB-3BCD-65FC-44A9-7CBE36DE31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37F91098-DE7F-E333-7330-BF49A8F0B2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7454A9F8-7D73-3D05-8C40-11A673AC0C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21" name="CuadroTexto 20">
            <a:extLst>
              <a:ext uri="{FF2B5EF4-FFF2-40B4-BE49-F238E27FC236}">
                <a16:creationId xmlns:a16="http://schemas.microsoft.com/office/drawing/2014/main" id="{390AFBB9-E4FB-E8A9-86C8-0EB995AA4354}"/>
              </a:ext>
            </a:extLst>
          </p:cNvPr>
          <p:cNvSpPr txBox="1"/>
          <p:nvPr/>
        </p:nvSpPr>
        <p:spPr>
          <a:xfrm>
            <a:off x="2132602" y="5167178"/>
            <a:ext cx="1069524" cy="307777"/>
          </a:xfrm>
          <a:prstGeom prst="rect">
            <a:avLst/>
          </a:prstGeom>
          <a:noFill/>
          <a:ln>
            <a:solidFill>
              <a:srgbClr val="196989"/>
            </a:solidFill>
          </a:ln>
          <a:effectLst>
            <a:glow rad="101600">
              <a:srgbClr val="232F3D">
                <a:alpha val="60000"/>
              </a:srgbClr>
            </a:glow>
          </a:effectLst>
        </p:spPr>
        <p:txBody>
          <a:bodyPr wrap="none" rtlCol="0">
            <a:spAutoFit/>
          </a:bodyPr>
          <a:lstStyle/>
          <a:p>
            <a:r>
              <a:rPr lang="es-CO" sz="1400" b="1" dirty="0">
                <a:solidFill>
                  <a:schemeClr val="bg1"/>
                </a:solidFill>
                <a:latin typeface="Avenir LT Std 45 Book"/>
              </a:rPr>
              <a:t>17/03/2026</a:t>
            </a:r>
          </a:p>
        </p:txBody>
      </p:sp>
      <p:sp>
        <p:nvSpPr>
          <p:cNvPr id="25" name="CuadroTexto 24">
            <a:extLst>
              <a:ext uri="{FF2B5EF4-FFF2-40B4-BE49-F238E27FC236}">
                <a16:creationId xmlns:a16="http://schemas.microsoft.com/office/drawing/2014/main" id="{C38D4686-BFA0-6AC6-C034-840E7AA00FDA}"/>
              </a:ext>
            </a:extLst>
          </p:cNvPr>
          <p:cNvSpPr txBox="1"/>
          <p:nvPr/>
        </p:nvSpPr>
        <p:spPr>
          <a:xfrm>
            <a:off x="7956301" y="1413617"/>
            <a:ext cx="1305614" cy="369332"/>
          </a:xfrm>
          <a:prstGeom prst="rect">
            <a:avLst/>
          </a:prstGeom>
          <a:noFill/>
          <a:ln>
            <a:solidFill>
              <a:srgbClr val="196989"/>
            </a:solidFill>
          </a:ln>
          <a:effectLst>
            <a:glow rad="101600">
              <a:srgbClr val="196989">
                <a:alpha val="60000"/>
              </a:srgbClr>
            </a:glow>
          </a:effectLst>
        </p:spPr>
        <p:txBody>
          <a:bodyPr wrap="none" rtlCol="0">
            <a:spAutoFit/>
          </a:bodyPr>
          <a:lstStyle/>
          <a:p>
            <a:r>
              <a:rPr lang="es-CO" b="1" dirty="0">
                <a:latin typeface="Avenir LT Std 45 Book"/>
              </a:rPr>
              <a:t>Punto SKAP</a:t>
            </a:r>
          </a:p>
        </p:txBody>
      </p:sp>
      <p:pic>
        <p:nvPicPr>
          <p:cNvPr id="27" name="Gráfico 26" descr="Subtítulos">
            <a:extLst>
              <a:ext uri="{FF2B5EF4-FFF2-40B4-BE49-F238E27FC236}">
                <a16:creationId xmlns:a16="http://schemas.microsoft.com/office/drawing/2014/main" id="{5502B54C-3E10-BEAD-F08F-E165B7307E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4776" y="542457"/>
            <a:ext cx="911957" cy="911957"/>
          </a:xfrm>
          <a:prstGeom prst="rect">
            <a:avLst/>
          </a:prstGeom>
        </p:spPr>
      </p:pic>
      <p:pic>
        <p:nvPicPr>
          <p:cNvPr id="29" name="Gráfico 28" descr="Megáfono">
            <a:extLst>
              <a:ext uri="{FF2B5EF4-FFF2-40B4-BE49-F238E27FC236}">
                <a16:creationId xmlns:a16="http://schemas.microsoft.com/office/drawing/2014/main" id="{EBDFA2FC-6A98-5638-DE90-7808AD6CCD3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11144038" y="5837850"/>
            <a:ext cx="914401" cy="867060"/>
          </a:xfrm>
          <a:prstGeom prst="rect">
            <a:avLst/>
          </a:prstGeom>
        </p:spPr>
      </p:pic>
      <p:pic>
        <p:nvPicPr>
          <p:cNvPr id="31" name="Gráfico 30" descr="Periódico">
            <a:extLst>
              <a:ext uri="{FF2B5EF4-FFF2-40B4-BE49-F238E27FC236}">
                <a16:creationId xmlns:a16="http://schemas.microsoft.com/office/drawing/2014/main" id="{70CFD1A5-36D3-F772-52B4-D251915F42B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33561" y="5909911"/>
            <a:ext cx="749802" cy="749802"/>
          </a:xfrm>
          <a:prstGeom prst="rect">
            <a:avLst/>
          </a:prstGeom>
        </p:spPr>
      </p:pic>
      <p:pic>
        <p:nvPicPr>
          <p:cNvPr id="33" name="Gráfico 32" descr="Usuarios">
            <a:extLst>
              <a:ext uri="{FF2B5EF4-FFF2-40B4-BE49-F238E27FC236}">
                <a16:creationId xmlns:a16="http://schemas.microsoft.com/office/drawing/2014/main" id="{0695CC4A-F4CD-343B-AA8F-070741AC37E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180699" y="599994"/>
            <a:ext cx="914400" cy="914400"/>
          </a:xfrm>
          <a:prstGeom prst="rect">
            <a:avLst/>
          </a:prstGeom>
        </p:spPr>
      </p:pic>
      <p:pic>
        <p:nvPicPr>
          <p:cNvPr id="35" name="Imagen 34">
            <a:extLst>
              <a:ext uri="{FF2B5EF4-FFF2-40B4-BE49-F238E27FC236}">
                <a16:creationId xmlns:a16="http://schemas.microsoft.com/office/drawing/2014/main" id="{A9021D0E-1628-5F3F-8A00-35902720CC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400000">
            <a:off x="5700112" y="2381566"/>
            <a:ext cx="3721965" cy="2663369"/>
          </a:xfrm>
          <a:prstGeom prst="rect">
            <a:avLst/>
          </a:prstGeom>
          <a:ln>
            <a:noFill/>
          </a:ln>
          <a:effectLst>
            <a:outerShdw blurRad="190500" algn="tl" rotWithShape="0">
              <a:srgbClr val="000000">
                <a:alpha val="70000"/>
              </a:srgbClr>
            </a:outerShdw>
          </a:effectLst>
        </p:spPr>
      </p:pic>
      <p:sp>
        <p:nvSpPr>
          <p:cNvPr id="56" name="CuadroTexto 55">
            <a:extLst>
              <a:ext uri="{FF2B5EF4-FFF2-40B4-BE49-F238E27FC236}">
                <a16:creationId xmlns:a16="http://schemas.microsoft.com/office/drawing/2014/main" id="{6FAA7707-9251-0AA4-9790-895938ECFDCC}"/>
              </a:ext>
            </a:extLst>
          </p:cNvPr>
          <p:cNvSpPr txBox="1"/>
          <p:nvPr/>
        </p:nvSpPr>
        <p:spPr>
          <a:xfrm>
            <a:off x="964998" y="718627"/>
            <a:ext cx="2529988" cy="400110"/>
          </a:xfrm>
          <a:prstGeom prst="rect">
            <a:avLst/>
          </a:prstGeom>
          <a:noFill/>
        </p:spPr>
        <p:txBody>
          <a:bodyPr wrap="none" rtlCol="0">
            <a:spAutoFit/>
          </a:bodyPr>
          <a:lstStyle/>
          <a:p>
            <a:r>
              <a:rPr lang="es-CO" sz="2000" b="1" u="sng" dirty="0">
                <a:solidFill>
                  <a:srgbClr val="196989"/>
                </a:solidFill>
                <a:latin typeface="Avenir LT Std 45 Book" panose="020B0502020203020204"/>
              </a:rPr>
              <a:t>Plan de Comunicación</a:t>
            </a:r>
          </a:p>
        </p:txBody>
      </p:sp>
      <p:pic>
        <p:nvPicPr>
          <p:cNvPr id="10" name="Imagen 9">
            <a:extLst>
              <a:ext uri="{FF2B5EF4-FFF2-40B4-BE49-F238E27FC236}">
                <a16:creationId xmlns:a16="http://schemas.microsoft.com/office/drawing/2014/main" id="{FBEF9582-6AFE-0287-3179-DAEB2F59FEE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86593" y="1852267"/>
            <a:ext cx="2791846" cy="3721965"/>
          </a:xfrm>
          <a:prstGeom prst="rect">
            <a:avLst/>
          </a:prstGeom>
          <a:ln>
            <a:noFill/>
          </a:ln>
          <a:effectLst>
            <a:outerShdw blurRad="190500" algn="tl" rotWithShape="0">
              <a:srgbClr val="000000">
                <a:alpha val="70000"/>
              </a:srgbClr>
            </a:outerShdw>
          </a:effectLst>
        </p:spPr>
      </p:pic>
      <p:pic>
        <p:nvPicPr>
          <p:cNvPr id="13" name="Imagen 12">
            <a:extLst>
              <a:ext uri="{FF2B5EF4-FFF2-40B4-BE49-F238E27FC236}">
                <a16:creationId xmlns:a16="http://schemas.microsoft.com/office/drawing/2014/main" id="{48A051E8-DFCD-2638-5589-44CC8BBCE51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79546" y="1852268"/>
            <a:ext cx="2515317" cy="3721966"/>
          </a:xfrm>
          <a:prstGeom prst="rect">
            <a:avLst/>
          </a:prstGeom>
          <a:ln>
            <a:noFill/>
          </a:ln>
          <a:effectLst>
            <a:outerShdw blurRad="190500" algn="tl" rotWithShape="0">
              <a:srgbClr val="000000">
                <a:alpha val="70000"/>
              </a:srgbClr>
            </a:outerShdw>
          </a:effectLst>
        </p:spPr>
      </p:pic>
      <p:sp>
        <p:nvSpPr>
          <p:cNvPr id="15" name="CuadroTexto 14">
            <a:extLst>
              <a:ext uri="{FF2B5EF4-FFF2-40B4-BE49-F238E27FC236}">
                <a16:creationId xmlns:a16="http://schemas.microsoft.com/office/drawing/2014/main" id="{46BB9AE2-7171-2B3A-F244-7E5E8A5C4D75}"/>
              </a:ext>
            </a:extLst>
          </p:cNvPr>
          <p:cNvSpPr txBox="1"/>
          <p:nvPr/>
        </p:nvSpPr>
        <p:spPr>
          <a:xfrm>
            <a:off x="2704251" y="1392619"/>
            <a:ext cx="1246688" cy="369332"/>
          </a:xfrm>
          <a:prstGeom prst="rect">
            <a:avLst/>
          </a:prstGeom>
          <a:noFill/>
          <a:ln>
            <a:solidFill>
              <a:srgbClr val="196989"/>
            </a:solidFill>
          </a:ln>
          <a:effectLst>
            <a:glow rad="101600">
              <a:srgbClr val="232F3D">
                <a:alpha val="60000"/>
              </a:srgbClr>
            </a:glow>
          </a:effectLst>
        </p:spPr>
        <p:txBody>
          <a:bodyPr wrap="none" rtlCol="0">
            <a:spAutoFit/>
          </a:bodyPr>
          <a:lstStyle/>
          <a:p>
            <a:r>
              <a:rPr lang="es-CO" b="1" dirty="0">
                <a:latin typeface="Avenir LT Std 45 Book"/>
              </a:rPr>
              <a:t>Entrada CD</a:t>
            </a:r>
          </a:p>
        </p:txBody>
      </p:sp>
      <p:sp>
        <p:nvSpPr>
          <p:cNvPr id="17" name="CuadroTexto 16">
            <a:extLst>
              <a:ext uri="{FF2B5EF4-FFF2-40B4-BE49-F238E27FC236}">
                <a16:creationId xmlns:a16="http://schemas.microsoft.com/office/drawing/2014/main" id="{BA9BD9D0-6583-50EC-6ADC-89B61E49C9F6}"/>
              </a:ext>
            </a:extLst>
          </p:cNvPr>
          <p:cNvSpPr txBox="1"/>
          <p:nvPr/>
        </p:nvSpPr>
        <p:spPr>
          <a:xfrm>
            <a:off x="7734934" y="5146180"/>
            <a:ext cx="1069524" cy="307777"/>
          </a:xfrm>
          <a:prstGeom prst="rect">
            <a:avLst/>
          </a:prstGeom>
          <a:noFill/>
          <a:ln>
            <a:solidFill>
              <a:srgbClr val="196989"/>
            </a:solidFill>
          </a:ln>
          <a:effectLst>
            <a:glow rad="101600">
              <a:srgbClr val="196989">
                <a:alpha val="60000"/>
              </a:srgbClr>
            </a:glow>
          </a:effectLst>
        </p:spPr>
        <p:txBody>
          <a:bodyPr wrap="none" rtlCol="0">
            <a:spAutoFit/>
          </a:bodyPr>
          <a:lstStyle/>
          <a:p>
            <a:r>
              <a:rPr lang="es-CO" sz="1400" b="1" dirty="0">
                <a:solidFill>
                  <a:schemeClr val="bg1"/>
                </a:solidFill>
                <a:latin typeface="Avenir LT Std 45 Book"/>
              </a:rPr>
              <a:t>29/04/2026</a:t>
            </a:r>
          </a:p>
        </p:txBody>
      </p:sp>
      <p:sp>
        <p:nvSpPr>
          <p:cNvPr id="3" name="CuadroTexto 2">
            <a:extLst>
              <a:ext uri="{FF2B5EF4-FFF2-40B4-BE49-F238E27FC236}">
                <a16:creationId xmlns:a16="http://schemas.microsoft.com/office/drawing/2014/main" id="{3449A59F-9763-5E02-EF6C-8348DA8657B3}"/>
              </a:ext>
            </a:extLst>
          </p:cNvPr>
          <p:cNvSpPr txBox="1"/>
          <p:nvPr/>
        </p:nvSpPr>
        <p:spPr>
          <a:xfrm>
            <a:off x="2383357" y="124499"/>
            <a:ext cx="8918416" cy="338554"/>
          </a:xfrm>
          <a:prstGeom prst="rect">
            <a:avLst/>
          </a:prstGeom>
          <a:noFill/>
        </p:spPr>
        <p:txBody>
          <a:bodyPr wrap="square" rtlCol="0">
            <a:spAutoFit/>
          </a:bodyPr>
          <a:lstStyle/>
          <a:p>
            <a:pPr algn="just"/>
            <a:r>
              <a:rPr lang="es-ES" sz="1600" dirty="0">
                <a:solidFill>
                  <a:schemeClr val="bg1"/>
                </a:solidFill>
                <a:latin typeface="Avenir Next LT Pro" panose="020B0504020202020204" pitchFamily="34" charset="0"/>
                <a:ea typeface="Azo Sans"/>
                <a:cs typeface="Azo Sans"/>
                <a:sym typeface="Azo Sans"/>
              </a:rPr>
              <a:t>PLAN DE ACCION </a:t>
            </a:r>
          </a:p>
        </p:txBody>
      </p:sp>
    </p:spTree>
    <p:extLst>
      <p:ext uri="{BB962C8B-B14F-4D97-AF65-F5344CB8AC3E}">
        <p14:creationId xmlns:p14="http://schemas.microsoft.com/office/powerpoint/2010/main" val="679094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F8A41-C55E-7125-69F4-D6B61EE27F5B}"/>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C5F91F87-5422-73A7-CE3C-07CC9EDBAB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221" y="1876923"/>
            <a:ext cx="3093433" cy="2320075"/>
          </a:xfrm>
          <a:prstGeom prst="rect">
            <a:avLst/>
          </a:prstGeom>
        </p:spPr>
      </p:pic>
      <p:pic>
        <p:nvPicPr>
          <p:cNvPr id="25" name="Imagen 24">
            <a:extLst>
              <a:ext uri="{FF2B5EF4-FFF2-40B4-BE49-F238E27FC236}">
                <a16:creationId xmlns:a16="http://schemas.microsoft.com/office/drawing/2014/main" id="{19D9B73F-4031-56E2-CA24-486712FC4A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4941" y="4237485"/>
            <a:ext cx="3093433" cy="2320075"/>
          </a:xfrm>
          <a:prstGeom prst="rect">
            <a:avLst/>
          </a:prstGeom>
          <a:ln>
            <a:noFill/>
          </a:ln>
          <a:effectLst>
            <a:outerShdw blurRad="292100" dist="139700" dir="2700000" algn="tl" rotWithShape="0">
              <a:srgbClr val="333333">
                <a:alpha val="65000"/>
              </a:srgbClr>
            </a:outerShdw>
          </a:effectLst>
        </p:spPr>
      </p:pic>
      <p:pic>
        <p:nvPicPr>
          <p:cNvPr id="8" name="Imagen 7">
            <a:extLst>
              <a:ext uri="{FF2B5EF4-FFF2-40B4-BE49-F238E27FC236}">
                <a16:creationId xmlns:a16="http://schemas.microsoft.com/office/drawing/2014/main" id="{92E07601-B6D4-24A9-17B6-725A9092E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59A61FF6-54C5-E333-8795-034E4135E0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73B5EF64-76E2-D70C-BC76-A4B3EFA879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29" name="Gráfico 28" descr="Megáfono">
            <a:extLst>
              <a:ext uri="{FF2B5EF4-FFF2-40B4-BE49-F238E27FC236}">
                <a16:creationId xmlns:a16="http://schemas.microsoft.com/office/drawing/2014/main" id="{BBAE8D5C-B31A-E4A1-5E41-CA211909160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11170633" y="5896102"/>
            <a:ext cx="914401" cy="867060"/>
          </a:xfrm>
          <a:prstGeom prst="rect">
            <a:avLst/>
          </a:prstGeom>
        </p:spPr>
      </p:pic>
      <p:pic>
        <p:nvPicPr>
          <p:cNvPr id="31" name="Gráfico 30" descr="Periódico">
            <a:extLst>
              <a:ext uri="{FF2B5EF4-FFF2-40B4-BE49-F238E27FC236}">
                <a16:creationId xmlns:a16="http://schemas.microsoft.com/office/drawing/2014/main" id="{992CFD26-5EFB-B501-9B58-574248E258C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96522" y="5763734"/>
            <a:ext cx="914400" cy="914400"/>
          </a:xfrm>
          <a:prstGeom prst="rect">
            <a:avLst/>
          </a:prstGeom>
        </p:spPr>
      </p:pic>
      <p:pic>
        <p:nvPicPr>
          <p:cNvPr id="33" name="Gráfico 32" descr="Usuarios">
            <a:extLst>
              <a:ext uri="{FF2B5EF4-FFF2-40B4-BE49-F238E27FC236}">
                <a16:creationId xmlns:a16="http://schemas.microsoft.com/office/drawing/2014/main" id="{B2BA36D7-1818-909C-0E61-E204FCDB1DC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257527" y="559748"/>
            <a:ext cx="827507" cy="827507"/>
          </a:xfrm>
          <a:prstGeom prst="rect">
            <a:avLst/>
          </a:prstGeom>
        </p:spPr>
      </p:pic>
      <p:pic>
        <p:nvPicPr>
          <p:cNvPr id="47" name="Imagen 46">
            <a:extLst>
              <a:ext uri="{FF2B5EF4-FFF2-40B4-BE49-F238E27FC236}">
                <a16:creationId xmlns:a16="http://schemas.microsoft.com/office/drawing/2014/main" id="{28D58F3E-1C38-72FE-8E93-5538A378546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400000">
            <a:off x="6652863" y="2229877"/>
            <a:ext cx="2816771" cy="2112578"/>
          </a:xfrm>
          <a:prstGeom prst="rect">
            <a:avLst/>
          </a:prstGeom>
          <a:ln>
            <a:noFill/>
          </a:ln>
          <a:effectLst>
            <a:outerShdw blurRad="190500" algn="tl" rotWithShape="0">
              <a:srgbClr val="000000">
                <a:alpha val="70000"/>
              </a:srgbClr>
            </a:outerShdw>
          </a:effectLst>
        </p:spPr>
      </p:pic>
      <p:pic>
        <p:nvPicPr>
          <p:cNvPr id="54" name="Imagen 53">
            <a:extLst>
              <a:ext uri="{FF2B5EF4-FFF2-40B4-BE49-F238E27FC236}">
                <a16:creationId xmlns:a16="http://schemas.microsoft.com/office/drawing/2014/main" id="{F53B5BEA-4CC2-6A29-5CEC-D39E60D38CD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6837" y="1856621"/>
            <a:ext cx="3093433" cy="2320074"/>
          </a:xfrm>
          <a:prstGeom prst="rect">
            <a:avLst/>
          </a:prstGeom>
          <a:ln>
            <a:noFill/>
          </a:ln>
          <a:effectLst>
            <a:outerShdw blurRad="190500" algn="tl" rotWithShape="0">
              <a:srgbClr val="000000">
                <a:alpha val="70000"/>
              </a:srgbClr>
            </a:outerShdw>
          </a:effectLst>
        </p:spPr>
      </p:pic>
      <p:sp>
        <p:nvSpPr>
          <p:cNvPr id="2" name="CuadroTexto 1">
            <a:extLst>
              <a:ext uri="{FF2B5EF4-FFF2-40B4-BE49-F238E27FC236}">
                <a16:creationId xmlns:a16="http://schemas.microsoft.com/office/drawing/2014/main" id="{F363D0F5-5DEE-77DC-974A-9109B6E472E5}"/>
              </a:ext>
            </a:extLst>
          </p:cNvPr>
          <p:cNvSpPr txBox="1"/>
          <p:nvPr/>
        </p:nvSpPr>
        <p:spPr>
          <a:xfrm>
            <a:off x="3861644" y="6196017"/>
            <a:ext cx="944489" cy="276999"/>
          </a:xfrm>
          <a:prstGeom prst="rect">
            <a:avLst/>
          </a:prstGeom>
          <a:noFill/>
          <a:ln>
            <a:solidFill>
              <a:srgbClr val="196989"/>
            </a:solidFill>
          </a:ln>
          <a:effectLst>
            <a:glow rad="101600">
              <a:srgbClr val="196989">
                <a:alpha val="60000"/>
              </a:srgbClr>
            </a:glow>
          </a:effectLst>
        </p:spPr>
        <p:txBody>
          <a:bodyPr wrap="none" rtlCol="0">
            <a:spAutoFit/>
          </a:bodyPr>
          <a:lstStyle/>
          <a:p>
            <a:pPr algn="ctr"/>
            <a:r>
              <a:rPr lang="es-CO" sz="1200" b="1" dirty="0">
                <a:solidFill>
                  <a:schemeClr val="bg1"/>
                </a:solidFill>
                <a:latin typeface="Avenir LT Std 45 Book"/>
              </a:rPr>
              <a:t>29/04/2026</a:t>
            </a:r>
          </a:p>
        </p:txBody>
      </p:sp>
      <p:sp>
        <p:nvSpPr>
          <p:cNvPr id="6" name="CuadroTexto 5">
            <a:extLst>
              <a:ext uri="{FF2B5EF4-FFF2-40B4-BE49-F238E27FC236}">
                <a16:creationId xmlns:a16="http://schemas.microsoft.com/office/drawing/2014/main" id="{32E80457-1B93-E424-DACC-8FFB629E57F9}"/>
              </a:ext>
            </a:extLst>
          </p:cNvPr>
          <p:cNvSpPr txBox="1"/>
          <p:nvPr/>
        </p:nvSpPr>
        <p:spPr>
          <a:xfrm>
            <a:off x="7378072" y="4766524"/>
            <a:ext cx="1366352" cy="669551"/>
          </a:xfrm>
          <a:prstGeom prst="rect">
            <a:avLst/>
          </a:prstGeom>
          <a:noFill/>
          <a:ln>
            <a:solidFill>
              <a:srgbClr val="196989"/>
            </a:solidFill>
          </a:ln>
          <a:effectLst>
            <a:glow rad="101600">
              <a:srgbClr val="4CC4B0">
                <a:alpha val="60000"/>
              </a:srgbClr>
            </a:glow>
          </a:effectLst>
        </p:spPr>
        <p:txBody>
          <a:bodyPr wrap="square" rtlCol="0">
            <a:spAutoFit/>
          </a:bodyPr>
          <a:lstStyle/>
          <a:p>
            <a:pPr algn="ctr"/>
            <a:r>
              <a:rPr lang="es-CO" b="1" dirty="0">
                <a:latin typeface="Avenir LT Std 45 Book"/>
              </a:rPr>
              <a:t>Portería</a:t>
            </a:r>
          </a:p>
          <a:p>
            <a:pPr algn="ctr"/>
            <a:r>
              <a:rPr lang="es-CO" b="1" dirty="0">
                <a:latin typeface="Avenir LT Std 45 Book"/>
              </a:rPr>
              <a:t>17/03/2026</a:t>
            </a:r>
          </a:p>
        </p:txBody>
      </p:sp>
      <p:pic>
        <p:nvPicPr>
          <p:cNvPr id="10" name="Imagen 9">
            <a:extLst>
              <a:ext uri="{FF2B5EF4-FFF2-40B4-BE49-F238E27FC236}">
                <a16:creationId xmlns:a16="http://schemas.microsoft.com/office/drawing/2014/main" id="{ACFB166D-16BF-2761-5653-7A80D596248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99721" y="1877778"/>
            <a:ext cx="2112578" cy="2816770"/>
          </a:xfrm>
          <a:prstGeom prst="rect">
            <a:avLst/>
          </a:prstGeom>
          <a:ln>
            <a:noFill/>
          </a:ln>
          <a:effectLst>
            <a:outerShdw blurRad="190500" algn="tl" rotWithShape="0">
              <a:srgbClr val="000000">
                <a:alpha val="70000"/>
              </a:srgbClr>
            </a:outerShdw>
          </a:effectLst>
        </p:spPr>
      </p:pic>
      <p:sp>
        <p:nvSpPr>
          <p:cNvPr id="11" name="CuadroTexto 10">
            <a:extLst>
              <a:ext uri="{FF2B5EF4-FFF2-40B4-BE49-F238E27FC236}">
                <a16:creationId xmlns:a16="http://schemas.microsoft.com/office/drawing/2014/main" id="{0419E9EF-A62D-64D4-F937-165278614AE5}"/>
              </a:ext>
            </a:extLst>
          </p:cNvPr>
          <p:cNvSpPr txBox="1"/>
          <p:nvPr/>
        </p:nvSpPr>
        <p:spPr>
          <a:xfrm>
            <a:off x="9572833" y="4766520"/>
            <a:ext cx="1366353" cy="669551"/>
          </a:xfrm>
          <a:prstGeom prst="rect">
            <a:avLst/>
          </a:prstGeom>
          <a:noFill/>
          <a:ln>
            <a:solidFill>
              <a:srgbClr val="196989"/>
            </a:solidFill>
          </a:ln>
          <a:effectLst>
            <a:glow rad="101600">
              <a:srgbClr val="4CC4B0">
                <a:alpha val="60000"/>
              </a:srgbClr>
            </a:glow>
          </a:effectLst>
        </p:spPr>
        <p:txBody>
          <a:bodyPr wrap="square" rtlCol="0">
            <a:spAutoFit/>
          </a:bodyPr>
          <a:lstStyle/>
          <a:p>
            <a:pPr algn="ctr"/>
            <a:r>
              <a:rPr lang="es-CO" b="1" dirty="0">
                <a:latin typeface="Avenir LT Std 45 Book"/>
              </a:rPr>
              <a:t>Portería</a:t>
            </a:r>
          </a:p>
          <a:p>
            <a:pPr algn="ctr"/>
            <a:r>
              <a:rPr lang="es-CO" b="1" dirty="0">
                <a:latin typeface="Avenir LT Std 45 Book"/>
              </a:rPr>
              <a:t>29/04/2026</a:t>
            </a:r>
          </a:p>
        </p:txBody>
      </p:sp>
      <p:pic>
        <p:nvPicPr>
          <p:cNvPr id="7" name="Gráfico 6" descr="Subtítulos">
            <a:extLst>
              <a:ext uri="{FF2B5EF4-FFF2-40B4-BE49-F238E27FC236}">
                <a16:creationId xmlns:a16="http://schemas.microsoft.com/office/drawing/2014/main" id="{67FAD6AC-2A1F-109C-32DB-44426367FE2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94776" y="542457"/>
            <a:ext cx="911957" cy="911957"/>
          </a:xfrm>
          <a:prstGeom prst="rect">
            <a:avLst/>
          </a:prstGeom>
        </p:spPr>
      </p:pic>
      <p:sp>
        <p:nvSpPr>
          <p:cNvPr id="13" name="CuadroTexto 12">
            <a:extLst>
              <a:ext uri="{FF2B5EF4-FFF2-40B4-BE49-F238E27FC236}">
                <a16:creationId xmlns:a16="http://schemas.microsoft.com/office/drawing/2014/main" id="{EE4094ED-991D-FD4E-A208-0DD21450B193}"/>
              </a:ext>
            </a:extLst>
          </p:cNvPr>
          <p:cNvSpPr txBox="1"/>
          <p:nvPr/>
        </p:nvSpPr>
        <p:spPr>
          <a:xfrm>
            <a:off x="964998" y="718627"/>
            <a:ext cx="2529988" cy="400110"/>
          </a:xfrm>
          <a:prstGeom prst="rect">
            <a:avLst/>
          </a:prstGeom>
          <a:noFill/>
        </p:spPr>
        <p:txBody>
          <a:bodyPr wrap="none" rtlCol="0">
            <a:spAutoFit/>
          </a:bodyPr>
          <a:lstStyle/>
          <a:p>
            <a:r>
              <a:rPr lang="es-CO" sz="2000" b="1" u="sng" dirty="0">
                <a:solidFill>
                  <a:srgbClr val="196989"/>
                </a:solidFill>
                <a:latin typeface="Avenir LT Std 45 Book" panose="020B0502020203020204"/>
              </a:rPr>
              <a:t>Plan de Comunicación</a:t>
            </a:r>
          </a:p>
        </p:txBody>
      </p:sp>
      <p:sp>
        <p:nvSpPr>
          <p:cNvPr id="14" name="CuadroTexto 13">
            <a:extLst>
              <a:ext uri="{FF2B5EF4-FFF2-40B4-BE49-F238E27FC236}">
                <a16:creationId xmlns:a16="http://schemas.microsoft.com/office/drawing/2014/main" id="{8D03A4C3-9E67-D67D-DE4B-1D09B032D0C4}"/>
              </a:ext>
            </a:extLst>
          </p:cNvPr>
          <p:cNvSpPr txBox="1"/>
          <p:nvPr/>
        </p:nvSpPr>
        <p:spPr>
          <a:xfrm>
            <a:off x="2393883" y="115391"/>
            <a:ext cx="8918416" cy="338554"/>
          </a:xfrm>
          <a:prstGeom prst="rect">
            <a:avLst/>
          </a:prstGeom>
          <a:noFill/>
        </p:spPr>
        <p:txBody>
          <a:bodyPr wrap="square" rtlCol="0">
            <a:spAutoFit/>
          </a:bodyPr>
          <a:lstStyle/>
          <a:p>
            <a:pPr algn="just"/>
            <a:r>
              <a:rPr lang="es-ES" sz="1600" dirty="0">
                <a:solidFill>
                  <a:schemeClr val="bg1"/>
                </a:solidFill>
                <a:latin typeface="Avenir Next LT Pro" panose="020B0504020202020204" pitchFamily="34" charset="0"/>
                <a:ea typeface="Azo Sans"/>
                <a:cs typeface="Azo Sans"/>
                <a:sym typeface="Azo Sans"/>
              </a:rPr>
              <a:t>PLAN DE ACCION </a:t>
            </a:r>
          </a:p>
        </p:txBody>
      </p:sp>
      <p:sp>
        <p:nvSpPr>
          <p:cNvPr id="15" name="CuadroTexto 14">
            <a:extLst>
              <a:ext uri="{FF2B5EF4-FFF2-40B4-BE49-F238E27FC236}">
                <a16:creationId xmlns:a16="http://schemas.microsoft.com/office/drawing/2014/main" id="{A71387A1-553E-23DC-2EFE-8B52C270E830}"/>
              </a:ext>
            </a:extLst>
          </p:cNvPr>
          <p:cNvSpPr txBox="1"/>
          <p:nvPr/>
        </p:nvSpPr>
        <p:spPr>
          <a:xfrm>
            <a:off x="2759544" y="1477579"/>
            <a:ext cx="1470884" cy="338554"/>
          </a:xfrm>
          <a:prstGeom prst="rect">
            <a:avLst/>
          </a:prstGeom>
          <a:noFill/>
          <a:ln>
            <a:solidFill>
              <a:srgbClr val="196989"/>
            </a:solidFill>
          </a:ln>
          <a:effectLst>
            <a:glow rad="101600">
              <a:srgbClr val="196989">
                <a:alpha val="60000"/>
              </a:srgbClr>
            </a:glow>
          </a:effectLst>
        </p:spPr>
        <p:txBody>
          <a:bodyPr wrap="square" rtlCol="0">
            <a:spAutoFit/>
          </a:bodyPr>
          <a:lstStyle/>
          <a:p>
            <a:pPr algn="ctr"/>
            <a:r>
              <a:rPr lang="es-CO" sz="1600" b="1" dirty="0">
                <a:latin typeface="Avenir LT Std 45 Book"/>
              </a:rPr>
              <a:t>Biométrico</a:t>
            </a:r>
            <a:endParaRPr lang="es-CO" sz="1200" b="1" dirty="0">
              <a:latin typeface="Avenir LT Std 45 Book"/>
            </a:endParaRPr>
          </a:p>
        </p:txBody>
      </p:sp>
      <p:sp>
        <p:nvSpPr>
          <p:cNvPr id="16" name="CuadroTexto 15">
            <a:extLst>
              <a:ext uri="{FF2B5EF4-FFF2-40B4-BE49-F238E27FC236}">
                <a16:creationId xmlns:a16="http://schemas.microsoft.com/office/drawing/2014/main" id="{E058569E-36DC-DD46-653E-DF11A317A84C}"/>
              </a:ext>
            </a:extLst>
          </p:cNvPr>
          <p:cNvSpPr txBox="1"/>
          <p:nvPr/>
        </p:nvSpPr>
        <p:spPr>
          <a:xfrm>
            <a:off x="5434330" y="3801743"/>
            <a:ext cx="944489" cy="276999"/>
          </a:xfrm>
          <a:prstGeom prst="rect">
            <a:avLst/>
          </a:prstGeom>
          <a:noFill/>
          <a:ln>
            <a:solidFill>
              <a:srgbClr val="196989"/>
            </a:solidFill>
          </a:ln>
          <a:effectLst>
            <a:glow rad="101600">
              <a:srgbClr val="196989">
                <a:alpha val="60000"/>
              </a:srgbClr>
            </a:glow>
          </a:effectLst>
        </p:spPr>
        <p:txBody>
          <a:bodyPr wrap="none" rtlCol="0">
            <a:spAutoFit/>
          </a:bodyPr>
          <a:lstStyle/>
          <a:p>
            <a:pPr algn="ctr"/>
            <a:r>
              <a:rPr lang="es-CO" sz="1200" b="1" dirty="0">
                <a:solidFill>
                  <a:schemeClr val="bg1"/>
                </a:solidFill>
                <a:latin typeface="Avenir LT Std 45 Book"/>
              </a:rPr>
              <a:t>17/03/2026</a:t>
            </a:r>
          </a:p>
        </p:txBody>
      </p:sp>
      <p:sp>
        <p:nvSpPr>
          <p:cNvPr id="17" name="CuadroTexto 16">
            <a:extLst>
              <a:ext uri="{FF2B5EF4-FFF2-40B4-BE49-F238E27FC236}">
                <a16:creationId xmlns:a16="http://schemas.microsoft.com/office/drawing/2014/main" id="{AB97E943-C0AB-B693-259B-E8748EB39374}"/>
              </a:ext>
            </a:extLst>
          </p:cNvPr>
          <p:cNvSpPr txBox="1"/>
          <p:nvPr/>
        </p:nvSpPr>
        <p:spPr>
          <a:xfrm>
            <a:off x="2303423" y="3857470"/>
            <a:ext cx="944489" cy="276999"/>
          </a:xfrm>
          <a:prstGeom prst="rect">
            <a:avLst/>
          </a:prstGeom>
          <a:noFill/>
          <a:ln>
            <a:solidFill>
              <a:srgbClr val="196989"/>
            </a:solidFill>
          </a:ln>
          <a:effectLst>
            <a:glow rad="101600">
              <a:srgbClr val="196989">
                <a:alpha val="60000"/>
              </a:srgbClr>
            </a:glow>
          </a:effectLst>
        </p:spPr>
        <p:txBody>
          <a:bodyPr wrap="none" rtlCol="0">
            <a:spAutoFit/>
          </a:bodyPr>
          <a:lstStyle/>
          <a:p>
            <a:pPr algn="ctr"/>
            <a:r>
              <a:rPr lang="es-CO" sz="1200" b="1" dirty="0">
                <a:solidFill>
                  <a:schemeClr val="bg1"/>
                </a:solidFill>
                <a:latin typeface="Avenir LT Std 45 Book"/>
              </a:rPr>
              <a:t>17/02/2026</a:t>
            </a:r>
          </a:p>
        </p:txBody>
      </p:sp>
    </p:spTree>
    <p:extLst>
      <p:ext uri="{BB962C8B-B14F-4D97-AF65-F5344CB8AC3E}">
        <p14:creationId xmlns:p14="http://schemas.microsoft.com/office/powerpoint/2010/main" val="2328416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2EE7B-D8F5-91DD-B0D4-5FF73835BAE9}"/>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6E2F7E40-AF38-AEA4-3016-0F4C0BC32D83}"/>
              </a:ext>
            </a:extLst>
          </p:cNvPr>
          <p:cNvSpPr/>
          <p:nvPr/>
        </p:nvSpPr>
        <p:spPr>
          <a:xfrm>
            <a:off x="141402" y="896954"/>
            <a:ext cx="11896627" cy="5831145"/>
          </a:xfrm>
          <a:prstGeom prst="roundRect">
            <a:avLst/>
          </a:prstGeom>
          <a:solidFill>
            <a:schemeClr val="accent1">
              <a:lumMod val="20000"/>
              <a:lumOff val="80000"/>
            </a:schemeClr>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a:p>
        </p:txBody>
      </p:sp>
      <p:pic>
        <p:nvPicPr>
          <p:cNvPr id="3" name="Imagen 2">
            <a:extLst>
              <a:ext uri="{FF2B5EF4-FFF2-40B4-BE49-F238E27FC236}">
                <a16:creationId xmlns:a16="http://schemas.microsoft.com/office/drawing/2014/main" id="{9D3573F5-3731-DE9D-28AB-903E8A65B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803941"/>
          </a:xfrm>
          <a:prstGeom prst="rect">
            <a:avLst/>
          </a:prstGeom>
        </p:spPr>
      </p:pic>
      <p:pic>
        <p:nvPicPr>
          <p:cNvPr id="4" name="Imagen 3">
            <a:extLst>
              <a:ext uri="{FF2B5EF4-FFF2-40B4-BE49-F238E27FC236}">
                <a16:creationId xmlns:a16="http://schemas.microsoft.com/office/drawing/2014/main" id="{6957AE67-1FC9-297E-A325-F8683E6019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6" y="216586"/>
            <a:ext cx="1709844" cy="401730"/>
          </a:xfrm>
          <a:prstGeom prst="rect">
            <a:avLst/>
          </a:prstGeom>
        </p:spPr>
      </p:pic>
      <p:pic>
        <p:nvPicPr>
          <p:cNvPr id="25" name="Imagen 24">
            <a:extLst>
              <a:ext uri="{FF2B5EF4-FFF2-40B4-BE49-F238E27FC236}">
                <a16:creationId xmlns:a16="http://schemas.microsoft.com/office/drawing/2014/main" id="{D4716E5D-AB30-681B-3BC0-270A3C099C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graphicFrame>
        <p:nvGraphicFramePr>
          <p:cNvPr id="30" name="Tabla 29">
            <a:extLst>
              <a:ext uri="{FF2B5EF4-FFF2-40B4-BE49-F238E27FC236}">
                <a16:creationId xmlns:a16="http://schemas.microsoft.com/office/drawing/2014/main" id="{90600DD8-98C0-82B8-6462-6FCA5989DCBB}"/>
              </a:ext>
            </a:extLst>
          </p:cNvPr>
          <p:cNvGraphicFramePr>
            <a:graphicFrameLocks noGrp="1"/>
          </p:cNvGraphicFramePr>
          <p:nvPr>
            <p:extLst>
              <p:ext uri="{D42A27DB-BD31-4B8C-83A1-F6EECF244321}">
                <p14:modId xmlns:p14="http://schemas.microsoft.com/office/powerpoint/2010/main" val="609598127"/>
              </p:ext>
            </p:extLst>
          </p:nvPr>
        </p:nvGraphicFramePr>
        <p:xfrm>
          <a:off x="1274908" y="2200795"/>
          <a:ext cx="9422747" cy="457200"/>
        </p:xfrm>
        <a:graphic>
          <a:graphicData uri="http://schemas.openxmlformats.org/drawingml/2006/table">
            <a:tbl>
              <a:tblPr/>
              <a:tblGrid>
                <a:gridCol w="9422747">
                  <a:extLst>
                    <a:ext uri="{9D8B030D-6E8A-4147-A177-3AD203B41FA5}">
                      <a16:colId xmlns:a16="http://schemas.microsoft.com/office/drawing/2014/main" val="3097460592"/>
                    </a:ext>
                  </a:extLst>
                </a:gridCol>
              </a:tblGrid>
              <a:tr h="0">
                <a:tc>
                  <a:txBody>
                    <a:bodyPr/>
                    <a:lstStyle/>
                    <a:p>
                      <a:pPr algn="ctr"/>
                      <a:r>
                        <a:rPr lang="es-CO" sz="2400" b="1" dirty="0">
                          <a:solidFill>
                            <a:schemeClr val="bg1"/>
                          </a:solidFill>
                          <a:latin typeface="Avenir LT Std 45 Book" panose="020B0502020203020204"/>
                        </a:rPr>
                        <a:t>ATRAER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31" name="Tabla 30">
            <a:extLst>
              <a:ext uri="{FF2B5EF4-FFF2-40B4-BE49-F238E27FC236}">
                <a16:creationId xmlns:a16="http://schemas.microsoft.com/office/drawing/2014/main" id="{8B17DAC0-3F65-2D9D-C4F1-CA97F8AFD942}"/>
              </a:ext>
            </a:extLst>
          </p:cNvPr>
          <p:cNvGraphicFramePr>
            <a:graphicFrameLocks noGrp="1"/>
          </p:cNvGraphicFramePr>
          <p:nvPr>
            <p:extLst>
              <p:ext uri="{D42A27DB-BD31-4B8C-83A1-F6EECF244321}">
                <p14:modId xmlns:p14="http://schemas.microsoft.com/office/powerpoint/2010/main" val="2465985428"/>
              </p:ext>
            </p:extLst>
          </p:nvPr>
        </p:nvGraphicFramePr>
        <p:xfrm>
          <a:off x="1274906" y="2591508"/>
          <a:ext cx="9438164" cy="1017506"/>
        </p:xfrm>
        <a:graphic>
          <a:graphicData uri="http://schemas.openxmlformats.org/drawingml/2006/table">
            <a:tbl>
              <a:tblPr firstRow="1" bandRow="1">
                <a:tableStyleId>{5C22544A-7EE6-4342-B048-85BDC9FD1C3A}</a:tableStyleId>
              </a:tblPr>
              <a:tblGrid>
                <a:gridCol w="4719082">
                  <a:extLst>
                    <a:ext uri="{9D8B030D-6E8A-4147-A177-3AD203B41FA5}">
                      <a16:colId xmlns:a16="http://schemas.microsoft.com/office/drawing/2014/main" val="2077227502"/>
                    </a:ext>
                  </a:extLst>
                </a:gridCol>
                <a:gridCol w="4719082">
                  <a:extLst>
                    <a:ext uri="{9D8B030D-6E8A-4147-A177-3AD203B41FA5}">
                      <a16:colId xmlns:a16="http://schemas.microsoft.com/office/drawing/2014/main" val="3982455245"/>
                    </a:ext>
                  </a:extLst>
                </a:gridCol>
              </a:tblGrid>
              <a:tr h="10175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b="0" dirty="0">
                          <a:solidFill>
                            <a:schemeClr val="tx1"/>
                          </a:solidFill>
                        </a:rPr>
                        <a:t>Prospectos</a:t>
                      </a:r>
                    </a:p>
                  </a:txBody>
                  <a:tcPr>
                    <a:solidFill>
                      <a:srgbClr val="B7E7D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b="0" dirty="0">
                          <a:solidFill>
                            <a:schemeClr val="tx1"/>
                          </a:solidFill>
                        </a:rPr>
                        <a:t>Redes sociales, portales de empleo, plan referidos, comunicación interna</a:t>
                      </a:r>
                    </a:p>
                  </a:txBody>
                  <a:tcPr>
                    <a:solidFill>
                      <a:srgbClr val="B7E7DF"/>
                    </a:solidFill>
                  </a:tcPr>
                </a:tc>
                <a:extLst>
                  <a:ext uri="{0D108BD9-81ED-4DB2-BD59-A6C34878D82A}">
                    <a16:rowId xmlns:a16="http://schemas.microsoft.com/office/drawing/2014/main" val="1627456789"/>
                  </a:ext>
                </a:extLst>
              </a:tr>
            </a:tbl>
          </a:graphicData>
        </a:graphic>
      </p:graphicFrame>
      <p:graphicFrame>
        <p:nvGraphicFramePr>
          <p:cNvPr id="32" name="Tabla 31">
            <a:extLst>
              <a:ext uri="{FF2B5EF4-FFF2-40B4-BE49-F238E27FC236}">
                <a16:creationId xmlns:a16="http://schemas.microsoft.com/office/drawing/2014/main" id="{10B9FBE2-C755-D2F4-D24C-87D9639745A3}"/>
              </a:ext>
            </a:extLst>
          </p:cNvPr>
          <p:cNvGraphicFramePr>
            <a:graphicFrameLocks noGrp="1"/>
          </p:cNvGraphicFramePr>
          <p:nvPr>
            <p:extLst>
              <p:ext uri="{D42A27DB-BD31-4B8C-83A1-F6EECF244321}">
                <p14:modId xmlns:p14="http://schemas.microsoft.com/office/powerpoint/2010/main" val="676172500"/>
              </p:ext>
            </p:extLst>
          </p:nvPr>
        </p:nvGraphicFramePr>
        <p:xfrm>
          <a:off x="1301505" y="4883026"/>
          <a:ext cx="9422747" cy="457200"/>
        </p:xfrm>
        <a:graphic>
          <a:graphicData uri="http://schemas.openxmlformats.org/drawingml/2006/table">
            <a:tbl>
              <a:tblPr/>
              <a:tblGrid>
                <a:gridCol w="9422747">
                  <a:extLst>
                    <a:ext uri="{9D8B030D-6E8A-4147-A177-3AD203B41FA5}">
                      <a16:colId xmlns:a16="http://schemas.microsoft.com/office/drawing/2014/main" val="3097460592"/>
                    </a:ext>
                  </a:extLst>
                </a:gridCol>
              </a:tblGrid>
              <a:tr h="388410">
                <a:tc>
                  <a:txBody>
                    <a:bodyPr/>
                    <a:lstStyle/>
                    <a:p>
                      <a:pPr algn="ctr"/>
                      <a:r>
                        <a:rPr lang="es-CO" sz="2400" b="1" dirty="0">
                          <a:solidFill>
                            <a:schemeClr val="bg1"/>
                          </a:solidFill>
                          <a:latin typeface="Avenir LT Std 45 Book" panose="020B0502020203020204"/>
                        </a:rPr>
                        <a:t>RETENER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33" name="Tabla 32">
            <a:extLst>
              <a:ext uri="{FF2B5EF4-FFF2-40B4-BE49-F238E27FC236}">
                <a16:creationId xmlns:a16="http://schemas.microsoft.com/office/drawing/2014/main" id="{CAAC0ACD-4B1C-C03E-0C12-98A0F0E8F43B}"/>
              </a:ext>
            </a:extLst>
          </p:cNvPr>
          <p:cNvGraphicFramePr>
            <a:graphicFrameLocks noGrp="1"/>
          </p:cNvGraphicFramePr>
          <p:nvPr>
            <p:extLst>
              <p:ext uri="{D42A27DB-BD31-4B8C-83A1-F6EECF244321}">
                <p14:modId xmlns:p14="http://schemas.microsoft.com/office/powerpoint/2010/main" val="765402692"/>
              </p:ext>
            </p:extLst>
          </p:nvPr>
        </p:nvGraphicFramePr>
        <p:xfrm>
          <a:off x="1301505" y="3661836"/>
          <a:ext cx="9422747" cy="508753"/>
        </p:xfrm>
        <a:graphic>
          <a:graphicData uri="http://schemas.openxmlformats.org/drawingml/2006/table">
            <a:tbl>
              <a:tblPr/>
              <a:tblGrid>
                <a:gridCol w="9422747">
                  <a:extLst>
                    <a:ext uri="{9D8B030D-6E8A-4147-A177-3AD203B41FA5}">
                      <a16:colId xmlns:a16="http://schemas.microsoft.com/office/drawing/2014/main" val="3097460592"/>
                    </a:ext>
                  </a:extLst>
                </a:gridCol>
              </a:tblGrid>
              <a:tr h="508753">
                <a:tc>
                  <a:txBody>
                    <a:bodyPr/>
                    <a:lstStyle/>
                    <a:p>
                      <a:pPr algn="ctr"/>
                      <a:r>
                        <a:rPr lang="es-CO" sz="2400" b="1" dirty="0">
                          <a:solidFill>
                            <a:schemeClr val="bg1"/>
                          </a:solidFill>
                          <a:latin typeface="Avenir LT Std 45 Book" panose="020B0502020203020204"/>
                        </a:rPr>
                        <a:t>RECLUTAR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34" name="Tabla 33">
            <a:extLst>
              <a:ext uri="{FF2B5EF4-FFF2-40B4-BE49-F238E27FC236}">
                <a16:creationId xmlns:a16="http://schemas.microsoft.com/office/drawing/2014/main" id="{B86C41B4-E6D9-C5ED-FAD2-933AED76DBCC}"/>
              </a:ext>
            </a:extLst>
          </p:cNvPr>
          <p:cNvGraphicFramePr>
            <a:graphicFrameLocks noGrp="1"/>
          </p:cNvGraphicFramePr>
          <p:nvPr>
            <p:extLst>
              <p:ext uri="{D42A27DB-BD31-4B8C-83A1-F6EECF244321}">
                <p14:modId xmlns:p14="http://schemas.microsoft.com/office/powerpoint/2010/main" val="1119275900"/>
              </p:ext>
            </p:extLst>
          </p:nvPr>
        </p:nvGraphicFramePr>
        <p:xfrm>
          <a:off x="1301504" y="4110509"/>
          <a:ext cx="9438164" cy="712254"/>
        </p:xfrm>
        <a:graphic>
          <a:graphicData uri="http://schemas.openxmlformats.org/drawingml/2006/table">
            <a:tbl>
              <a:tblPr firstRow="1" bandRow="1">
                <a:tableStyleId>{5C22544A-7EE6-4342-B048-85BDC9FD1C3A}</a:tableStyleId>
              </a:tblPr>
              <a:tblGrid>
                <a:gridCol w="4719082">
                  <a:extLst>
                    <a:ext uri="{9D8B030D-6E8A-4147-A177-3AD203B41FA5}">
                      <a16:colId xmlns:a16="http://schemas.microsoft.com/office/drawing/2014/main" val="2077227502"/>
                    </a:ext>
                  </a:extLst>
                </a:gridCol>
                <a:gridCol w="4719082">
                  <a:extLst>
                    <a:ext uri="{9D8B030D-6E8A-4147-A177-3AD203B41FA5}">
                      <a16:colId xmlns:a16="http://schemas.microsoft.com/office/drawing/2014/main" val="3982455245"/>
                    </a:ext>
                  </a:extLst>
                </a:gridCol>
              </a:tblGrid>
              <a:tr h="7122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b="0" dirty="0">
                          <a:solidFill>
                            <a:schemeClr val="tx1"/>
                          </a:solidFill>
                        </a:rPr>
                        <a:t>Candidatos</a:t>
                      </a:r>
                    </a:p>
                  </a:txBody>
                  <a:tcPr>
                    <a:solidFill>
                      <a:srgbClr val="B7E7D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b="0" dirty="0">
                          <a:solidFill>
                            <a:schemeClr val="tx1"/>
                          </a:solidFill>
                        </a:rPr>
                        <a:t>Alianzas CCF y alcaldías, feria empleo, </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b="0" dirty="0">
                          <a:solidFill>
                            <a:schemeClr val="tx1"/>
                          </a:solidFill>
                        </a:rPr>
                        <a:t>banco hojas de vida</a:t>
                      </a:r>
                    </a:p>
                  </a:txBody>
                  <a:tcPr>
                    <a:solidFill>
                      <a:srgbClr val="B7E7DF"/>
                    </a:solidFill>
                  </a:tcPr>
                </a:tc>
                <a:extLst>
                  <a:ext uri="{0D108BD9-81ED-4DB2-BD59-A6C34878D82A}">
                    <a16:rowId xmlns:a16="http://schemas.microsoft.com/office/drawing/2014/main" val="1627456789"/>
                  </a:ext>
                </a:extLst>
              </a:tr>
            </a:tbl>
          </a:graphicData>
        </a:graphic>
      </p:graphicFrame>
      <p:graphicFrame>
        <p:nvGraphicFramePr>
          <p:cNvPr id="35" name="Tabla 34">
            <a:extLst>
              <a:ext uri="{FF2B5EF4-FFF2-40B4-BE49-F238E27FC236}">
                <a16:creationId xmlns:a16="http://schemas.microsoft.com/office/drawing/2014/main" id="{103C76E8-0455-3734-3770-4FEDF0318CCE}"/>
              </a:ext>
            </a:extLst>
          </p:cNvPr>
          <p:cNvGraphicFramePr>
            <a:graphicFrameLocks noGrp="1"/>
          </p:cNvGraphicFramePr>
          <p:nvPr>
            <p:extLst>
              <p:ext uri="{D42A27DB-BD31-4B8C-83A1-F6EECF244321}">
                <p14:modId xmlns:p14="http://schemas.microsoft.com/office/powerpoint/2010/main" val="3099273659"/>
              </p:ext>
            </p:extLst>
          </p:nvPr>
        </p:nvGraphicFramePr>
        <p:xfrm>
          <a:off x="1301504" y="5244201"/>
          <a:ext cx="9438164" cy="1098754"/>
        </p:xfrm>
        <a:graphic>
          <a:graphicData uri="http://schemas.openxmlformats.org/drawingml/2006/table">
            <a:tbl>
              <a:tblPr firstRow="1" bandRow="1">
                <a:tableStyleId>{5C22544A-7EE6-4342-B048-85BDC9FD1C3A}</a:tableStyleId>
              </a:tblPr>
              <a:tblGrid>
                <a:gridCol w="4719082">
                  <a:extLst>
                    <a:ext uri="{9D8B030D-6E8A-4147-A177-3AD203B41FA5}">
                      <a16:colId xmlns:a16="http://schemas.microsoft.com/office/drawing/2014/main" val="2077227502"/>
                    </a:ext>
                  </a:extLst>
                </a:gridCol>
                <a:gridCol w="4719082">
                  <a:extLst>
                    <a:ext uri="{9D8B030D-6E8A-4147-A177-3AD203B41FA5}">
                      <a16:colId xmlns:a16="http://schemas.microsoft.com/office/drawing/2014/main" val="3982455245"/>
                    </a:ext>
                  </a:extLst>
                </a:gridCol>
              </a:tblGrid>
              <a:tr h="1098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b="0" dirty="0">
                          <a:solidFill>
                            <a:schemeClr val="tx1"/>
                          </a:solidFill>
                        </a:rPr>
                        <a:t>Empleados</a:t>
                      </a:r>
                    </a:p>
                  </a:txBody>
                  <a:tcPr>
                    <a:solidFill>
                      <a:srgbClr val="B7E7D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600" b="0" dirty="0" err="1">
                          <a:solidFill>
                            <a:schemeClr val="tx1"/>
                          </a:solidFill>
                        </a:rPr>
                        <a:t>Engagement</a:t>
                      </a:r>
                      <a:r>
                        <a:rPr lang="es-CO" sz="1600" b="0" dirty="0">
                          <a:solidFill>
                            <a:schemeClr val="tx1"/>
                          </a:solidFill>
                        </a:rPr>
                        <a:t>, reconocimientos, capacitaciones, acciones internas (recibir quejas y subirlas a la diaria y tomar acciones, investigaciones de mercados para mejorar condiciones laborales)</a:t>
                      </a:r>
                    </a:p>
                  </a:txBody>
                  <a:tcPr>
                    <a:solidFill>
                      <a:srgbClr val="B7E7DF"/>
                    </a:solidFill>
                  </a:tcPr>
                </a:tc>
                <a:extLst>
                  <a:ext uri="{0D108BD9-81ED-4DB2-BD59-A6C34878D82A}">
                    <a16:rowId xmlns:a16="http://schemas.microsoft.com/office/drawing/2014/main" val="1627456789"/>
                  </a:ext>
                </a:extLst>
              </a:tr>
            </a:tbl>
          </a:graphicData>
        </a:graphic>
      </p:graphicFrame>
      <p:pic>
        <p:nvPicPr>
          <p:cNvPr id="37" name="Gráfico 36" descr="Flecha con giro a la derecha">
            <a:extLst>
              <a:ext uri="{FF2B5EF4-FFF2-40B4-BE49-F238E27FC236}">
                <a16:creationId xmlns:a16="http://schemas.microsoft.com/office/drawing/2014/main" id="{E13D5B7C-E3D5-B53D-0B8E-FD172A44CA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4146085">
            <a:off x="10365240" y="4630512"/>
            <a:ext cx="1161656" cy="962227"/>
          </a:xfrm>
          <a:prstGeom prst="rect">
            <a:avLst/>
          </a:prstGeom>
        </p:spPr>
      </p:pic>
      <p:pic>
        <p:nvPicPr>
          <p:cNvPr id="38" name="Gráfico 37" descr="Flecha con giro a la derecha">
            <a:extLst>
              <a:ext uri="{FF2B5EF4-FFF2-40B4-BE49-F238E27FC236}">
                <a16:creationId xmlns:a16="http://schemas.microsoft.com/office/drawing/2014/main" id="{58409CB8-45D7-1062-9E52-3EC2137895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4146085">
            <a:off x="10355120" y="3188163"/>
            <a:ext cx="1161656" cy="962227"/>
          </a:xfrm>
          <a:prstGeom prst="rect">
            <a:avLst/>
          </a:prstGeom>
        </p:spPr>
      </p:pic>
      <p:sp>
        <p:nvSpPr>
          <p:cNvPr id="39" name="CuadroTexto 38">
            <a:extLst>
              <a:ext uri="{FF2B5EF4-FFF2-40B4-BE49-F238E27FC236}">
                <a16:creationId xmlns:a16="http://schemas.microsoft.com/office/drawing/2014/main" id="{8F8D489E-BC20-2432-47AD-BBF1394A3A4F}"/>
              </a:ext>
            </a:extLst>
          </p:cNvPr>
          <p:cNvSpPr txBox="1"/>
          <p:nvPr/>
        </p:nvSpPr>
        <p:spPr>
          <a:xfrm>
            <a:off x="2381305" y="133849"/>
            <a:ext cx="8780030" cy="523220"/>
          </a:xfrm>
          <a:prstGeom prst="rect">
            <a:avLst/>
          </a:prstGeom>
          <a:noFill/>
        </p:spPr>
        <p:txBody>
          <a:bodyPr wrap="square" rtlCol="0">
            <a:spAutoFit/>
          </a:bodyPr>
          <a:lstStyle/>
          <a:p>
            <a:r>
              <a:rPr lang="es-ES" sz="1400" dirty="0">
                <a:solidFill>
                  <a:schemeClr val="bg1"/>
                </a:solidFill>
                <a:latin typeface="Avenir Next LT Pro" panose="020B0504020202020204" pitchFamily="34" charset="0"/>
              </a:rPr>
              <a:t>R.2.1.4  El equipo de People cuenta con un Plan de Demanda como parte de su MCRS, el cual se utiliza para revisar y dar seguimiento al estado del reclutamiento.</a:t>
            </a:r>
            <a:endParaRPr lang="es-CO" sz="2000" b="1" dirty="0">
              <a:solidFill>
                <a:schemeClr val="bg1"/>
              </a:solidFill>
              <a:latin typeface="Avenir LT Std 45 Book" panose="020B0502020203020204"/>
            </a:endParaRPr>
          </a:p>
        </p:txBody>
      </p:sp>
      <p:sp>
        <p:nvSpPr>
          <p:cNvPr id="40" name="TextBox 9">
            <a:extLst>
              <a:ext uri="{FF2B5EF4-FFF2-40B4-BE49-F238E27FC236}">
                <a16:creationId xmlns:a16="http://schemas.microsoft.com/office/drawing/2014/main" id="{D11D27D1-8AE7-C70A-1245-910762EAC0D5}"/>
              </a:ext>
            </a:extLst>
          </p:cNvPr>
          <p:cNvSpPr txBox="1"/>
          <p:nvPr/>
        </p:nvSpPr>
        <p:spPr>
          <a:xfrm>
            <a:off x="4333418" y="1006543"/>
            <a:ext cx="3868380" cy="430887"/>
          </a:xfrm>
          <a:prstGeom prst="rect">
            <a:avLst/>
          </a:prstGeom>
        </p:spPr>
        <p:txBody>
          <a:bodyPr wrap="square" lIns="0" tIns="0" rIns="0" bIns="0" rtlCol="0" anchor="t">
            <a:spAutoFit/>
          </a:bodyPr>
          <a:lstStyle/>
          <a:p>
            <a:r>
              <a:rPr lang="es-ES" sz="2800" b="1" dirty="0">
                <a:solidFill>
                  <a:srgbClr val="232F3D"/>
                </a:solidFill>
                <a:latin typeface="Avenir Next LT Pro" panose="020B0504020202020204" pitchFamily="34" charset="0"/>
                <a:ea typeface=" Avenir Next Arabic Light"/>
                <a:cs typeface=" Avenir Next Arabic Light"/>
                <a:sym typeface=" Avenir Next Arabic Light"/>
              </a:rPr>
              <a:t>Plan de Demanda</a:t>
            </a:r>
            <a:endParaRPr lang="es-ES" b="1" dirty="0">
              <a:solidFill>
                <a:srgbClr val="232F3D"/>
              </a:solidFill>
              <a:latin typeface="Avenir Next LT Pro" panose="020B0504020202020204" pitchFamily="34" charset="0"/>
              <a:ea typeface=" Avenir Next Arabic Light"/>
              <a:cs typeface=" Avenir Next Arabic Light"/>
              <a:sym typeface=" Avenir Next Arabic Light"/>
            </a:endParaRPr>
          </a:p>
        </p:txBody>
      </p:sp>
      <p:sp>
        <p:nvSpPr>
          <p:cNvPr id="41" name="CuadroTexto 40">
            <a:extLst>
              <a:ext uri="{FF2B5EF4-FFF2-40B4-BE49-F238E27FC236}">
                <a16:creationId xmlns:a16="http://schemas.microsoft.com/office/drawing/2014/main" id="{9911784F-F0F2-0B36-9A8D-693D0512976B}"/>
              </a:ext>
            </a:extLst>
          </p:cNvPr>
          <p:cNvSpPr txBox="1"/>
          <p:nvPr/>
        </p:nvSpPr>
        <p:spPr>
          <a:xfrm>
            <a:off x="4532742" y="1410025"/>
            <a:ext cx="2907078" cy="369332"/>
          </a:xfrm>
          <a:prstGeom prst="rect">
            <a:avLst/>
          </a:prstGeom>
          <a:noFill/>
        </p:spPr>
        <p:txBody>
          <a:bodyPr wrap="none" rtlCol="0">
            <a:spAutoFit/>
          </a:bodyPr>
          <a:lstStyle/>
          <a:p>
            <a:r>
              <a:rPr lang="es-CO" u="sng" dirty="0"/>
              <a:t>Estrategias implementadas</a:t>
            </a:r>
          </a:p>
        </p:txBody>
      </p:sp>
    </p:spTree>
    <p:extLst>
      <p:ext uri="{BB962C8B-B14F-4D97-AF65-F5344CB8AC3E}">
        <p14:creationId xmlns:p14="http://schemas.microsoft.com/office/powerpoint/2010/main" val="245033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5BF91-B8FB-C1B4-0FD7-63FEA9C0F693}"/>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74D0C22E-092F-D30F-265A-30CFA1071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A2B4E825-E6E1-0CE5-8222-EEAE4FDF64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C76739F8-8E23-46C8-9FB7-6B030A323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5" name="TextBox 9">
            <a:extLst>
              <a:ext uri="{FF2B5EF4-FFF2-40B4-BE49-F238E27FC236}">
                <a16:creationId xmlns:a16="http://schemas.microsoft.com/office/drawing/2014/main" id="{FD26C4A3-E7C5-D814-22A3-297EC9FD18EB}"/>
              </a:ext>
            </a:extLst>
          </p:cNvPr>
          <p:cNvSpPr txBox="1"/>
          <p:nvPr/>
        </p:nvSpPr>
        <p:spPr>
          <a:xfrm>
            <a:off x="437689" y="728658"/>
            <a:ext cx="4634398" cy="369332"/>
          </a:xfrm>
          <a:prstGeom prst="rect">
            <a:avLst/>
          </a:prstGeom>
        </p:spPr>
        <p:txBody>
          <a:bodyPr wrap="square" lIns="0" tIns="0" rIns="0" bIns="0" rtlCol="0" anchor="t">
            <a:spAutoFit/>
          </a:bodyPr>
          <a:lstStyle/>
          <a:p>
            <a:r>
              <a:rPr lang="es-ES" sz="2400" b="1" dirty="0">
                <a:solidFill>
                  <a:srgbClr val="232F3D"/>
                </a:solidFill>
                <a:latin typeface="Avenir Next LT Pro" panose="020B0504020202020204" pitchFamily="34" charset="0"/>
                <a:ea typeface=" Avenir Next Arabic Light"/>
                <a:cs typeface=" Avenir Next Arabic Light"/>
                <a:sym typeface=" Avenir Next Arabic Light"/>
              </a:rPr>
              <a:t>Plan de Demanda - Prospectos </a:t>
            </a:r>
            <a:endParaRPr lang="es-ES" sz="1600" b="1" dirty="0">
              <a:solidFill>
                <a:srgbClr val="232F3D"/>
              </a:solidFill>
              <a:latin typeface="Avenir Next LT Pro" panose="020B0504020202020204" pitchFamily="34" charset="0"/>
              <a:ea typeface=" Avenir Next Arabic Light"/>
              <a:cs typeface=" Avenir Next Arabic Light"/>
              <a:sym typeface=" Avenir Next Arabic Light"/>
            </a:endParaRPr>
          </a:p>
        </p:txBody>
      </p:sp>
      <p:sp>
        <p:nvSpPr>
          <p:cNvPr id="13" name="CuadroTexto 12">
            <a:extLst>
              <a:ext uri="{FF2B5EF4-FFF2-40B4-BE49-F238E27FC236}">
                <a16:creationId xmlns:a16="http://schemas.microsoft.com/office/drawing/2014/main" id="{A3B6641A-5604-74DE-31A2-BD0B9F7D8FEC}"/>
              </a:ext>
            </a:extLst>
          </p:cNvPr>
          <p:cNvSpPr txBox="1"/>
          <p:nvPr/>
        </p:nvSpPr>
        <p:spPr>
          <a:xfrm>
            <a:off x="366165" y="1118799"/>
            <a:ext cx="2907078" cy="369332"/>
          </a:xfrm>
          <a:prstGeom prst="rect">
            <a:avLst/>
          </a:prstGeom>
          <a:noFill/>
        </p:spPr>
        <p:txBody>
          <a:bodyPr wrap="none" rtlCol="0">
            <a:spAutoFit/>
          </a:bodyPr>
          <a:lstStyle/>
          <a:p>
            <a:r>
              <a:rPr lang="es-CO" u="sng" dirty="0"/>
              <a:t>Estrategias implementadas</a:t>
            </a:r>
          </a:p>
        </p:txBody>
      </p:sp>
      <p:sp>
        <p:nvSpPr>
          <p:cNvPr id="40" name="CuadroTexto 39">
            <a:extLst>
              <a:ext uri="{FF2B5EF4-FFF2-40B4-BE49-F238E27FC236}">
                <a16:creationId xmlns:a16="http://schemas.microsoft.com/office/drawing/2014/main" id="{4BD42B28-8ECA-8C41-9EA5-A1233AF8119E}"/>
              </a:ext>
            </a:extLst>
          </p:cNvPr>
          <p:cNvSpPr txBox="1"/>
          <p:nvPr/>
        </p:nvSpPr>
        <p:spPr>
          <a:xfrm>
            <a:off x="6252050" y="898130"/>
            <a:ext cx="1847237" cy="461665"/>
          </a:xfrm>
          <a:prstGeom prst="rect">
            <a:avLst/>
          </a:prstGeom>
          <a:noFill/>
        </p:spPr>
        <p:txBody>
          <a:bodyPr wrap="none" rtlCol="0">
            <a:spAutoFit/>
          </a:bodyPr>
          <a:lstStyle/>
          <a:p>
            <a:pPr algn="ctr"/>
            <a:r>
              <a:rPr lang="es-CO" sz="2400" dirty="0">
                <a:latin typeface="Avenir LT Std 45 Book" panose="020B0502020203020204"/>
              </a:rPr>
              <a:t>Plan Referido</a:t>
            </a:r>
          </a:p>
        </p:txBody>
      </p:sp>
      <p:sp>
        <p:nvSpPr>
          <p:cNvPr id="41" name="CuadroTexto 40">
            <a:extLst>
              <a:ext uri="{FF2B5EF4-FFF2-40B4-BE49-F238E27FC236}">
                <a16:creationId xmlns:a16="http://schemas.microsoft.com/office/drawing/2014/main" id="{6B83D95F-5BDE-3FA4-0E2D-F069CF2DC554}"/>
              </a:ext>
            </a:extLst>
          </p:cNvPr>
          <p:cNvSpPr txBox="1"/>
          <p:nvPr/>
        </p:nvSpPr>
        <p:spPr>
          <a:xfrm>
            <a:off x="8182466" y="5572517"/>
            <a:ext cx="3182278" cy="461665"/>
          </a:xfrm>
          <a:prstGeom prst="rect">
            <a:avLst/>
          </a:prstGeom>
          <a:noFill/>
        </p:spPr>
        <p:txBody>
          <a:bodyPr wrap="square" rtlCol="0">
            <a:spAutoFit/>
          </a:bodyPr>
          <a:lstStyle/>
          <a:p>
            <a:pPr algn="ctr"/>
            <a:r>
              <a:rPr lang="es-CO" sz="2400" dirty="0">
                <a:latin typeface="Avenir LT Std 45 Book" panose="020B0502020203020204"/>
              </a:rPr>
              <a:t>Comunicación interna</a:t>
            </a:r>
          </a:p>
        </p:txBody>
      </p:sp>
      <p:sp>
        <p:nvSpPr>
          <p:cNvPr id="2" name="CuadroTexto 1">
            <a:extLst>
              <a:ext uri="{FF2B5EF4-FFF2-40B4-BE49-F238E27FC236}">
                <a16:creationId xmlns:a16="http://schemas.microsoft.com/office/drawing/2014/main" id="{14749B07-578D-8A15-044D-E237CC6332F2}"/>
              </a:ext>
            </a:extLst>
          </p:cNvPr>
          <p:cNvSpPr txBox="1"/>
          <p:nvPr/>
        </p:nvSpPr>
        <p:spPr>
          <a:xfrm>
            <a:off x="3071795" y="5810748"/>
            <a:ext cx="2000292" cy="461665"/>
          </a:xfrm>
          <a:prstGeom prst="rect">
            <a:avLst/>
          </a:prstGeom>
          <a:noFill/>
        </p:spPr>
        <p:txBody>
          <a:bodyPr wrap="none" rtlCol="0">
            <a:spAutoFit/>
          </a:bodyPr>
          <a:lstStyle/>
          <a:p>
            <a:pPr algn="ctr"/>
            <a:r>
              <a:rPr lang="es-CO" sz="2400" dirty="0">
                <a:latin typeface="Avenir LT Std 45 Book" panose="020B0502020203020204"/>
              </a:rPr>
              <a:t>Redes Sociales</a:t>
            </a:r>
          </a:p>
        </p:txBody>
      </p:sp>
      <p:pic>
        <p:nvPicPr>
          <p:cNvPr id="4" name="Gráfico 3" descr="Marca de verificación">
            <a:extLst>
              <a:ext uri="{FF2B5EF4-FFF2-40B4-BE49-F238E27FC236}">
                <a16:creationId xmlns:a16="http://schemas.microsoft.com/office/drawing/2014/main" id="{F7A1BF71-E437-D8C3-073F-C6B49DBD0FE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57769" y="850642"/>
            <a:ext cx="476461" cy="476461"/>
          </a:xfrm>
          <a:prstGeom prst="rect">
            <a:avLst/>
          </a:prstGeom>
        </p:spPr>
      </p:pic>
      <p:pic>
        <p:nvPicPr>
          <p:cNvPr id="6" name="Gráfico 5" descr="Marca de verificación">
            <a:extLst>
              <a:ext uri="{FF2B5EF4-FFF2-40B4-BE49-F238E27FC236}">
                <a16:creationId xmlns:a16="http://schemas.microsoft.com/office/drawing/2014/main" id="{A8B0CB14-C652-0B66-38CE-11ADC63D3D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44235" y="5530230"/>
            <a:ext cx="476461" cy="476461"/>
          </a:xfrm>
          <a:prstGeom prst="rect">
            <a:avLst/>
          </a:prstGeom>
        </p:spPr>
      </p:pic>
      <p:pic>
        <p:nvPicPr>
          <p:cNvPr id="7" name="Gráfico 6" descr="Marca de verificación">
            <a:extLst>
              <a:ext uri="{FF2B5EF4-FFF2-40B4-BE49-F238E27FC236}">
                <a16:creationId xmlns:a16="http://schemas.microsoft.com/office/drawing/2014/main" id="{3BB394E5-4605-F96A-4FEB-C824ACB47BF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54732" y="5795952"/>
            <a:ext cx="476461" cy="476461"/>
          </a:xfrm>
          <a:prstGeom prst="rect">
            <a:avLst/>
          </a:prstGeom>
        </p:spPr>
      </p:pic>
      <p:sp>
        <p:nvSpPr>
          <p:cNvPr id="3" name="CuadroTexto 2">
            <a:extLst>
              <a:ext uri="{FF2B5EF4-FFF2-40B4-BE49-F238E27FC236}">
                <a16:creationId xmlns:a16="http://schemas.microsoft.com/office/drawing/2014/main" id="{6815DD81-3940-DE6A-4BF7-40400A910921}"/>
              </a:ext>
            </a:extLst>
          </p:cNvPr>
          <p:cNvSpPr txBox="1"/>
          <p:nvPr/>
        </p:nvSpPr>
        <p:spPr>
          <a:xfrm>
            <a:off x="2371879" y="48712"/>
            <a:ext cx="8827164" cy="523220"/>
          </a:xfrm>
          <a:prstGeom prst="rect">
            <a:avLst/>
          </a:prstGeom>
          <a:noFill/>
        </p:spPr>
        <p:txBody>
          <a:bodyPr wrap="square" rtlCol="0">
            <a:spAutoFit/>
          </a:bodyPr>
          <a:lstStyle/>
          <a:p>
            <a:r>
              <a:rPr lang="es-ES" sz="1400" dirty="0">
                <a:solidFill>
                  <a:schemeClr val="bg1"/>
                </a:solidFill>
                <a:latin typeface="Avenir Next LT Pro" panose="020B0504020202020204" pitchFamily="34" charset="0"/>
              </a:rPr>
              <a:t>R.2.1.4  El equipo de People cuenta con un Plan de Demanda como parte de su MCRS, el cual se utiliza para revisar y dar seguimiento al estado del reclutamiento.</a:t>
            </a:r>
            <a:endParaRPr lang="es-CO" sz="2000" b="1" dirty="0">
              <a:solidFill>
                <a:schemeClr val="bg1"/>
              </a:solidFill>
              <a:latin typeface="Avenir LT Std 45 Book" panose="020B0502020203020204"/>
            </a:endParaRPr>
          </a:p>
        </p:txBody>
      </p:sp>
      <p:pic>
        <p:nvPicPr>
          <p:cNvPr id="10" name="Imagen 9">
            <a:extLst>
              <a:ext uri="{FF2B5EF4-FFF2-40B4-BE49-F238E27FC236}">
                <a16:creationId xmlns:a16="http://schemas.microsoft.com/office/drawing/2014/main" id="{37AE2788-B644-D342-FDAA-872672FD4A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418" y="1813915"/>
            <a:ext cx="2301621" cy="3452431"/>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AFD8C518-B377-F27E-9F27-17418895C5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3818" y="1813914"/>
            <a:ext cx="2301621" cy="3452432"/>
          </a:xfrm>
          <a:prstGeom prst="rect">
            <a:avLst/>
          </a:prstGeom>
          <a:ln>
            <a:no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8B10874B-8E54-6253-8BA7-6DE7614A8E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88842" y="1747136"/>
            <a:ext cx="3511817" cy="3511817"/>
          </a:xfrm>
          <a:prstGeom prst="rect">
            <a:avLst/>
          </a:prstGeom>
          <a:ln>
            <a:noFill/>
          </a:ln>
          <a:effectLst>
            <a:outerShdw blurRad="292100" dist="139700" dir="2700000" algn="tl" rotWithShape="0">
              <a:srgbClr val="333333">
                <a:alpha val="65000"/>
              </a:srgbClr>
            </a:outerShdw>
          </a:effectLst>
        </p:spPr>
      </p:pic>
      <p:pic>
        <p:nvPicPr>
          <p:cNvPr id="43" name="Imagen 42">
            <a:extLst>
              <a:ext uri="{FF2B5EF4-FFF2-40B4-BE49-F238E27FC236}">
                <a16:creationId xmlns:a16="http://schemas.microsoft.com/office/drawing/2014/main" id="{46550A06-D2C9-596C-999D-793FCC6246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8669913" y="2221286"/>
            <a:ext cx="3511818" cy="2563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96286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57D44-A4E6-CC65-3FDD-1A48A1DEBD35}"/>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E929F5AF-1B95-2E4F-57B9-596EB7961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3DD291A5-8DA7-F7AA-F2D0-015888339C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E2A616D2-9890-6EE1-9D07-1A6A906898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5" name="TextBox 9">
            <a:extLst>
              <a:ext uri="{FF2B5EF4-FFF2-40B4-BE49-F238E27FC236}">
                <a16:creationId xmlns:a16="http://schemas.microsoft.com/office/drawing/2014/main" id="{6C5FCA27-6724-30CF-DF2F-898642EF30C0}"/>
              </a:ext>
            </a:extLst>
          </p:cNvPr>
          <p:cNvSpPr txBox="1"/>
          <p:nvPr/>
        </p:nvSpPr>
        <p:spPr>
          <a:xfrm>
            <a:off x="437689" y="728658"/>
            <a:ext cx="4728200" cy="369332"/>
          </a:xfrm>
          <a:prstGeom prst="rect">
            <a:avLst/>
          </a:prstGeom>
        </p:spPr>
        <p:txBody>
          <a:bodyPr wrap="square" lIns="0" tIns="0" rIns="0" bIns="0" rtlCol="0" anchor="t">
            <a:spAutoFit/>
          </a:bodyPr>
          <a:lstStyle/>
          <a:p>
            <a:r>
              <a:rPr lang="es-ES" sz="2400" b="1" dirty="0">
                <a:solidFill>
                  <a:srgbClr val="232F3D"/>
                </a:solidFill>
                <a:latin typeface="Avenir Next LT Pro" panose="020B0504020202020204" pitchFamily="34" charset="0"/>
                <a:ea typeface=" Avenir Next Arabic Light"/>
                <a:cs typeface=" Avenir Next Arabic Light"/>
                <a:sym typeface=" Avenir Next Arabic Light"/>
              </a:rPr>
              <a:t>Plan de Demanda - Reclutar</a:t>
            </a:r>
            <a:endParaRPr lang="es-ES" sz="1600" b="1" dirty="0">
              <a:solidFill>
                <a:srgbClr val="232F3D"/>
              </a:solidFill>
              <a:latin typeface="Avenir Next LT Pro" panose="020B0504020202020204" pitchFamily="34" charset="0"/>
              <a:ea typeface=" Avenir Next Arabic Light"/>
              <a:cs typeface=" Avenir Next Arabic Light"/>
              <a:sym typeface=" Avenir Next Arabic Light"/>
            </a:endParaRPr>
          </a:p>
        </p:txBody>
      </p:sp>
      <p:sp>
        <p:nvSpPr>
          <p:cNvPr id="13" name="CuadroTexto 12">
            <a:extLst>
              <a:ext uri="{FF2B5EF4-FFF2-40B4-BE49-F238E27FC236}">
                <a16:creationId xmlns:a16="http://schemas.microsoft.com/office/drawing/2014/main" id="{DEB3BFE0-4C7E-97D8-4588-E202D4E79DD6}"/>
              </a:ext>
            </a:extLst>
          </p:cNvPr>
          <p:cNvSpPr txBox="1"/>
          <p:nvPr/>
        </p:nvSpPr>
        <p:spPr>
          <a:xfrm>
            <a:off x="366165" y="1118799"/>
            <a:ext cx="2703753" cy="369332"/>
          </a:xfrm>
          <a:prstGeom prst="rect">
            <a:avLst/>
          </a:prstGeom>
          <a:noFill/>
        </p:spPr>
        <p:txBody>
          <a:bodyPr wrap="none" rtlCol="0">
            <a:spAutoFit/>
          </a:bodyPr>
          <a:lstStyle/>
          <a:p>
            <a:r>
              <a:rPr lang="es-CO" u="sng" dirty="0">
                <a:latin typeface="Avenir LT Std 45 Book" panose="020B0502020203020204"/>
              </a:rPr>
              <a:t>Estrategias implementadas</a:t>
            </a:r>
          </a:p>
        </p:txBody>
      </p:sp>
      <p:pic>
        <p:nvPicPr>
          <p:cNvPr id="27" name="Imagen 26">
            <a:extLst>
              <a:ext uri="{FF2B5EF4-FFF2-40B4-BE49-F238E27FC236}">
                <a16:creationId xmlns:a16="http://schemas.microsoft.com/office/drawing/2014/main" id="{3C0A60EE-EC25-2921-7D2B-B632CF23DD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299" y="4286023"/>
            <a:ext cx="1278642" cy="2327448"/>
          </a:xfrm>
          <a:prstGeom prst="rect">
            <a:avLst/>
          </a:prstGeom>
        </p:spPr>
      </p:pic>
      <p:pic>
        <p:nvPicPr>
          <p:cNvPr id="29" name="Imagen 28">
            <a:extLst>
              <a:ext uri="{FF2B5EF4-FFF2-40B4-BE49-F238E27FC236}">
                <a16:creationId xmlns:a16="http://schemas.microsoft.com/office/drawing/2014/main" id="{06E642B2-09C3-A651-D0FC-EEA21013ABE7}"/>
              </a:ext>
            </a:extLst>
          </p:cNvPr>
          <p:cNvPicPr>
            <a:picLocks noChangeAspect="1"/>
          </p:cNvPicPr>
          <p:nvPr/>
        </p:nvPicPr>
        <p:blipFill>
          <a:blip r:embed="rId7">
            <a:extLst>
              <a:ext uri="{28A0092B-C50C-407E-A947-70E740481C1C}">
                <a14:useLocalDpi xmlns:a14="http://schemas.microsoft.com/office/drawing/2010/main" val="0"/>
              </a:ext>
            </a:extLst>
          </a:blip>
          <a:srcRect t="4456" b="7672"/>
          <a:stretch>
            <a:fillRect/>
          </a:stretch>
        </p:blipFill>
        <p:spPr>
          <a:xfrm>
            <a:off x="2185994" y="4286023"/>
            <a:ext cx="1191918" cy="2327448"/>
          </a:xfrm>
          <a:prstGeom prst="rect">
            <a:avLst/>
          </a:prstGeom>
        </p:spPr>
      </p:pic>
      <p:pic>
        <p:nvPicPr>
          <p:cNvPr id="31" name="Imagen 30">
            <a:extLst>
              <a:ext uri="{FF2B5EF4-FFF2-40B4-BE49-F238E27FC236}">
                <a16:creationId xmlns:a16="http://schemas.microsoft.com/office/drawing/2014/main" id="{7ED052F3-2AA7-A3FC-32DF-709DD8677943}"/>
              </a:ext>
            </a:extLst>
          </p:cNvPr>
          <p:cNvPicPr>
            <a:picLocks noChangeAspect="1"/>
          </p:cNvPicPr>
          <p:nvPr/>
        </p:nvPicPr>
        <p:blipFill>
          <a:blip r:embed="rId8">
            <a:extLst>
              <a:ext uri="{28A0092B-C50C-407E-A947-70E740481C1C}">
                <a14:useLocalDpi xmlns:a14="http://schemas.microsoft.com/office/drawing/2010/main" val="0"/>
              </a:ext>
            </a:extLst>
          </a:blip>
          <a:srcRect t="2978" b="6009"/>
          <a:stretch>
            <a:fillRect/>
          </a:stretch>
        </p:blipFill>
        <p:spPr>
          <a:xfrm>
            <a:off x="2126682" y="1533805"/>
            <a:ext cx="1281910" cy="2592663"/>
          </a:xfrm>
          <a:prstGeom prst="rect">
            <a:avLst/>
          </a:prstGeom>
        </p:spPr>
      </p:pic>
      <p:pic>
        <p:nvPicPr>
          <p:cNvPr id="33" name="Imagen 32">
            <a:extLst>
              <a:ext uri="{FF2B5EF4-FFF2-40B4-BE49-F238E27FC236}">
                <a16:creationId xmlns:a16="http://schemas.microsoft.com/office/drawing/2014/main" id="{1D7E93A7-E0BA-7E53-6726-F0EF04E36082}"/>
              </a:ext>
            </a:extLst>
          </p:cNvPr>
          <p:cNvPicPr>
            <a:picLocks noChangeAspect="1"/>
          </p:cNvPicPr>
          <p:nvPr/>
        </p:nvPicPr>
        <p:blipFill>
          <a:blip r:embed="rId9">
            <a:extLst>
              <a:ext uri="{28A0092B-C50C-407E-A947-70E740481C1C}">
                <a14:useLocalDpi xmlns:a14="http://schemas.microsoft.com/office/drawing/2010/main" val="0"/>
              </a:ext>
            </a:extLst>
          </a:blip>
          <a:srcRect t="3291" b="5696"/>
          <a:stretch>
            <a:fillRect/>
          </a:stretch>
        </p:blipFill>
        <p:spPr>
          <a:xfrm>
            <a:off x="707788" y="1533805"/>
            <a:ext cx="1281910" cy="2592663"/>
          </a:xfrm>
          <a:prstGeom prst="rect">
            <a:avLst/>
          </a:prstGeom>
        </p:spPr>
      </p:pic>
      <p:pic>
        <p:nvPicPr>
          <p:cNvPr id="35" name="Imagen 34">
            <a:extLst>
              <a:ext uri="{FF2B5EF4-FFF2-40B4-BE49-F238E27FC236}">
                <a16:creationId xmlns:a16="http://schemas.microsoft.com/office/drawing/2014/main" id="{01A92F2C-D33E-11FC-466A-91B85C1436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77897" y="1364430"/>
            <a:ext cx="2716584" cy="3622112"/>
          </a:xfrm>
          <a:prstGeom prst="rect">
            <a:avLst/>
          </a:prstGeom>
        </p:spPr>
      </p:pic>
      <p:pic>
        <p:nvPicPr>
          <p:cNvPr id="39" name="Imagen 38">
            <a:extLst>
              <a:ext uri="{FF2B5EF4-FFF2-40B4-BE49-F238E27FC236}">
                <a16:creationId xmlns:a16="http://schemas.microsoft.com/office/drawing/2014/main" id="{D38E8A2F-8ADF-02D9-6C7C-C01A848FDD74}"/>
              </a:ext>
            </a:extLst>
          </p:cNvPr>
          <p:cNvPicPr>
            <a:picLocks noChangeAspect="1"/>
          </p:cNvPicPr>
          <p:nvPr/>
        </p:nvPicPr>
        <p:blipFill>
          <a:blip r:embed="rId11"/>
          <a:stretch>
            <a:fillRect/>
          </a:stretch>
        </p:blipFill>
        <p:spPr>
          <a:xfrm>
            <a:off x="4531954" y="1674846"/>
            <a:ext cx="4371975" cy="2098054"/>
          </a:xfrm>
          <a:prstGeom prst="rect">
            <a:avLst/>
          </a:prstGeom>
        </p:spPr>
      </p:pic>
      <p:sp>
        <p:nvSpPr>
          <p:cNvPr id="40" name="CuadroTexto 39">
            <a:extLst>
              <a:ext uri="{FF2B5EF4-FFF2-40B4-BE49-F238E27FC236}">
                <a16:creationId xmlns:a16="http://schemas.microsoft.com/office/drawing/2014/main" id="{2081834F-5FE7-2C4C-A7AB-F997CF2E900E}"/>
              </a:ext>
            </a:extLst>
          </p:cNvPr>
          <p:cNvSpPr txBox="1"/>
          <p:nvPr/>
        </p:nvSpPr>
        <p:spPr>
          <a:xfrm>
            <a:off x="5670091" y="765179"/>
            <a:ext cx="1988686" cy="830997"/>
          </a:xfrm>
          <a:prstGeom prst="rect">
            <a:avLst/>
          </a:prstGeom>
          <a:noFill/>
        </p:spPr>
        <p:txBody>
          <a:bodyPr wrap="none" rtlCol="0">
            <a:spAutoFit/>
          </a:bodyPr>
          <a:lstStyle/>
          <a:p>
            <a:pPr algn="ctr"/>
            <a:r>
              <a:rPr lang="es-CO" sz="2400" dirty="0">
                <a:latin typeface="Avenir LT Std 45 Book" panose="020B0502020203020204"/>
              </a:rPr>
              <a:t>Cajas de </a:t>
            </a:r>
          </a:p>
          <a:p>
            <a:pPr algn="ctr"/>
            <a:r>
              <a:rPr lang="es-CO" sz="2400" dirty="0">
                <a:latin typeface="Avenir LT Std 45 Book" panose="020B0502020203020204"/>
              </a:rPr>
              <a:t>compensación</a:t>
            </a:r>
          </a:p>
        </p:txBody>
      </p:sp>
      <p:sp>
        <p:nvSpPr>
          <p:cNvPr id="41" name="CuadroTexto 40">
            <a:extLst>
              <a:ext uri="{FF2B5EF4-FFF2-40B4-BE49-F238E27FC236}">
                <a16:creationId xmlns:a16="http://schemas.microsoft.com/office/drawing/2014/main" id="{68920478-EA2B-6B01-A1CC-C57C464A08C2}"/>
              </a:ext>
            </a:extLst>
          </p:cNvPr>
          <p:cNvSpPr txBox="1"/>
          <p:nvPr/>
        </p:nvSpPr>
        <p:spPr>
          <a:xfrm>
            <a:off x="9376898" y="5124597"/>
            <a:ext cx="2318583" cy="461665"/>
          </a:xfrm>
          <a:prstGeom prst="rect">
            <a:avLst/>
          </a:prstGeom>
          <a:noFill/>
        </p:spPr>
        <p:txBody>
          <a:bodyPr wrap="none" rtlCol="0">
            <a:spAutoFit/>
          </a:bodyPr>
          <a:lstStyle/>
          <a:p>
            <a:pPr algn="ctr"/>
            <a:r>
              <a:rPr lang="es-CO" sz="2400" dirty="0">
                <a:latin typeface="Avenir LT Std 45 Book" panose="020B0502020203020204"/>
              </a:rPr>
              <a:t>Ferias de Empleo</a:t>
            </a:r>
          </a:p>
        </p:txBody>
      </p:sp>
      <p:sp>
        <p:nvSpPr>
          <p:cNvPr id="2" name="CuadroTexto 1">
            <a:extLst>
              <a:ext uri="{FF2B5EF4-FFF2-40B4-BE49-F238E27FC236}">
                <a16:creationId xmlns:a16="http://schemas.microsoft.com/office/drawing/2014/main" id="{0319CE00-309D-06E2-0373-ED738ACF9FAD}"/>
              </a:ext>
            </a:extLst>
          </p:cNvPr>
          <p:cNvSpPr txBox="1"/>
          <p:nvPr/>
        </p:nvSpPr>
        <p:spPr>
          <a:xfrm>
            <a:off x="3461021" y="6015170"/>
            <a:ext cx="2000292" cy="461665"/>
          </a:xfrm>
          <a:prstGeom prst="rect">
            <a:avLst/>
          </a:prstGeom>
          <a:noFill/>
        </p:spPr>
        <p:txBody>
          <a:bodyPr wrap="none" rtlCol="0">
            <a:spAutoFit/>
          </a:bodyPr>
          <a:lstStyle/>
          <a:p>
            <a:pPr algn="ctr"/>
            <a:r>
              <a:rPr lang="es-CO" sz="2400" dirty="0">
                <a:latin typeface="Avenir LT Std 45 Book" panose="020B0502020203020204"/>
              </a:rPr>
              <a:t>Redes Sociales</a:t>
            </a:r>
          </a:p>
        </p:txBody>
      </p:sp>
      <p:pic>
        <p:nvPicPr>
          <p:cNvPr id="4" name="Gráfico 3" descr="Marca de verificación">
            <a:extLst>
              <a:ext uri="{FF2B5EF4-FFF2-40B4-BE49-F238E27FC236}">
                <a16:creationId xmlns:a16="http://schemas.microsoft.com/office/drawing/2014/main" id="{142D3EDF-F9BE-22C8-1726-074FD5B7029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619539" y="735172"/>
            <a:ext cx="476461" cy="476461"/>
          </a:xfrm>
          <a:prstGeom prst="rect">
            <a:avLst/>
          </a:prstGeom>
        </p:spPr>
      </p:pic>
      <p:pic>
        <p:nvPicPr>
          <p:cNvPr id="6" name="Gráfico 5" descr="Marca de verificación">
            <a:extLst>
              <a:ext uri="{FF2B5EF4-FFF2-40B4-BE49-F238E27FC236}">
                <a16:creationId xmlns:a16="http://schemas.microsoft.com/office/drawing/2014/main" id="{4A702F32-6849-DE81-A052-743D991F9FE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952967" y="5109801"/>
            <a:ext cx="476461" cy="476461"/>
          </a:xfrm>
          <a:prstGeom prst="rect">
            <a:avLst/>
          </a:prstGeom>
        </p:spPr>
      </p:pic>
      <p:pic>
        <p:nvPicPr>
          <p:cNvPr id="7" name="Gráfico 6" descr="Marca de verificación">
            <a:extLst>
              <a:ext uri="{FF2B5EF4-FFF2-40B4-BE49-F238E27FC236}">
                <a16:creationId xmlns:a16="http://schemas.microsoft.com/office/drawing/2014/main" id="{CA77347B-5C2F-81CC-4D9D-6862F9079DE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293723" y="5704201"/>
            <a:ext cx="476461" cy="476461"/>
          </a:xfrm>
          <a:prstGeom prst="rect">
            <a:avLst/>
          </a:prstGeom>
        </p:spPr>
      </p:pic>
      <p:sp>
        <p:nvSpPr>
          <p:cNvPr id="3" name="CuadroTexto 2">
            <a:extLst>
              <a:ext uri="{FF2B5EF4-FFF2-40B4-BE49-F238E27FC236}">
                <a16:creationId xmlns:a16="http://schemas.microsoft.com/office/drawing/2014/main" id="{8E0B65C7-E109-0F97-65E3-A4BCA1ECEDEC}"/>
              </a:ext>
            </a:extLst>
          </p:cNvPr>
          <p:cNvSpPr txBox="1"/>
          <p:nvPr/>
        </p:nvSpPr>
        <p:spPr>
          <a:xfrm>
            <a:off x="2371879" y="48712"/>
            <a:ext cx="8827164" cy="523220"/>
          </a:xfrm>
          <a:prstGeom prst="rect">
            <a:avLst/>
          </a:prstGeom>
          <a:noFill/>
        </p:spPr>
        <p:txBody>
          <a:bodyPr wrap="square" rtlCol="0">
            <a:spAutoFit/>
          </a:bodyPr>
          <a:lstStyle/>
          <a:p>
            <a:r>
              <a:rPr lang="es-ES" sz="1400" dirty="0">
                <a:solidFill>
                  <a:schemeClr val="bg1"/>
                </a:solidFill>
                <a:latin typeface="Avenir Next LT Pro" panose="020B0504020202020204" pitchFamily="34" charset="0"/>
              </a:rPr>
              <a:t>R.2.1.4  El equipo de People cuenta con un Plan de Demanda como parte de su MCRS, el cual se utiliza para revisar y dar seguimiento al estado del reclutamiento.</a:t>
            </a:r>
            <a:endParaRPr lang="es-CO" sz="2000" b="1" dirty="0">
              <a:solidFill>
                <a:schemeClr val="bg1"/>
              </a:solidFill>
              <a:latin typeface="Avenir LT Std 45 Book" panose="020B0502020203020204"/>
            </a:endParaRPr>
          </a:p>
        </p:txBody>
      </p:sp>
      <p:pic>
        <p:nvPicPr>
          <p:cNvPr id="11" name="Imagen 10">
            <a:extLst>
              <a:ext uri="{FF2B5EF4-FFF2-40B4-BE49-F238E27FC236}">
                <a16:creationId xmlns:a16="http://schemas.microsoft.com/office/drawing/2014/main" id="{FF781A47-4C95-326E-5FF6-0215CF07D69C}"/>
              </a:ext>
            </a:extLst>
          </p:cNvPr>
          <p:cNvPicPr>
            <a:picLocks noChangeAspect="1"/>
          </p:cNvPicPr>
          <p:nvPr/>
        </p:nvPicPr>
        <p:blipFill>
          <a:blip r:embed="rId13"/>
          <a:stretch>
            <a:fillRect/>
          </a:stretch>
        </p:blipFill>
        <p:spPr>
          <a:xfrm>
            <a:off x="4701064" y="3872844"/>
            <a:ext cx="4168794" cy="1723385"/>
          </a:xfrm>
          <a:prstGeom prst="rect">
            <a:avLst/>
          </a:prstGeom>
        </p:spPr>
      </p:pic>
    </p:spTree>
    <p:extLst>
      <p:ext uri="{BB962C8B-B14F-4D97-AF65-F5344CB8AC3E}">
        <p14:creationId xmlns:p14="http://schemas.microsoft.com/office/powerpoint/2010/main" val="3551038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D8E97-9EA6-3023-1CBE-F87DDA4EDD84}"/>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0BE229DC-794A-C1DB-CEB9-25F579E1D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491"/>
            <a:ext cx="12192000" cy="653710"/>
          </a:xfrm>
          <a:prstGeom prst="rect">
            <a:avLst/>
          </a:prstGeom>
        </p:spPr>
      </p:pic>
      <p:pic>
        <p:nvPicPr>
          <p:cNvPr id="9" name="Imagen 8">
            <a:extLst>
              <a:ext uri="{FF2B5EF4-FFF2-40B4-BE49-F238E27FC236}">
                <a16:creationId xmlns:a16="http://schemas.microsoft.com/office/drawing/2014/main" id="{857E1AE6-ADF1-ED4E-65DD-DF9D9390C5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165" y="93041"/>
            <a:ext cx="1448776" cy="340392"/>
          </a:xfrm>
          <a:prstGeom prst="rect">
            <a:avLst/>
          </a:prstGeom>
        </p:spPr>
      </p:pic>
      <p:pic>
        <p:nvPicPr>
          <p:cNvPr id="12" name="Imagen 11">
            <a:extLst>
              <a:ext uri="{FF2B5EF4-FFF2-40B4-BE49-F238E27FC236}">
                <a16:creationId xmlns:a16="http://schemas.microsoft.com/office/drawing/2014/main" id="{EF764A5C-DB97-3C24-2C36-6C1AC714CE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5" name="TextBox 9">
            <a:extLst>
              <a:ext uri="{FF2B5EF4-FFF2-40B4-BE49-F238E27FC236}">
                <a16:creationId xmlns:a16="http://schemas.microsoft.com/office/drawing/2014/main" id="{D36AAC22-7C92-1EA0-F932-B45C693D8322}"/>
              </a:ext>
            </a:extLst>
          </p:cNvPr>
          <p:cNvSpPr txBox="1"/>
          <p:nvPr/>
        </p:nvSpPr>
        <p:spPr>
          <a:xfrm>
            <a:off x="3731900" y="879452"/>
            <a:ext cx="4728200" cy="369332"/>
          </a:xfrm>
          <a:prstGeom prst="rect">
            <a:avLst/>
          </a:prstGeom>
        </p:spPr>
        <p:txBody>
          <a:bodyPr wrap="square" lIns="0" tIns="0" rIns="0" bIns="0" rtlCol="0" anchor="t">
            <a:spAutoFit/>
          </a:bodyPr>
          <a:lstStyle/>
          <a:p>
            <a:r>
              <a:rPr lang="es-ES" sz="2400" b="1" dirty="0">
                <a:solidFill>
                  <a:srgbClr val="232F3D"/>
                </a:solidFill>
                <a:latin typeface="Avenir Next LT Pro" panose="020B0504020202020204" pitchFamily="34" charset="0"/>
                <a:ea typeface=" Avenir Next Arabic Light"/>
                <a:cs typeface=" Avenir Next Arabic Light"/>
                <a:sym typeface=" Avenir Next Arabic Light"/>
              </a:rPr>
              <a:t>Plan de Demanda - Retener</a:t>
            </a:r>
            <a:endParaRPr lang="es-ES" sz="1600" b="1" dirty="0">
              <a:solidFill>
                <a:srgbClr val="232F3D"/>
              </a:solidFill>
              <a:latin typeface="Avenir Next LT Pro" panose="020B0504020202020204" pitchFamily="34" charset="0"/>
              <a:ea typeface=" Avenir Next Arabic Light"/>
              <a:cs typeface=" Avenir Next Arabic Light"/>
              <a:sym typeface=" Avenir Next Arabic Light"/>
            </a:endParaRPr>
          </a:p>
        </p:txBody>
      </p:sp>
      <p:sp>
        <p:nvSpPr>
          <p:cNvPr id="13" name="CuadroTexto 12">
            <a:extLst>
              <a:ext uri="{FF2B5EF4-FFF2-40B4-BE49-F238E27FC236}">
                <a16:creationId xmlns:a16="http://schemas.microsoft.com/office/drawing/2014/main" id="{26A27910-7973-A5DA-62D3-F01E94E0145F}"/>
              </a:ext>
            </a:extLst>
          </p:cNvPr>
          <p:cNvSpPr txBox="1"/>
          <p:nvPr/>
        </p:nvSpPr>
        <p:spPr>
          <a:xfrm>
            <a:off x="4300764" y="1224201"/>
            <a:ext cx="2907078" cy="369332"/>
          </a:xfrm>
          <a:prstGeom prst="rect">
            <a:avLst/>
          </a:prstGeom>
          <a:noFill/>
        </p:spPr>
        <p:txBody>
          <a:bodyPr wrap="none" rtlCol="0">
            <a:spAutoFit/>
          </a:bodyPr>
          <a:lstStyle/>
          <a:p>
            <a:r>
              <a:rPr lang="es-CO" u="sng" dirty="0"/>
              <a:t>Estrategias implementadas</a:t>
            </a:r>
          </a:p>
        </p:txBody>
      </p:sp>
      <p:sp>
        <p:nvSpPr>
          <p:cNvPr id="41" name="CuadroTexto 40">
            <a:extLst>
              <a:ext uri="{FF2B5EF4-FFF2-40B4-BE49-F238E27FC236}">
                <a16:creationId xmlns:a16="http://schemas.microsoft.com/office/drawing/2014/main" id="{CD2F6117-78B7-530E-1C31-42970F2848CB}"/>
              </a:ext>
            </a:extLst>
          </p:cNvPr>
          <p:cNvSpPr txBox="1"/>
          <p:nvPr/>
        </p:nvSpPr>
        <p:spPr>
          <a:xfrm>
            <a:off x="6475144" y="5590006"/>
            <a:ext cx="1507336" cy="646331"/>
          </a:xfrm>
          <a:prstGeom prst="rect">
            <a:avLst/>
          </a:prstGeom>
          <a:noFill/>
        </p:spPr>
        <p:txBody>
          <a:bodyPr wrap="none" rtlCol="0">
            <a:spAutoFit/>
          </a:bodyPr>
          <a:lstStyle/>
          <a:p>
            <a:pPr algn="ctr"/>
            <a:r>
              <a:rPr lang="es-CO" dirty="0">
                <a:latin typeface="Avenir LT Std 45 Book" panose="020B0502020203020204"/>
              </a:rPr>
              <a:t>Premiación al </a:t>
            </a:r>
          </a:p>
          <a:p>
            <a:pPr algn="ctr"/>
            <a:r>
              <a:rPr lang="es-CO" dirty="0">
                <a:latin typeface="Avenir LT Std 45 Book" panose="020B0502020203020204"/>
              </a:rPr>
              <a:t>mejor en 5´S</a:t>
            </a:r>
          </a:p>
        </p:txBody>
      </p:sp>
      <p:sp>
        <p:nvSpPr>
          <p:cNvPr id="2" name="CuadroTexto 1">
            <a:extLst>
              <a:ext uri="{FF2B5EF4-FFF2-40B4-BE49-F238E27FC236}">
                <a16:creationId xmlns:a16="http://schemas.microsoft.com/office/drawing/2014/main" id="{95F8E69D-1B07-05C8-7A5B-0A71BE415D9E}"/>
              </a:ext>
            </a:extLst>
          </p:cNvPr>
          <p:cNvSpPr txBox="1"/>
          <p:nvPr/>
        </p:nvSpPr>
        <p:spPr>
          <a:xfrm>
            <a:off x="3348573" y="5637426"/>
            <a:ext cx="2307812" cy="646331"/>
          </a:xfrm>
          <a:prstGeom prst="rect">
            <a:avLst/>
          </a:prstGeom>
          <a:noFill/>
        </p:spPr>
        <p:txBody>
          <a:bodyPr wrap="none" rtlCol="0">
            <a:spAutoFit/>
          </a:bodyPr>
          <a:lstStyle/>
          <a:p>
            <a:pPr algn="ctr"/>
            <a:r>
              <a:rPr lang="es-CO" dirty="0">
                <a:latin typeface="Avenir LT Std 45 Book" panose="020B0502020203020204"/>
              </a:rPr>
              <a:t>   Entrega de </a:t>
            </a:r>
          </a:p>
          <a:p>
            <a:pPr algn="ctr"/>
            <a:r>
              <a:rPr lang="es-CO" dirty="0">
                <a:latin typeface="Avenir LT Std 45 Book" panose="020B0502020203020204"/>
              </a:rPr>
              <a:t>detalle de cumpleaños</a:t>
            </a:r>
          </a:p>
        </p:txBody>
      </p:sp>
      <p:pic>
        <p:nvPicPr>
          <p:cNvPr id="6" name="Gráfico 5" descr="Marca de verificación">
            <a:extLst>
              <a:ext uri="{FF2B5EF4-FFF2-40B4-BE49-F238E27FC236}">
                <a16:creationId xmlns:a16="http://schemas.microsoft.com/office/drawing/2014/main" id="{116A7B72-EE4B-7390-7626-E25461E68DA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03819" y="5637497"/>
            <a:ext cx="323095" cy="323095"/>
          </a:xfrm>
          <a:prstGeom prst="rect">
            <a:avLst/>
          </a:prstGeom>
        </p:spPr>
      </p:pic>
      <p:pic>
        <p:nvPicPr>
          <p:cNvPr id="7" name="Gráfico 6" descr="Marca de verificación">
            <a:extLst>
              <a:ext uri="{FF2B5EF4-FFF2-40B4-BE49-F238E27FC236}">
                <a16:creationId xmlns:a16="http://schemas.microsoft.com/office/drawing/2014/main" id="{035119C5-AE22-614E-6B43-352BC2FA8D2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18432" y="5642226"/>
            <a:ext cx="318365" cy="318365"/>
          </a:xfrm>
          <a:prstGeom prst="rect">
            <a:avLst/>
          </a:prstGeom>
        </p:spPr>
      </p:pic>
      <p:sp>
        <p:nvSpPr>
          <p:cNvPr id="3" name="CuadroTexto 2">
            <a:extLst>
              <a:ext uri="{FF2B5EF4-FFF2-40B4-BE49-F238E27FC236}">
                <a16:creationId xmlns:a16="http://schemas.microsoft.com/office/drawing/2014/main" id="{F7B409E4-ED24-C518-3BC9-567776456579}"/>
              </a:ext>
            </a:extLst>
          </p:cNvPr>
          <p:cNvSpPr txBox="1"/>
          <p:nvPr/>
        </p:nvSpPr>
        <p:spPr>
          <a:xfrm>
            <a:off x="2371879" y="48712"/>
            <a:ext cx="8827164" cy="523220"/>
          </a:xfrm>
          <a:prstGeom prst="rect">
            <a:avLst/>
          </a:prstGeom>
          <a:noFill/>
        </p:spPr>
        <p:txBody>
          <a:bodyPr wrap="square" rtlCol="0">
            <a:spAutoFit/>
          </a:bodyPr>
          <a:lstStyle/>
          <a:p>
            <a:r>
              <a:rPr lang="es-ES" sz="1400" dirty="0">
                <a:solidFill>
                  <a:schemeClr val="bg1"/>
                </a:solidFill>
                <a:latin typeface="Avenir Next LT Pro" panose="020B0504020202020204" pitchFamily="34" charset="0"/>
              </a:rPr>
              <a:t>R.2.1.4  El equipo de People cuenta con un Plan de Demanda como parte de su MCRS, el cual se utiliza para revisar y dar seguimiento al estado del reclutamiento.</a:t>
            </a:r>
            <a:endParaRPr lang="es-CO" sz="2000" b="1" dirty="0">
              <a:solidFill>
                <a:schemeClr val="bg1"/>
              </a:solidFill>
              <a:latin typeface="Avenir LT Std 45 Book" panose="020B0502020203020204"/>
            </a:endParaRPr>
          </a:p>
        </p:txBody>
      </p:sp>
      <p:pic>
        <p:nvPicPr>
          <p:cNvPr id="14" name="Imagen 13">
            <a:extLst>
              <a:ext uri="{FF2B5EF4-FFF2-40B4-BE49-F238E27FC236}">
                <a16:creationId xmlns:a16="http://schemas.microsoft.com/office/drawing/2014/main" id="{7EEBC4A5-D92C-84C3-73F6-846A627982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1898964"/>
            <a:ext cx="2364100" cy="3515960"/>
          </a:xfrm>
          <a:prstGeom prst="rect">
            <a:avLst/>
          </a:prstGeom>
          <a:ln>
            <a:noFill/>
          </a:ln>
          <a:effectLst>
            <a:outerShdw blurRad="292100" dist="139700" dir="2700000" algn="tl" rotWithShape="0">
              <a:srgbClr val="333333">
                <a:alpha val="65000"/>
              </a:srgbClr>
            </a:outerShdw>
          </a:effectLst>
        </p:spPr>
      </p:pic>
      <p:pic>
        <p:nvPicPr>
          <p:cNvPr id="19" name="Imagen 18">
            <a:extLst>
              <a:ext uri="{FF2B5EF4-FFF2-40B4-BE49-F238E27FC236}">
                <a16:creationId xmlns:a16="http://schemas.microsoft.com/office/drawing/2014/main" id="{7690DC15-6EC7-C75D-17D9-F6561116EA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02702" y="1901053"/>
            <a:ext cx="2496173" cy="3515960"/>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3D0ED3A4-5FF8-6E2B-5B8F-662ABEBC5E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2870" y="1897563"/>
            <a:ext cx="2496173" cy="3515961"/>
          </a:xfrm>
          <a:prstGeom prst="rect">
            <a:avLst/>
          </a:prstGeom>
          <a:ln>
            <a:noFill/>
          </a:ln>
          <a:effectLst>
            <a:outerShdw blurRad="292100" dist="139700" dir="2700000" algn="tl" rotWithShape="0">
              <a:srgbClr val="333333">
                <a:alpha val="65000"/>
              </a:srgbClr>
            </a:outerShdw>
          </a:effectLst>
        </p:spPr>
      </p:pic>
      <p:sp>
        <p:nvSpPr>
          <p:cNvPr id="15" name="CuadroTexto 14">
            <a:extLst>
              <a:ext uri="{FF2B5EF4-FFF2-40B4-BE49-F238E27FC236}">
                <a16:creationId xmlns:a16="http://schemas.microsoft.com/office/drawing/2014/main" id="{79F9B973-17C9-E7EC-C3CD-6DA951064F8E}"/>
              </a:ext>
            </a:extLst>
          </p:cNvPr>
          <p:cNvSpPr txBox="1"/>
          <p:nvPr/>
        </p:nvSpPr>
        <p:spPr>
          <a:xfrm>
            <a:off x="9222830" y="5637426"/>
            <a:ext cx="1507336" cy="646331"/>
          </a:xfrm>
          <a:prstGeom prst="rect">
            <a:avLst/>
          </a:prstGeom>
          <a:noFill/>
        </p:spPr>
        <p:txBody>
          <a:bodyPr wrap="none" rtlCol="0">
            <a:spAutoFit/>
          </a:bodyPr>
          <a:lstStyle/>
          <a:p>
            <a:pPr algn="ctr"/>
            <a:r>
              <a:rPr lang="es-CO" dirty="0">
                <a:latin typeface="Avenir LT Std 45 Book" panose="020B0502020203020204"/>
              </a:rPr>
              <a:t>Premiación al </a:t>
            </a:r>
          </a:p>
          <a:p>
            <a:pPr algn="ctr"/>
            <a:r>
              <a:rPr lang="es-CO" dirty="0">
                <a:latin typeface="Avenir LT Std 45 Book" panose="020B0502020203020204"/>
              </a:rPr>
              <a:t>más seguro</a:t>
            </a:r>
          </a:p>
        </p:txBody>
      </p:sp>
      <p:pic>
        <p:nvPicPr>
          <p:cNvPr id="17" name="Gráfico 16" descr="Marca de verificación">
            <a:extLst>
              <a:ext uri="{FF2B5EF4-FFF2-40B4-BE49-F238E27FC236}">
                <a16:creationId xmlns:a16="http://schemas.microsoft.com/office/drawing/2014/main" id="{D962CE78-0A17-BF13-8912-F23B99A6C51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27811" y="5637426"/>
            <a:ext cx="323095" cy="323095"/>
          </a:xfrm>
          <a:prstGeom prst="rect">
            <a:avLst/>
          </a:prstGeom>
        </p:spPr>
      </p:pic>
      <p:sp>
        <p:nvSpPr>
          <p:cNvPr id="18" name="CuadroTexto 17">
            <a:extLst>
              <a:ext uri="{FF2B5EF4-FFF2-40B4-BE49-F238E27FC236}">
                <a16:creationId xmlns:a16="http://schemas.microsoft.com/office/drawing/2014/main" id="{00C00317-40A4-17D8-53AC-FE50B1994CC1}"/>
              </a:ext>
            </a:extLst>
          </p:cNvPr>
          <p:cNvSpPr txBox="1"/>
          <p:nvPr/>
        </p:nvSpPr>
        <p:spPr>
          <a:xfrm>
            <a:off x="593329" y="5651562"/>
            <a:ext cx="2460225" cy="584775"/>
          </a:xfrm>
          <a:prstGeom prst="rect">
            <a:avLst/>
          </a:prstGeom>
          <a:noFill/>
        </p:spPr>
        <p:txBody>
          <a:bodyPr wrap="none" rtlCol="0">
            <a:spAutoFit/>
          </a:bodyPr>
          <a:lstStyle/>
          <a:p>
            <a:pPr algn="ctr"/>
            <a:r>
              <a:rPr lang="es-CO" sz="1600" dirty="0">
                <a:latin typeface="Avenir LT Std 45 Book" panose="020B0502020203020204"/>
              </a:rPr>
              <a:t>   Happy Hour</a:t>
            </a:r>
          </a:p>
          <a:p>
            <a:pPr algn="ctr"/>
            <a:r>
              <a:rPr lang="es-CO" sz="1600" dirty="0">
                <a:latin typeface="Avenir LT Std 45 Book" panose="020B0502020203020204"/>
              </a:rPr>
              <a:t>Premiación por indicadores</a:t>
            </a:r>
          </a:p>
        </p:txBody>
      </p:sp>
      <p:pic>
        <p:nvPicPr>
          <p:cNvPr id="20" name="Gráfico 19" descr="Marca de verificación">
            <a:extLst>
              <a:ext uri="{FF2B5EF4-FFF2-40B4-BE49-F238E27FC236}">
                <a16:creationId xmlns:a16="http://schemas.microsoft.com/office/drawing/2014/main" id="{F5E3C83B-794C-6FA8-E4F3-3F51BEE5B5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8997" y="5637426"/>
            <a:ext cx="318365" cy="318365"/>
          </a:xfrm>
          <a:prstGeom prst="rect">
            <a:avLst/>
          </a:prstGeom>
        </p:spPr>
      </p:pic>
      <p:pic>
        <p:nvPicPr>
          <p:cNvPr id="24" name="Imagen 23">
            <a:extLst>
              <a:ext uri="{FF2B5EF4-FFF2-40B4-BE49-F238E27FC236}">
                <a16:creationId xmlns:a16="http://schemas.microsoft.com/office/drawing/2014/main" id="{79F47FFC-D694-0270-2B76-181961203F80}"/>
              </a:ext>
            </a:extLst>
          </p:cNvPr>
          <p:cNvPicPr>
            <a:picLocks noChangeAspect="1"/>
          </p:cNvPicPr>
          <p:nvPr/>
        </p:nvPicPr>
        <p:blipFill>
          <a:blip r:embed="rId10">
            <a:extLst>
              <a:ext uri="{28A0092B-C50C-407E-A947-70E740481C1C}">
                <a14:useLocalDpi xmlns:a14="http://schemas.microsoft.com/office/drawing/2010/main" val="0"/>
              </a:ext>
            </a:extLst>
          </a:blip>
          <a:srcRect r="10850"/>
          <a:stretch>
            <a:fillRect/>
          </a:stretch>
        </p:blipFill>
        <p:spPr>
          <a:xfrm>
            <a:off x="591241" y="1885842"/>
            <a:ext cx="2468691" cy="1838817"/>
          </a:xfrm>
          <a:prstGeom prst="rect">
            <a:avLst/>
          </a:prstGeom>
          <a:ln>
            <a:noFill/>
          </a:ln>
          <a:effectLst>
            <a:outerShdw blurRad="292100" dist="139700" dir="2700000" algn="tl" rotWithShape="0">
              <a:srgbClr val="333333">
                <a:alpha val="65000"/>
              </a:srgbClr>
            </a:outerShdw>
          </a:effectLst>
        </p:spPr>
      </p:pic>
      <p:pic>
        <p:nvPicPr>
          <p:cNvPr id="26" name="Imagen 25">
            <a:extLst>
              <a:ext uri="{FF2B5EF4-FFF2-40B4-BE49-F238E27FC236}">
                <a16:creationId xmlns:a16="http://schemas.microsoft.com/office/drawing/2014/main" id="{B8AF88E2-D9B1-7FE9-5385-C4366AC9996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6391" y="3789763"/>
            <a:ext cx="2453541" cy="16061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9076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43870-571A-5464-7583-2A14D597DE23}"/>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D0E80301-00FC-99EB-F079-16F6CE586A84}"/>
              </a:ext>
            </a:extLst>
          </p:cNvPr>
          <p:cNvSpPr/>
          <p:nvPr/>
        </p:nvSpPr>
        <p:spPr>
          <a:xfrm>
            <a:off x="3154987" y="266481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
        <p:nvSpPr>
          <p:cNvPr id="4" name="Rectángulo 3">
            <a:extLst>
              <a:ext uri="{FF2B5EF4-FFF2-40B4-BE49-F238E27FC236}">
                <a16:creationId xmlns:a16="http://schemas.microsoft.com/office/drawing/2014/main" id="{39580DAA-F249-E76C-B6B9-4DB9F6397A84}"/>
              </a:ext>
            </a:extLst>
          </p:cNvPr>
          <p:cNvSpPr/>
          <p:nvPr/>
        </p:nvSpPr>
        <p:spPr>
          <a:xfrm>
            <a:off x="3281014" y="3551210"/>
            <a:ext cx="6040519" cy="1035668"/>
          </a:xfrm>
          <a:prstGeom prst="rect">
            <a:avLst/>
          </a:prstGeom>
        </p:spPr>
        <p:txBody>
          <a:bodyPr wrap="square">
            <a:spAutoFit/>
          </a:bodyPr>
          <a:lstStyle/>
          <a:p>
            <a:pPr algn="ctr">
              <a:lnSpc>
                <a:spcPct val="75000"/>
              </a:lnSpc>
            </a:pPr>
            <a:r>
              <a:rPr lang="es-CO" sz="4000" dirty="0">
                <a:solidFill>
                  <a:srgbClr val="232F3D"/>
                </a:solidFill>
                <a:latin typeface="Avenir LT Std 65 Medium" panose="020B0803020203020204" pitchFamily="34" charset="0"/>
              </a:rPr>
              <a:t>Alianzas estratégicas </a:t>
            </a:r>
          </a:p>
          <a:p>
            <a:pPr algn="ctr">
              <a:lnSpc>
                <a:spcPct val="75000"/>
              </a:lnSpc>
            </a:pPr>
            <a:r>
              <a:rPr lang="es-CO" sz="4000" dirty="0">
                <a:solidFill>
                  <a:srgbClr val="232F3D"/>
                </a:solidFill>
                <a:latin typeface="Avenir LT Std 65 Medium" panose="020B0803020203020204" pitchFamily="34" charset="0"/>
              </a:rPr>
              <a:t>y de efectividad</a:t>
            </a:r>
            <a:endParaRPr lang="es-CO" sz="4000" dirty="0">
              <a:solidFill>
                <a:srgbClr val="E6E6E6"/>
              </a:solidFill>
              <a:latin typeface="Avenir LT Std 45 Book" panose="020B0502020203020204" pitchFamily="34" charset="0"/>
            </a:endParaRPr>
          </a:p>
        </p:txBody>
      </p:sp>
    </p:spTree>
    <p:extLst>
      <p:ext uri="{BB962C8B-B14F-4D97-AF65-F5344CB8AC3E}">
        <p14:creationId xmlns:p14="http://schemas.microsoft.com/office/powerpoint/2010/main" val="1477890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38B7-6902-3D83-3898-EDEF850B8FEF}"/>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835FC03E-51AA-5829-46B4-2E017570C608}"/>
              </a:ext>
            </a:extLst>
          </p:cNvPr>
          <p:cNvSpPr/>
          <p:nvPr/>
        </p:nvSpPr>
        <p:spPr>
          <a:xfrm>
            <a:off x="327809" y="1377494"/>
            <a:ext cx="11254335" cy="4292600"/>
          </a:xfrm>
          <a:prstGeom prst="round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18" name="TextBox 9">
            <a:extLst>
              <a:ext uri="{FF2B5EF4-FFF2-40B4-BE49-F238E27FC236}">
                <a16:creationId xmlns:a16="http://schemas.microsoft.com/office/drawing/2014/main" id="{BEAC786F-C0EA-4555-9017-ECBA371CE687}"/>
              </a:ext>
            </a:extLst>
          </p:cNvPr>
          <p:cNvSpPr txBox="1"/>
          <p:nvPr/>
        </p:nvSpPr>
        <p:spPr>
          <a:xfrm>
            <a:off x="-71120" y="6522753"/>
            <a:ext cx="2621280" cy="220830"/>
          </a:xfrm>
          <a:prstGeom prst="rect">
            <a:avLst/>
          </a:prstGeom>
        </p:spPr>
        <p:txBody>
          <a:bodyPr wrap="square" lIns="0" tIns="0" rIns="0" bIns="0" rtlCol="0" anchor="t">
            <a:spAutoFit/>
          </a:bodyPr>
          <a:lstStyle/>
          <a:p>
            <a:pPr algn="ctr">
              <a:lnSpc>
                <a:spcPts val="1866"/>
              </a:lnSpc>
            </a:pPr>
            <a:r>
              <a:rPr lang="es-ES" sz="1200" b="1" dirty="0">
                <a:solidFill>
                  <a:schemeClr val="bg1"/>
                </a:solidFill>
                <a:latin typeface="Avenir Next LT Pro" panose="020B0504020202020204" pitchFamily="34" charset="0"/>
                <a:ea typeface=" Avenir Next Arabic Light"/>
                <a:cs typeface=" Avenir Next Arabic Light"/>
                <a:sym typeface=" Avenir Next Arabic Light"/>
              </a:rPr>
              <a:t>UC CD Corozal</a:t>
            </a:r>
            <a:endParaRPr lang="es-CO" sz="1200" b="1" dirty="0">
              <a:solidFill>
                <a:schemeClr val="bg1"/>
              </a:solidFill>
              <a:latin typeface="Avenir Next LT Pro" panose="020B0504020202020204" pitchFamily="34" charset="0"/>
              <a:ea typeface=" Avenir Next Arabic Light"/>
              <a:cs typeface=" Avenir Next Arabic Light"/>
              <a:sym typeface=" Avenir Next Arabic Light"/>
            </a:endParaRPr>
          </a:p>
        </p:txBody>
      </p:sp>
      <p:pic>
        <p:nvPicPr>
          <p:cNvPr id="3" name="Imagen 2">
            <a:extLst>
              <a:ext uri="{FF2B5EF4-FFF2-40B4-BE49-F238E27FC236}">
                <a16:creationId xmlns:a16="http://schemas.microsoft.com/office/drawing/2014/main" id="{180CC9A9-C2FA-3D85-5724-458E7350D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766915"/>
          </a:xfrm>
          <a:prstGeom prst="rect">
            <a:avLst/>
          </a:prstGeom>
        </p:spPr>
      </p:pic>
      <p:pic>
        <p:nvPicPr>
          <p:cNvPr id="4" name="Imagen 3">
            <a:extLst>
              <a:ext uri="{FF2B5EF4-FFF2-40B4-BE49-F238E27FC236}">
                <a16:creationId xmlns:a16="http://schemas.microsoft.com/office/drawing/2014/main" id="{6923242C-14A1-3A15-F683-2EEFA6BAFD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864" y="194634"/>
            <a:ext cx="1709844" cy="401730"/>
          </a:xfrm>
          <a:prstGeom prst="rect">
            <a:avLst/>
          </a:prstGeom>
        </p:spPr>
      </p:pic>
      <p:sp>
        <p:nvSpPr>
          <p:cNvPr id="22" name="CuadroTexto 21">
            <a:extLst>
              <a:ext uri="{FF2B5EF4-FFF2-40B4-BE49-F238E27FC236}">
                <a16:creationId xmlns:a16="http://schemas.microsoft.com/office/drawing/2014/main" id="{63550FFA-46C4-746A-37C3-FCF8A141801A}"/>
              </a:ext>
            </a:extLst>
          </p:cNvPr>
          <p:cNvSpPr txBox="1"/>
          <p:nvPr/>
        </p:nvSpPr>
        <p:spPr>
          <a:xfrm>
            <a:off x="2282997" y="99996"/>
            <a:ext cx="9135650" cy="577081"/>
          </a:xfrm>
          <a:prstGeom prst="rect">
            <a:avLst/>
          </a:prstGeom>
          <a:noFill/>
        </p:spPr>
        <p:txBody>
          <a:bodyPr wrap="square" rtlCol="0">
            <a:spAutoFit/>
          </a:bodyPr>
          <a:lstStyle/>
          <a:p>
            <a:pPr algn="just"/>
            <a:r>
              <a:rPr lang="es-ES" sz="1050" dirty="0">
                <a:solidFill>
                  <a:schemeClr val="bg1"/>
                </a:solidFill>
                <a:latin typeface="Avenir Next LT Pro" panose="020B0504020202020204" pitchFamily="34" charset="0"/>
                <a:ea typeface="Azo Sans"/>
                <a:cs typeface="Azo Sans"/>
                <a:sym typeface="Azo Sans"/>
              </a:rPr>
              <a:t>R.2.1.9 Existen alianzas locales de talento con universidades, instituciones educativas y grupos comunitarios para fortalecer el pool </a:t>
            </a:r>
          </a:p>
          <a:p>
            <a:pPr algn="just"/>
            <a:r>
              <a:rPr lang="es-ES" sz="1050" dirty="0">
                <a:solidFill>
                  <a:schemeClr val="bg1"/>
                </a:solidFill>
                <a:latin typeface="Avenir Next LT Pro" panose="020B0504020202020204" pitchFamily="34" charset="0"/>
                <a:ea typeface="Azo Sans"/>
                <a:cs typeface="Azo Sans"/>
                <a:sym typeface="Azo Sans"/>
              </a:rPr>
              <a:t>de candidatos (según lo definido por la Zona). Las interacciones con estas alianzas son evaluadas periódicamente para identificar</a:t>
            </a:r>
          </a:p>
          <a:p>
            <a:pPr algn="just"/>
            <a:r>
              <a:rPr lang="es-ES" sz="1050" dirty="0">
                <a:solidFill>
                  <a:schemeClr val="bg1"/>
                </a:solidFill>
                <a:latin typeface="Avenir Next LT Pro" panose="020B0504020202020204" pitchFamily="34" charset="0"/>
                <a:ea typeface="Azo Sans"/>
                <a:cs typeface="Azo Sans"/>
                <a:sym typeface="Azo Sans"/>
              </a:rPr>
              <a:t>cuáles iniciativas representan el uso más efectivo del presupuesto.</a:t>
            </a:r>
          </a:p>
        </p:txBody>
      </p:sp>
      <p:pic>
        <p:nvPicPr>
          <p:cNvPr id="25" name="Imagen 24">
            <a:extLst>
              <a:ext uri="{FF2B5EF4-FFF2-40B4-BE49-F238E27FC236}">
                <a16:creationId xmlns:a16="http://schemas.microsoft.com/office/drawing/2014/main" id="{F775737C-06CA-FF24-4145-26763C7AF8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34" name="Rectángulo: esquinas redondeadas 33">
            <a:extLst>
              <a:ext uri="{FF2B5EF4-FFF2-40B4-BE49-F238E27FC236}">
                <a16:creationId xmlns:a16="http://schemas.microsoft.com/office/drawing/2014/main" id="{11E9BEEC-1E19-752C-9932-A17E5BB1701D}"/>
              </a:ext>
            </a:extLst>
          </p:cNvPr>
          <p:cNvSpPr/>
          <p:nvPr/>
        </p:nvSpPr>
        <p:spPr>
          <a:xfrm>
            <a:off x="798762" y="981123"/>
            <a:ext cx="3090713" cy="509331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6" name="Picture 2" descr="Smartphone and mobile phone. 11047526 PNG">
            <a:extLst>
              <a:ext uri="{FF2B5EF4-FFF2-40B4-BE49-F238E27FC236}">
                <a16:creationId xmlns:a16="http://schemas.microsoft.com/office/drawing/2014/main" id="{05764A45-CF8A-33F0-66EB-00B2B29BF413}"/>
              </a:ext>
            </a:extLst>
          </p:cNvPr>
          <p:cNvPicPr>
            <a:picLocks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542076" y="855639"/>
            <a:ext cx="3482851" cy="5316151"/>
          </a:xfrm>
          <a:prstGeom prst="rect">
            <a:avLst/>
          </a:prstGeom>
          <a:noFill/>
          <a:extLst>
            <a:ext uri="{909E8E84-426E-40DD-AFC4-6F175D3DCCD1}">
              <a14:hiddenFill xmlns:a14="http://schemas.microsoft.com/office/drawing/2010/main">
                <a:solidFill>
                  <a:srgbClr val="FFFFFF"/>
                </a:solidFill>
              </a14:hiddenFill>
            </a:ext>
          </a:extLst>
        </p:spPr>
      </p:pic>
      <p:sp>
        <p:nvSpPr>
          <p:cNvPr id="38" name="Freeform 20">
            <a:extLst>
              <a:ext uri="{FF2B5EF4-FFF2-40B4-BE49-F238E27FC236}">
                <a16:creationId xmlns:a16="http://schemas.microsoft.com/office/drawing/2014/main" id="{28AE6CAA-162A-2D93-25B6-B288F237E320}"/>
              </a:ext>
            </a:extLst>
          </p:cNvPr>
          <p:cNvSpPr/>
          <p:nvPr/>
        </p:nvSpPr>
        <p:spPr>
          <a:xfrm>
            <a:off x="818531" y="6191949"/>
            <a:ext cx="402556" cy="451463"/>
          </a:xfrm>
          <a:custGeom>
            <a:avLst/>
            <a:gdLst/>
            <a:ahLst/>
            <a:cxnLst/>
            <a:rect l="l" t="t" r="r" b="b"/>
            <a:pathLst>
              <a:path w="1343379" h="1722280">
                <a:moveTo>
                  <a:pt x="0" y="0"/>
                </a:moveTo>
                <a:lnTo>
                  <a:pt x="1343378" y="0"/>
                </a:lnTo>
                <a:lnTo>
                  <a:pt x="1343378" y="1722280"/>
                </a:lnTo>
                <a:lnTo>
                  <a:pt x="0" y="172228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sz="1200" dirty="0"/>
          </a:p>
        </p:txBody>
      </p:sp>
      <p:sp>
        <p:nvSpPr>
          <p:cNvPr id="14" name="Rectángulo: esquinas redondeadas 13">
            <a:extLst>
              <a:ext uri="{FF2B5EF4-FFF2-40B4-BE49-F238E27FC236}">
                <a16:creationId xmlns:a16="http://schemas.microsoft.com/office/drawing/2014/main" id="{D8F9EDF9-3C39-9E62-64AA-24D93D8BFE1F}"/>
              </a:ext>
            </a:extLst>
          </p:cNvPr>
          <p:cNvSpPr/>
          <p:nvPr/>
        </p:nvSpPr>
        <p:spPr>
          <a:xfrm>
            <a:off x="4308384" y="1121790"/>
            <a:ext cx="3090713" cy="483215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9" name="Freeform 20">
            <a:extLst>
              <a:ext uri="{FF2B5EF4-FFF2-40B4-BE49-F238E27FC236}">
                <a16:creationId xmlns:a16="http://schemas.microsoft.com/office/drawing/2014/main" id="{6FD2B935-9503-9746-5C03-1E6F65CE3F69}"/>
              </a:ext>
            </a:extLst>
          </p:cNvPr>
          <p:cNvSpPr/>
          <p:nvPr/>
        </p:nvSpPr>
        <p:spPr>
          <a:xfrm>
            <a:off x="4354384" y="6100630"/>
            <a:ext cx="402556" cy="451463"/>
          </a:xfrm>
          <a:custGeom>
            <a:avLst/>
            <a:gdLst/>
            <a:ahLst/>
            <a:cxnLst/>
            <a:rect l="l" t="t" r="r" b="b"/>
            <a:pathLst>
              <a:path w="1343379" h="1722280">
                <a:moveTo>
                  <a:pt x="0" y="0"/>
                </a:moveTo>
                <a:lnTo>
                  <a:pt x="1343378" y="0"/>
                </a:lnTo>
                <a:lnTo>
                  <a:pt x="1343378" y="1722280"/>
                </a:lnTo>
                <a:lnTo>
                  <a:pt x="0" y="17222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CO" sz="1200" dirty="0"/>
          </a:p>
        </p:txBody>
      </p:sp>
      <p:sp>
        <p:nvSpPr>
          <p:cNvPr id="15" name="Rectángulo: esquinas redondeadas 14">
            <a:extLst>
              <a:ext uri="{FF2B5EF4-FFF2-40B4-BE49-F238E27FC236}">
                <a16:creationId xmlns:a16="http://schemas.microsoft.com/office/drawing/2014/main" id="{9BEE1CBF-5B64-46E0-0FB2-A97E32FEA421}"/>
              </a:ext>
            </a:extLst>
          </p:cNvPr>
          <p:cNvSpPr/>
          <p:nvPr/>
        </p:nvSpPr>
        <p:spPr>
          <a:xfrm>
            <a:off x="7926796" y="1018149"/>
            <a:ext cx="3090713" cy="488962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8" name="Picture 2" descr="Smartphone and mobile phone. 11047526 PNG">
            <a:extLst>
              <a:ext uri="{FF2B5EF4-FFF2-40B4-BE49-F238E27FC236}">
                <a16:creationId xmlns:a16="http://schemas.microsoft.com/office/drawing/2014/main" id="{BCC65ACA-77CE-90DE-902C-A8CD279BA97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4059290" y="945357"/>
            <a:ext cx="3547559" cy="5226433"/>
          </a:xfrm>
          <a:prstGeom prst="rect">
            <a:avLst/>
          </a:prstGeom>
          <a:noFill/>
          <a:extLst>
            <a:ext uri="{909E8E84-426E-40DD-AFC4-6F175D3DCCD1}">
              <a14:hiddenFill xmlns:a14="http://schemas.microsoft.com/office/drawing/2010/main">
                <a:solidFill>
                  <a:srgbClr val="FFFFFF"/>
                </a:solidFill>
              </a14:hiddenFill>
            </a:ext>
          </a:extLst>
        </p:spPr>
      </p:pic>
      <p:sp>
        <p:nvSpPr>
          <p:cNvPr id="40" name="Freeform 20">
            <a:extLst>
              <a:ext uri="{FF2B5EF4-FFF2-40B4-BE49-F238E27FC236}">
                <a16:creationId xmlns:a16="http://schemas.microsoft.com/office/drawing/2014/main" id="{112D9B7E-AA43-11C7-F7ED-C0E0B0B9D6AF}"/>
              </a:ext>
            </a:extLst>
          </p:cNvPr>
          <p:cNvSpPr/>
          <p:nvPr/>
        </p:nvSpPr>
        <p:spPr>
          <a:xfrm>
            <a:off x="8086995" y="6045586"/>
            <a:ext cx="402680" cy="477167"/>
          </a:xfrm>
          <a:custGeom>
            <a:avLst/>
            <a:gdLst/>
            <a:ahLst/>
            <a:cxnLst/>
            <a:rect l="l" t="t" r="r" b="b"/>
            <a:pathLst>
              <a:path w="1343379" h="1722280">
                <a:moveTo>
                  <a:pt x="0" y="0"/>
                </a:moveTo>
                <a:lnTo>
                  <a:pt x="1343378" y="0"/>
                </a:lnTo>
                <a:lnTo>
                  <a:pt x="1343378" y="1722280"/>
                </a:lnTo>
                <a:lnTo>
                  <a:pt x="0" y="172228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CO" sz="1200" dirty="0"/>
          </a:p>
        </p:txBody>
      </p:sp>
      <p:pic>
        <p:nvPicPr>
          <p:cNvPr id="17" name="Imagen 16">
            <a:extLst>
              <a:ext uri="{FF2B5EF4-FFF2-40B4-BE49-F238E27FC236}">
                <a16:creationId xmlns:a16="http://schemas.microsoft.com/office/drawing/2014/main" id="{1BD616DC-3E42-49F8-462B-8DD4974AA785}"/>
              </a:ext>
            </a:extLst>
          </p:cNvPr>
          <p:cNvPicPr>
            <a:picLocks noChangeAspect="1"/>
          </p:cNvPicPr>
          <p:nvPr/>
        </p:nvPicPr>
        <p:blipFill>
          <a:blip r:embed="rId9">
            <a:extLst>
              <a:ext uri="{28A0092B-C50C-407E-A947-70E740481C1C}">
                <a14:useLocalDpi xmlns:a14="http://schemas.microsoft.com/office/drawing/2010/main" val="0"/>
              </a:ext>
            </a:extLst>
          </a:blip>
          <a:srcRect l="11085" r="22631"/>
          <a:stretch>
            <a:fillRect/>
          </a:stretch>
        </p:blipFill>
        <p:spPr>
          <a:xfrm>
            <a:off x="1329957" y="1357335"/>
            <a:ext cx="1871639" cy="2224939"/>
          </a:xfrm>
          <a:prstGeom prst="rect">
            <a:avLst/>
          </a:prstGeom>
        </p:spPr>
      </p:pic>
      <p:sp>
        <p:nvSpPr>
          <p:cNvPr id="41" name="CuadroTexto 40">
            <a:extLst>
              <a:ext uri="{FF2B5EF4-FFF2-40B4-BE49-F238E27FC236}">
                <a16:creationId xmlns:a16="http://schemas.microsoft.com/office/drawing/2014/main" id="{79C17722-F31A-A6E6-ABD6-9930950B7FF9}"/>
              </a:ext>
            </a:extLst>
          </p:cNvPr>
          <p:cNvSpPr txBox="1"/>
          <p:nvPr/>
        </p:nvSpPr>
        <p:spPr>
          <a:xfrm>
            <a:off x="990666" y="6205189"/>
            <a:ext cx="3083560" cy="400110"/>
          </a:xfrm>
          <a:prstGeom prst="rect">
            <a:avLst/>
          </a:prstGeom>
          <a:noFill/>
        </p:spPr>
        <p:txBody>
          <a:bodyPr wrap="square" rtlCol="0">
            <a:spAutoFit/>
          </a:bodyPr>
          <a:lstStyle/>
          <a:p>
            <a:pPr algn="ctr"/>
            <a:r>
              <a:rPr lang="es-ES" sz="2000" b="1" dirty="0">
                <a:solidFill>
                  <a:srgbClr val="232F3D"/>
                </a:solidFill>
                <a:highlight>
                  <a:srgbClr val="FCD039"/>
                </a:highlight>
                <a:latin typeface="Avenir Next LT Pro" panose="020B0504020202020204" pitchFamily="34" charset="0"/>
              </a:rPr>
              <a:t>FERIAS DE EMPLEO</a:t>
            </a:r>
            <a:endParaRPr lang="es-CO" sz="2000" b="1" dirty="0">
              <a:solidFill>
                <a:srgbClr val="232F3D"/>
              </a:solidFill>
              <a:highlight>
                <a:srgbClr val="FCD039"/>
              </a:highlight>
              <a:latin typeface="Avenir Next LT Pro" panose="020B0504020202020204" pitchFamily="34" charset="0"/>
            </a:endParaRPr>
          </a:p>
        </p:txBody>
      </p:sp>
      <p:pic>
        <p:nvPicPr>
          <p:cNvPr id="12" name="Picture 2" descr="Smartphone and mobile phone. 11047526 PNG">
            <a:extLst>
              <a:ext uri="{FF2B5EF4-FFF2-40B4-BE49-F238E27FC236}">
                <a16:creationId xmlns:a16="http://schemas.microsoft.com/office/drawing/2014/main" id="{0687B2E5-FAC0-5796-65FC-7FD4E40CD0D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7694926" y="828801"/>
            <a:ext cx="3547559" cy="5288972"/>
          </a:xfrm>
          <a:prstGeom prst="rect">
            <a:avLst/>
          </a:prstGeom>
          <a:noFill/>
          <a:extLst>
            <a:ext uri="{909E8E84-426E-40DD-AFC4-6F175D3DCCD1}">
              <a14:hiddenFill xmlns:a14="http://schemas.microsoft.com/office/drawing/2010/main">
                <a:solidFill>
                  <a:srgbClr val="FFFFFF"/>
                </a:solidFill>
              </a14:hiddenFill>
            </a:ext>
          </a:extLst>
        </p:spPr>
      </p:pic>
      <p:sp>
        <p:nvSpPr>
          <p:cNvPr id="42" name="CuadroTexto 41">
            <a:extLst>
              <a:ext uri="{FF2B5EF4-FFF2-40B4-BE49-F238E27FC236}">
                <a16:creationId xmlns:a16="http://schemas.microsoft.com/office/drawing/2014/main" id="{E774AC7B-AB9D-B516-7DDE-9588A4DCAF0A}"/>
              </a:ext>
            </a:extLst>
          </p:cNvPr>
          <p:cNvSpPr txBox="1"/>
          <p:nvPr/>
        </p:nvSpPr>
        <p:spPr>
          <a:xfrm>
            <a:off x="4226982" y="6110358"/>
            <a:ext cx="3152675" cy="584775"/>
          </a:xfrm>
          <a:prstGeom prst="rect">
            <a:avLst/>
          </a:prstGeom>
          <a:noFill/>
        </p:spPr>
        <p:txBody>
          <a:bodyPr wrap="square" rtlCol="0">
            <a:spAutoFit/>
          </a:bodyPr>
          <a:lstStyle/>
          <a:p>
            <a:pPr algn="ctr"/>
            <a:r>
              <a:rPr lang="es-ES" sz="1600" b="1" dirty="0">
                <a:solidFill>
                  <a:srgbClr val="232F3D"/>
                </a:solidFill>
                <a:highlight>
                  <a:srgbClr val="4CC4B0"/>
                </a:highlight>
                <a:latin typeface="Avenir Next LT Pro" panose="020B0504020202020204" pitchFamily="34" charset="0"/>
              </a:rPr>
              <a:t>CONVENIOS INSTITUCIONALES</a:t>
            </a:r>
            <a:endParaRPr lang="es-CO" sz="1600" b="1" dirty="0">
              <a:solidFill>
                <a:srgbClr val="232F3D"/>
              </a:solidFill>
              <a:highlight>
                <a:srgbClr val="4CC4B0"/>
              </a:highlight>
              <a:latin typeface="Avenir Next LT Pro" panose="020B0504020202020204" pitchFamily="34" charset="0"/>
            </a:endParaRPr>
          </a:p>
        </p:txBody>
      </p:sp>
      <p:sp>
        <p:nvSpPr>
          <p:cNvPr id="43" name="CuadroTexto 42">
            <a:extLst>
              <a:ext uri="{FF2B5EF4-FFF2-40B4-BE49-F238E27FC236}">
                <a16:creationId xmlns:a16="http://schemas.microsoft.com/office/drawing/2014/main" id="{D2A866AB-CE55-70E3-3562-01EEB609CAA0}"/>
              </a:ext>
            </a:extLst>
          </p:cNvPr>
          <p:cNvSpPr txBox="1"/>
          <p:nvPr/>
        </p:nvSpPr>
        <p:spPr>
          <a:xfrm>
            <a:off x="7901943" y="6054853"/>
            <a:ext cx="3225799" cy="584775"/>
          </a:xfrm>
          <a:prstGeom prst="rect">
            <a:avLst/>
          </a:prstGeom>
          <a:noFill/>
        </p:spPr>
        <p:txBody>
          <a:bodyPr wrap="square" rtlCol="0">
            <a:spAutoFit/>
          </a:bodyPr>
          <a:lstStyle/>
          <a:p>
            <a:pPr algn="ctr"/>
            <a:r>
              <a:rPr lang="es-ES" sz="1600" b="1" dirty="0">
                <a:solidFill>
                  <a:schemeClr val="bg1"/>
                </a:solidFill>
                <a:highlight>
                  <a:srgbClr val="232F3D"/>
                </a:highlight>
                <a:latin typeface="Avenir Next LT Pro" panose="020B0504020202020204" pitchFamily="34" charset="0"/>
              </a:rPr>
              <a:t>CONVENIOS </a:t>
            </a:r>
          </a:p>
          <a:p>
            <a:pPr algn="ctr"/>
            <a:r>
              <a:rPr lang="es-ES" sz="1600" b="1" dirty="0">
                <a:solidFill>
                  <a:schemeClr val="bg1"/>
                </a:solidFill>
                <a:highlight>
                  <a:srgbClr val="232F3D"/>
                </a:highlight>
                <a:latin typeface="Avenir Next LT Pro" panose="020B0504020202020204" pitchFamily="34" charset="0"/>
              </a:rPr>
              <a:t>ESTRATEGICOS</a:t>
            </a:r>
            <a:endParaRPr lang="es-CO" sz="1600" b="1" dirty="0">
              <a:solidFill>
                <a:schemeClr val="bg1"/>
              </a:solidFill>
              <a:highlight>
                <a:srgbClr val="232F3D"/>
              </a:highlight>
              <a:latin typeface="Avenir Next LT Pro" panose="020B0504020202020204" pitchFamily="34" charset="0"/>
            </a:endParaRPr>
          </a:p>
        </p:txBody>
      </p:sp>
      <p:pic>
        <p:nvPicPr>
          <p:cNvPr id="20" name="Imagen 19" descr="Interfaz de usuario gráfica, Texto, Aplicación, Correo electrónico&#10;&#10;El contenido generado por IA puede ser incorrecto.">
            <a:extLst>
              <a:ext uri="{FF2B5EF4-FFF2-40B4-BE49-F238E27FC236}">
                <a16:creationId xmlns:a16="http://schemas.microsoft.com/office/drawing/2014/main" id="{17D9926E-4BA0-4513-9D17-EE2858A0FA25}"/>
              </a:ext>
            </a:extLst>
          </p:cNvPr>
          <p:cNvPicPr>
            <a:picLocks noChangeAspect="1"/>
          </p:cNvPicPr>
          <p:nvPr/>
        </p:nvPicPr>
        <p:blipFill>
          <a:blip r:embed="rId10"/>
          <a:stretch>
            <a:fillRect/>
          </a:stretch>
        </p:blipFill>
        <p:spPr>
          <a:xfrm>
            <a:off x="4555662" y="3601559"/>
            <a:ext cx="2463065" cy="1478053"/>
          </a:xfrm>
          <a:prstGeom prst="rect">
            <a:avLst/>
          </a:prstGeom>
        </p:spPr>
      </p:pic>
      <p:pic>
        <p:nvPicPr>
          <p:cNvPr id="21" name="Imagen 20" descr="Interfaz de usuario gráfica, Texto, Aplicación, Correo electrónico&#10;&#10;El contenido generado por IA puede ser incorrecto.">
            <a:extLst>
              <a:ext uri="{FF2B5EF4-FFF2-40B4-BE49-F238E27FC236}">
                <a16:creationId xmlns:a16="http://schemas.microsoft.com/office/drawing/2014/main" id="{BD928CA9-553C-A883-3938-C675B33B5A54}"/>
              </a:ext>
            </a:extLst>
          </p:cNvPr>
          <p:cNvPicPr>
            <a:picLocks noChangeAspect="1"/>
          </p:cNvPicPr>
          <p:nvPr/>
        </p:nvPicPr>
        <p:blipFill>
          <a:blip r:embed="rId11"/>
          <a:stretch>
            <a:fillRect/>
          </a:stretch>
        </p:blipFill>
        <p:spPr>
          <a:xfrm>
            <a:off x="8212495" y="1282652"/>
            <a:ext cx="2512419" cy="1401549"/>
          </a:xfrm>
          <a:prstGeom prst="rect">
            <a:avLst/>
          </a:prstGeom>
        </p:spPr>
      </p:pic>
      <p:pic>
        <p:nvPicPr>
          <p:cNvPr id="23" name="Imagen 22">
            <a:extLst>
              <a:ext uri="{FF2B5EF4-FFF2-40B4-BE49-F238E27FC236}">
                <a16:creationId xmlns:a16="http://schemas.microsoft.com/office/drawing/2014/main" id="{D2B1D5D4-F3BB-1FB1-0DD2-B88DF6972AD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23531" y="2940395"/>
            <a:ext cx="2382622" cy="1146637"/>
          </a:xfrm>
          <a:prstGeom prst="rect">
            <a:avLst/>
          </a:prstGeom>
        </p:spPr>
      </p:pic>
      <p:pic>
        <p:nvPicPr>
          <p:cNvPr id="27" name="Imagen 26">
            <a:extLst>
              <a:ext uri="{FF2B5EF4-FFF2-40B4-BE49-F238E27FC236}">
                <a16:creationId xmlns:a16="http://schemas.microsoft.com/office/drawing/2014/main" id="{95824634-B92D-C704-33C3-5F97C5A801A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37904" y="3713487"/>
            <a:ext cx="1621445" cy="2161927"/>
          </a:xfrm>
          <a:prstGeom prst="rect">
            <a:avLst/>
          </a:prstGeom>
        </p:spPr>
      </p:pic>
      <p:pic>
        <p:nvPicPr>
          <p:cNvPr id="30" name="Imagen 29" descr="Interfaz de usuario gráfica, Texto, Aplicación, Teams&#10;&#10;El contenido generado por IA puede ser incorrecto.">
            <a:extLst>
              <a:ext uri="{FF2B5EF4-FFF2-40B4-BE49-F238E27FC236}">
                <a16:creationId xmlns:a16="http://schemas.microsoft.com/office/drawing/2014/main" id="{8D200F49-2393-8820-A1D8-553B57B069EE}"/>
              </a:ext>
            </a:extLst>
          </p:cNvPr>
          <p:cNvPicPr>
            <a:picLocks noChangeAspect="1"/>
          </p:cNvPicPr>
          <p:nvPr/>
        </p:nvPicPr>
        <p:blipFill>
          <a:blip r:embed="rId14"/>
          <a:stretch>
            <a:fillRect/>
          </a:stretch>
        </p:blipFill>
        <p:spPr>
          <a:xfrm>
            <a:off x="8208097" y="4173798"/>
            <a:ext cx="2675960" cy="1267667"/>
          </a:xfrm>
          <a:prstGeom prst="rect">
            <a:avLst/>
          </a:prstGeom>
        </p:spPr>
      </p:pic>
      <p:sp>
        <p:nvSpPr>
          <p:cNvPr id="2" name="AutoShape 2">
            <a:extLst>
              <a:ext uri="{FF2B5EF4-FFF2-40B4-BE49-F238E27FC236}">
                <a16:creationId xmlns:a16="http://schemas.microsoft.com/office/drawing/2014/main" id="{71852A28-8A17-C4E0-F103-CDD543BBE70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6" name="Imagen 5">
            <a:extLst>
              <a:ext uri="{FF2B5EF4-FFF2-40B4-BE49-F238E27FC236}">
                <a16:creationId xmlns:a16="http://schemas.microsoft.com/office/drawing/2014/main" id="{C8E285E1-9DB8-56FE-C71D-5274880DC50B}"/>
              </a:ext>
            </a:extLst>
          </p:cNvPr>
          <p:cNvPicPr>
            <a:picLocks noChangeAspect="1"/>
          </p:cNvPicPr>
          <p:nvPr/>
        </p:nvPicPr>
        <p:blipFill>
          <a:blip r:embed="rId15"/>
          <a:stretch>
            <a:fillRect/>
          </a:stretch>
        </p:blipFill>
        <p:spPr>
          <a:xfrm>
            <a:off x="4452624" y="2030856"/>
            <a:ext cx="2760889" cy="1442431"/>
          </a:xfrm>
          <a:prstGeom prst="rect">
            <a:avLst/>
          </a:prstGeom>
        </p:spPr>
      </p:pic>
    </p:spTree>
    <p:extLst>
      <p:ext uri="{BB962C8B-B14F-4D97-AF65-F5344CB8AC3E}">
        <p14:creationId xmlns:p14="http://schemas.microsoft.com/office/powerpoint/2010/main" val="1581733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38B7-6902-3D83-3898-EDEF850B8FEF}"/>
            </a:ext>
          </a:extLst>
        </p:cNvPr>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835FC03E-51AA-5829-46B4-2E017570C608}"/>
              </a:ext>
            </a:extLst>
          </p:cNvPr>
          <p:cNvSpPr/>
          <p:nvPr/>
        </p:nvSpPr>
        <p:spPr>
          <a:xfrm>
            <a:off x="277966" y="896955"/>
            <a:ext cx="11445201" cy="5470250"/>
          </a:xfrm>
          <a:prstGeom prst="roundRect">
            <a:avLst/>
          </a:prstGeom>
          <a:solidFill>
            <a:srgbClr val="39BFBF"/>
          </a:solidFill>
          <a:ln>
            <a:solidFill>
              <a:srgbClr val="39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18" name="TextBox 9">
            <a:extLst>
              <a:ext uri="{FF2B5EF4-FFF2-40B4-BE49-F238E27FC236}">
                <a16:creationId xmlns:a16="http://schemas.microsoft.com/office/drawing/2014/main" id="{BEAC786F-C0EA-4555-9017-ECBA371CE687}"/>
              </a:ext>
            </a:extLst>
          </p:cNvPr>
          <p:cNvSpPr txBox="1"/>
          <p:nvPr/>
        </p:nvSpPr>
        <p:spPr>
          <a:xfrm>
            <a:off x="-71120" y="6522753"/>
            <a:ext cx="2621280" cy="220830"/>
          </a:xfrm>
          <a:prstGeom prst="rect">
            <a:avLst/>
          </a:prstGeom>
        </p:spPr>
        <p:txBody>
          <a:bodyPr wrap="square" lIns="0" tIns="0" rIns="0" bIns="0" rtlCol="0" anchor="t">
            <a:spAutoFit/>
          </a:bodyPr>
          <a:lstStyle/>
          <a:p>
            <a:pPr algn="ctr">
              <a:lnSpc>
                <a:spcPts val="1866"/>
              </a:lnSpc>
            </a:pPr>
            <a:r>
              <a:rPr lang="es-ES" sz="1200" b="1" dirty="0">
                <a:solidFill>
                  <a:schemeClr val="bg1"/>
                </a:solidFill>
                <a:latin typeface="Avenir Next LT Pro" panose="020B0504020202020204" pitchFamily="34" charset="0"/>
                <a:ea typeface=" Avenir Next Arabic Light"/>
                <a:cs typeface=" Avenir Next Arabic Light"/>
                <a:sym typeface=" Avenir Next Arabic Light"/>
              </a:rPr>
              <a:t>UC CD Corozal</a:t>
            </a:r>
            <a:endParaRPr lang="es-CO" sz="1200" b="1" dirty="0">
              <a:solidFill>
                <a:schemeClr val="bg1"/>
              </a:solidFill>
              <a:latin typeface="Avenir Next LT Pro" panose="020B0504020202020204" pitchFamily="34" charset="0"/>
              <a:ea typeface=" Avenir Next Arabic Light"/>
              <a:cs typeface=" Avenir Next Arabic Light"/>
              <a:sym typeface=" Avenir Next Arabic Light"/>
            </a:endParaRPr>
          </a:p>
        </p:txBody>
      </p:sp>
      <p:pic>
        <p:nvPicPr>
          <p:cNvPr id="3" name="Imagen 2">
            <a:extLst>
              <a:ext uri="{FF2B5EF4-FFF2-40B4-BE49-F238E27FC236}">
                <a16:creationId xmlns:a16="http://schemas.microsoft.com/office/drawing/2014/main" id="{180CC9A9-C2FA-3D85-5724-458E7350D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1"/>
            <a:ext cx="12192000" cy="817450"/>
          </a:xfrm>
          <a:prstGeom prst="rect">
            <a:avLst/>
          </a:prstGeom>
        </p:spPr>
      </p:pic>
      <p:pic>
        <p:nvPicPr>
          <p:cNvPr id="4" name="Imagen 3">
            <a:extLst>
              <a:ext uri="{FF2B5EF4-FFF2-40B4-BE49-F238E27FC236}">
                <a16:creationId xmlns:a16="http://schemas.microsoft.com/office/drawing/2014/main" id="{6923242C-14A1-3A15-F683-2EEFA6BAFD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6" y="196599"/>
            <a:ext cx="1709844" cy="401730"/>
          </a:xfrm>
          <a:prstGeom prst="rect">
            <a:avLst/>
          </a:prstGeom>
        </p:spPr>
      </p:pic>
      <p:pic>
        <p:nvPicPr>
          <p:cNvPr id="25" name="Imagen 24">
            <a:extLst>
              <a:ext uri="{FF2B5EF4-FFF2-40B4-BE49-F238E27FC236}">
                <a16:creationId xmlns:a16="http://schemas.microsoft.com/office/drawing/2014/main" id="{F775737C-06CA-FF24-4145-26763C7AF8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34" name="Rectángulo: esquinas redondeadas 33">
            <a:extLst>
              <a:ext uri="{FF2B5EF4-FFF2-40B4-BE49-F238E27FC236}">
                <a16:creationId xmlns:a16="http://schemas.microsoft.com/office/drawing/2014/main" id="{11E9BEEC-1E19-752C-9932-A17E5BB1701D}"/>
              </a:ext>
            </a:extLst>
          </p:cNvPr>
          <p:cNvSpPr/>
          <p:nvPr/>
        </p:nvSpPr>
        <p:spPr>
          <a:xfrm>
            <a:off x="8716536" y="1115802"/>
            <a:ext cx="2324604" cy="482006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8" name="Picture 2" descr="Smartphone and mobile phone. 11047526 PNG">
            <a:extLst>
              <a:ext uri="{FF2B5EF4-FFF2-40B4-BE49-F238E27FC236}">
                <a16:creationId xmlns:a16="http://schemas.microsoft.com/office/drawing/2014/main" id="{BCC65ACA-77CE-90DE-902C-A8CD279BA97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8497368" y="917446"/>
            <a:ext cx="2727670" cy="5216762"/>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08BAD0B3-475E-1AE4-D631-6E66264555CF}"/>
              </a:ext>
            </a:extLst>
          </p:cNvPr>
          <p:cNvSpPr txBox="1"/>
          <p:nvPr/>
        </p:nvSpPr>
        <p:spPr>
          <a:xfrm>
            <a:off x="8497368" y="6358768"/>
            <a:ext cx="3225799" cy="369332"/>
          </a:xfrm>
          <a:prstGeom prst="rect">
            <a:avLst/>
          </a:prstGeom>
          <a:noFill/>
        </p:spPr>
        <p:txBody>
          <a:bodyPr wrap="square" rtlCol="0">
            <a:spAutoFit/>
          </a:bodyPr>
          <a:lstStyle/>
          <a:p>
            <a:pPr algn="ctr"/>
            <a:r>
              <a:rPr lang="es-ES" b="1" dirty="0">
                <a:solidFill>
                  <a:srgbClr val="232F3D"/>
                </a:solidFill>
                <a:latin typeface="Avenir Next LT Pro" panose="020B0504020202020204" pitchFamily="34" charset="0"/>
              </a:rPr>
              <a:t>CONVENIOS</a:t>
            </a:r>
            <a:r>
              <a:rPr lang="es-ES" sz="1600" b="1" dirty="0">
                <a:solidFill>
                  <a:srgbClr val="232F3D"/>
                </a:solidFill>
                <a:latin typeface="Avenir Next LT Pro" panose="020B0504020202020204" pitchFamily="34" charset="0"/>
              </a:rPr>
              <a:t> ESTRATEGICOS</a:t>
            </a:r>
            <a:endParaRPr lang="es-CO" sz="1600" b="1" dirty="0">
              <a:solidFill>
                <a:srgbClr val="232F3D"/>
              </a:solidFill>
              <a:latin typeface="Avenir Next LT Pro" panose="020B0504020202020204" pitchFamily="34" charset="0"/>
            </a:endParaRPr>
          </a:p>
        </p:txBody>
      </p:sp>
      <p:sp>
        <p:nvSpPr>
          <p:cNvPr id="5" name="Freeform 20">
            <a:extLst>
              <a:ext uri="{FF2B5EF4-FFF2-40B4-BE49-F238E27FC236}">
                <a16:creationId xmlns:a16="http://schemas.microsoft.com/office/drawing/2014/main" id="{C088AB47-9C6F-879A-F320-7BA1EE302097}"/>
              </a:ext>
            </a:extLst>
          </p:cNvPr>
          <p:cNvSpPr/>
          <p:nvPr/>
        </p:nvSpPr>
        <p:spPr>
          <a:xfrm>
            <a:off x="11270184" y="5978433"/>
            <a:ext cx="296925" cy="369332"/>
          </a:xfrm>
          <a:custGeom>
            <a:avLst/>
            <a:gdLst/>
            <a:ahLst/>
            <a:cxnLst/>
            <a:rect l="l" t="t" r="r" b="b"/>
            <a:pathLst>
              <a:path w="1343379" h="1722280">
                <a:moveTo>
                  <a:pt x="0" y="0"/>
                </a:moveTo>
                <a:lnTo>
                  <a:pt x="1343378" y="0"/>
                </a:lnTo>
                <a:lnTo>
                  <a:pt x="1343378" y="1722280"/>
                </a:lnTo>
                <a:lnTo>
                  <a:pt x="0" y="172228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sz="1200" dirty="0"/>
          </a:p>
        </p:txBody>
      </p:sp>
      <p:sp>
        <p:nvSpPr>
          <p:cNvPr id="11" name="Rectángulo: esquinas redondeadas 10">
            <a:extLst>
              <a:ext uri="{FF2B5EF4-FFF2-40B4-BE49-F238E27FC236}">
                <a16:creationId xmlns:a16="http://schemas.microsoft.com/office/drawing/2014/main" id="{2DAEDC58-B548-787F-D929-304334DDCB9F}"/>
              </a:ext>
            </a:extLst>
          </p:cNvPr>
          <p:cNvSpPr/>
          <p:nvPr/>
        </p:nvSpPr>
        <p:spPr>
          <a:xfrm>
            <a:off x="5794694" y="1115804"/>
            <a:ext cx="2640670" cy="482006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8" name="Picture 2" descr="Smartphone and mobile phone. 11047526 PNG">
            <a:extLst>
              <a:ext uri="{FF2B5EF4-FFF2-40B4-BE49-F238E27FC236}">
                <a16:creationId xmlns:a16="http://schemas.microsoft.com/office/drawing/2014/main" id="{926F85FA-302C-75C2-3DA6-E219DEBADCA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a:off x="5541488" y="922128"/>
            <a:ext cx="3077773" cy="5216762"/>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esquinas redondeadas 15">
            <a:extLst>
              <a:ext uri="{FF2B5EF4-FFF2-40B4-BE49-F238E27FC236}">
                <a16:creationId xmlns:a16="http://schemas.microsoft.com/office/drawing/2014/main" id="{94C331B0-D840-863C-8A04-7B956BC6FB8E}"/>
              </a:ext>
            </a:extLst>
          </p:cNvPr>
          <p:cNvSpPr/>
          <p:nvPr/>
        </p:nvSpPr>
        <p:spPr>
          <a:xfrm rot="5400000">
            <a:off x="2052435" y="2840120"/>
            <a:ext cx="2421878" cy="417968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7" name="Rectángulo: esquinas redondeadas 16">
            <a:extLst>
              <a:ext uri="{FF2B5EF4-FFF2-40B4-BE49-F238E27FC236}">
                <a16:creationId xmlns:a16="http://schemas.microsoft.com/office/drawing/2014/main" id="{B4757F6F-DCFF-AD80-36BC-54EDF982E9D0}"/>
              </a:ext>
            </a:extLst>
          </p:cNvPr>
          <p:cNvSpPr/>
          <p:nvPr/>
        </p:nvSpPr>
        <p:spPr>
          <a:xfrm rot="5400000">
            <a:off x="2118812" y="236899"/>
            <a:ext cx="2421878" cy="417968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4" name="Picture 2" descr="Smartphone and mobile phone. 11047526 PNG">
            <a:extLst>
              <a:ext uri="{FF2B5EF4-FFF2-40B4-BE49-F238E27FC236}">
                <a16:creationId xmlns:a16="http://schemas.microsoft.com/office/drawing/2014/main" id="{587EF4FE-8334-496F-4B10-36F39F2C555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rot="5400000">
            <a:off x="1936197" y="2657976"/>
            <a:ext cx="2727670" cy="442697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martphone and mobile phone. 11047526 PNG">
            <a:extLst>
              <a:ext uri="{FF2B5EF4-FFF2-40B4-BE49-F238E27FC236}">
                <a16:creationId xmlns:a16="http://schemas.microsoft.com/office/drawing/2014/main" id="{02040C18-DE9F-20D8-DBF4-0851653B7E4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435" r="23995"/>
          <a:stretch>
            <a:fillRect/>
          </a:stretch>
        </p:blipFill>
        <p:spPr bwMode="auto">
          <a:xfrm rot="5400000">
            <a:off x="1965916" y="47301"/>
            <a:ext cx="2727670" cy="4426979"/>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9" descr="Interfaz de usuario gráfica, Texto, Aplicación, Correo electrónico&#10;&#10;El contenido generado por IA puede ser incorrecto.">
            <a:extLst>
              <a:ext uri="{FF2B5EF4-FFF2-40B4-BE49-F238E27FC236}">
                <a16:creationId xmlns:a16="http://schemas.microsoft.com/office/drawing/2014/main" id="{BC68A13D-BBFE-7D31-9054-4E5FA71A97DC}"/>
              </a:ext>
            </a:extLst>
          </p:cNvPr>
          <p:cNvPicPr>
            <a:picLocks noChangeAspect="1"/>
          </p:cNvPicPr>
          <p:nvPr/>
        </p:nvPicPr>
        <p:blipFill>
          <a:blip r:embed="rId7"/>
          <a:stretch>
            <a:fillRect/>
          </a:stretch>
        </p:blipFill>
        <p:spPr>
          <a:xfrm>
            <a:off x="1507238" y="3965913"/>
            <a:ext cx="3332094" cy="1858803"/>
          </a:xfrm>
          <a:prstGeom prst="rect">
            <a:avLst/>
          </a:prstGeom>
        </p:spPr>
      </p:pic>
      <p:pic>
        <p:nvPicPr>
          <p:cNvPr id="27" name="Imagen 26">
            <a:extLst>
              <a:ext uri="{FF2B5EF4-FFF2-40B4-BE49-F238E27FC236}">
                <a16:creationId xmlns:a16="http://schemas.microsoft.com/office/drawing/2014/main" id="{DC8D86CB-CAB3-6AB0-CF89-CF264BAA87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58141" y="1416919"/>
            <a:ext cx="3610466" cy="1737537"/>
          </a:xfrm>
          <a:prstGeom prst="rect">
            <a:avLst/>
          </a:prstGeom>
        </p:spPr>
      </p:pic>
      <p:pic>
        <p:nvPicPr>
          <p:cNvPr id="12" name="Imagen 11">
            <a:extLst>
              <a:ext uri="{FF2B5EF4-FFF2-40B4-BE49-F238E27FC236}">
                <a16:creationId xmlns:a16="http://schemas.microsoft.com/office/drawing/2014/main" id="{F3B35209-20F1-DF4D-48F9-4CF8491487C4}"/>
              </a:ext>
            </a:extLst>
          </p:cNvPr>
          <p:cNvPicPr>
            <a:picLocks noChangeAspect="1"/>
          </p:cNvPicPr>
          <p:nvPr/>
        </p:nvPicPr>
        <p:blipFill>
          <a:blip r:embed="rId9"/>
          <a:srcRect r="3159"/>
          <a:stretch>
            <a:fillRect/>
          </a:stretch>
        </p:blipFill>
        <p:spPr>
          <a:xfrm>
            <a:off x="5846446" y="2057846"/>
            <a:ext cx="2460898" cy="2837468"/>
          </a:xfrm>
          <a:prstGeom prst="rect">
            <a:avLst/>
          </a:prstGeom>
        </p:spPr>
      </p:pic>
      <p:pic>
        <p:nvPicPr>
          <p:cNvPr id="21" name="Imagen 20">
            <a:extLst>
              <a:ext uri="{FF2B5EF4-FFF2-40B4-BE49-F238E27FC236}">
                <a16:creationId xmlns:a16="http://schemas.microsoft.com/office/drawing/2014/main" id="{D2D4F78E-8846-B1B5-6F89-92CDB6A13CA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16019" y="1524265"/>
            <a:ext cx="2127411" cy="3858439"/>
          </a:xfrm>
          <a:prstGeom prst="rect">
            <a:avLst/>
          </a:prstGeom>
        </p:spPr>
      </p:pic>
      <p:sp>
        <p:nvSpPr>
          <p:cNvPr id="6" name="CuadroTexto 5">
            <a:extLst>
              <a:ext uri="{FF2B5EF4-FFF2-40B4-BE49-F238E27FC236}">
                <a16:creationId xmlns:a16="http://schemas.microsoft.com/office/drawing/2014/main" id="{1441A695-7CB4-ED03-4228-4B509457B494}"/>
              </a:ext>
            </a:extLst>
          </p:cNvPr>
          <p:cNvSpPr txBox="1"/>
          <p:nvPr/>
        </p:nvSpPr>
        <p:spPr>
          <a:xfrm>
            <a:off x="2282997" y="99996"/>
            <a:ext cx="9135650" cy="577081"/>
          </a:xfrm>
          <a:prstGeom prst="rect">
            <a:avLst/>
          </a:prstGeom>
          <a:noFill/>
        </p:spPr>
        <p:txBody>
          <a:bodyPr wrap="square" rtlCol="0">
            <a:spAutoFit/>
          </a:bodyPr>
          <a:lstStyle/>
          <a:p>
            <a:pPr algn="just"/>
            <a:r>
              <a:rPr lang="es-ES" sz="1050" dirty="0">
                <a:solidFill>
                  <a:schemeClr val="bg1"/>
                </a:solidFill>
                <a:latin typeface="Avenir Next LT Pro" panose="020B0504020202020204" pitchFamily="34" charset="0"/>
                <a:ea typeface="Azo Sans"/>
                <a:cs typeface="Azo Sans"/>
                <a:sym typeface="Azo Sans"/>
              </a:rPr>
              <a:t>R.2.1.9 Existen alianzas locales de talento con universidades, instituciones educativas y grupos comunitarios para fortalecer el pool </a:t>
            </a:r>
          </a:p>
          <a:p>
            <a:pPr algn="just"/>
            <a:r>
              <a:rPr lang="es-ES" sz="1050" dirty="0">
                <a:solidFill>
                  <a:schemeClr val="bg1"/>
                </a:solidFill>
                <a:latin typeface="Avenir Next LT Pro" panose="020B0504020202020204" pitchFamily="34" charset="0"/>
                <a:ea typeface="Azo Sans"/>
                <a:cs typeface="Azo Sans"/>
                <a:sym typeface="Azo Sans"/>
              </a:rPr>
              <a:t>de candidatos (según lo definido por la Zona). Las interacciones con estas alianzas son evaluadas periódicamente para identificar</a:t>
            </a:r>
          </a:p>
          <a:p>
            <a:pPr algn="just"/>
            <a:r>
              <a:rPr lang="es-ES" sz="1050" dirty="0">
                <a:solidFill>
                  <a:schemeClr val="bg1"/>
                </a:solidFill>
                <a:latin typeface="Avenir Next LT Pro" panose="020B0504020202020204" pitchFamily="34" charset="0"/>
                <a:ea typeface="Azo Sans"/>
                <a:cs typeface="Azo Sans"/>
                <a:sym typeface="Azo Sans"/>
              </a:rPr>
              <a:t>cuáles iniciativas representan el uso más efectivo del presupuesto.</a:t>
            </a:r>
          </a:p>
        </p:txBody>
      </p:sp>
    </p:spTree>
    <p:extLst>
      <p:ext uri="{BB962C8B-B14F-4D97-AF65-F5344CB8AC3E}">
        <p14:creationId xmlns:p14="http://schemas.microsoft.com/office/powerpoint/2010/main" val="3303572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D7560-AC2B-7A80-4059-ADD938A9A42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82E5359-A6D6-590E-144C-B54BAEBC4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803941"/>
          </a:xfrm>
          <a:prstGeom prst="rect">
            <a:avLst/>
          </a:prstGeom>
        </p:spPr>
      </p:pic>
      <p:pic>
        <p:nvPicPr>
          <p:cNvPr id="4" name="Imagen 3">
            <a:extLst>
              <a:ext uri="{FF2B5EF4-FFF2-40B4-BE49-F238E27FC236}">
                <a16:creationId xmlns:a16="http://schemas.microsoft.com/office/drawing/2014/main" id="{966B4042-B053-CFD3-24AB-6F652F6AA9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6" y="216586"/>
            <a:ext cx="1709844" cy="401730"/>
          </a:xfrm>
          <a:prstGeom prst="rect">
            <a:avLst/>
          </a:prstGeom>
        </p:spPr>
      </p:pic>
      <p:pic>
        <p:nvPicPr>
          <p:cNvPr id="25" name="Imagen 24">
            <a:extLst>
              <a:ext uri="{FF2B5EF4-FFF2-40B4-BE49-F238E27FC236}">
                <a16:creationId xmlns:a16="http://schemas.microsoft.com/office/drawing/2014/main" id="{6932AD52-19EA-DC1C-D195-96C34A6C00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pic>
        <p:nvPicPr>
          <p:cNvPr id="22" name="Imagen 21">
            <a:extLst>
              <a:ext uri="{FF2B5EF4-FFF2-40B4-BE49-F238E27FC236}">
                <a16:creationId xmlns:a16="http://schemas.microsoft.com/office/drawing/2014/main" id="{4345290C-BFDD-7040-39FA-1B7C640701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1514" y="3904198"/>
            <a:ext cx="1952723" cy="2603631"/>
          </a:xfrm>
          <a:prstGeom prst="rect">
            <a:avLst/>
          </a:prstGeom>
          <a:ln>
            <a:noFill/>
          </a:ln>
          <a:effectLst>
            <a:outerShdw blurRad="292100" dist="139700" dir="2700000" algn="tl" rotWithShape="0">
              <a:srgbClr val="333333">
                <a:alpha val="65000"/>
              </a:srgbClr>
            </a:outerShdw>
          </a:effectLst>
        </p:spPr>
      </p:pic>
      <p:sp>
        <p:nvSpPr>
          <p:cNvPr id="2" name="CuadroTexto 1">
            <a:extLst>
              <a:ext uri="{FF2B5EF4-FFF2-40B4-BE49-F238E27FC236}">
                <a16:creationId xmlns:a16="http://schemas.microsoft.com/office/drawing/2014/main" id="{10826280-FD3B-E94E-69ED-00B3F047A83E}"/>
              </a:ext>
            </a:extLst>
          </p:cNvPr>
          <p:cNvSpPr txBox="1"/>
          <p:nvPr/>
        </p:nvSpPr>
        <p:spPr>
          <a:xfrm>
            <a:off x="9128964" y="6499490"/>
            <a:ext cx="3225799" cy="276999"/>
          </a:xfrm>
          <a:prstGeom prst="rect">
            <a:avLst/>
          </a:prstGeom>
          <a:noFill/>
        </p:spPr>
        <p:txBody>
          <a:bodyPr wrap="square" rtlCol="0">
            <a:spAutoFit/>
          </a:bodyPr>
          <a:lstStyle/>
          <a:p>
            <a:pPr algn="ctr"/>
            <a:r>
              <a:rPr lang="es-ES" sz="1200" b="1" dirty="0">
                <a:solidFill>
                  <a:srgbClr val="232F3D"/>
                </a:solidFill>
                <a:latin typeface="Avenir Next LT Pro" panose="020B0504020202020204" pitchFamily="34" charset="0"/>
              </a:rPr>
              <a:t>CONVENIOS</a:t>
            </a:r>
            <a:r>
              <a:rPr lang="es-ES" sz="1100" b="1" dirty="0">
                <a:solidFill>
                  <a:srgbClr val="232F3D"/>
                </a:solidFill>
                <a:latin typeface="Avenir Next LT Pro" panose="020B0504020202020204" pitchFamily="34" charset="0"/>
              </a:rPr>
              <a:t> ESTRATEGICOS</a:t>
            </a:r>
            <a:endParaRPr lang="es-CO" sz="1100" b="1" dirty="0">
              <a:solidFill>
                <a:srgbClr val="232F3D"/>
              </a:solidFill>
              <a:latin typeface="Avenir Next LT Pro" panose="020B0504020202020204" pitchFamily="34" charset="0"/>
            </a:endParaRPr>
          </a:p>
        </p:txBody>
      </p:sp>
      <p:sp>
        <p:nvSpPr>
          <p:cNvPr id="5" name="Freeform 20">
            <a:extLst>
              <a:ext uri="{FF2B5EF4-FFF2-40B4-BE49-F238E27FC236}">
                <a16:creationId xmlns:a16="http://schemas.microsoft.com/office/drawing/2014/main" id="{D2A8C442-9859-52E0-9104-E48B073D05F1}"/>
              </a:ext>
            </a:extLst>
          </p:cNvPr>
          <p:cNvSpPr/>
          <p:nvPr/>
        </p:nvSpPr>
        <p:spPr>
          <a:xfrm>
            <a:off x="11127742" y="6146276"/>
            <a:ext cx="344679" cy="375402"/>
          </a:xfrm>
          <a:custGeom>
            <a:avLst/>
            <a:gdLst/>
            <a:ahLst/>
            <a:cxnLst/>
            <a:rect l="l" t="t" r="r" b="b"/>
            <a:pathLst>
              <a:path w="1343379" h="1722280">
                <a:moveTo>
                  <a:pt x="0" y="0"/>
                </a:moveTo>
                <a:lnTo>
                  <a:pt x="1343378" y="0"/>
                </a:lnTo>
                <a:lnTo>
                  <a:pt x="1343378" y="1722280"/>
                </a:lnTo>
                <a:lnTo>
                  <a:pt x="0" y="172228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sz="1200" dirty="0"/>
          </a:p>
        </p:txBody>
      </p:sp>
      <p:sp>
        <p:nvSpPr>
          <p:cNvPr id="17" name="Rectángulo: esquinas redondeadas 16">
            <a:extLst>
              <a:ext uri="{FF2B5EF4-FFF2-40B4-BE49-F238E27FC236}">
                <a16:creationId xmlns:a16="http://schemas.microsoft.com/office/drawing/2014/main" id="{07536E20-E0E2-CF1A-C032-5F3A882AD442}"/>
              </a:ext>
            </a:extLst>
          </p:cNvPr>
          <p:cNvSpPr/>
          <p:nvPr/>
        </p:nvSpPr>
        <p:spPr>
          <a:xfrm rot="5400000">
            <a:off x="1423245" y="489994"/>
            <a:ext cx="2561018" cy="458490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5" name="Picture 2" descr="Smartphone and mobile phone. 11047526 PNG">
            <a:extLst>
              <a:ext uri="{FF2B5EF4-FFF2-40B4-BE49-F238E27FC236}">
                <a16:creationId xmlns:a16="http://schemas.microsoft.com/office/drawing/2014/main" id="{85C046E8-86FF-488B-A94E-0976C6417EA6}"/>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3435" r="23995"/>
          <a:stretch>
            <a:fillRect/>
          </a:stretch>
        </p:blipFill>
        <p:spPr bwMode="auto">
          <a:xfrm rot="5400000">
            <a:off x="1231489" y="356290"/>
            <a:ext cx="2988294" cy="489534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B2215637-6B62-38E0-DAD1-220B5913DA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2775" y="1782639"/>
            <a:ext cx="3942920" cy="2020053"/>
          </a:xfrm>
          <a:prstGeom prst="rect">
            <a:avLst/>
          </a:prstGeom>
        </p:spPr>
      </p:pic>
      <p:sp>
        <p:nvSpPr>
          <p:cNvPr id="9" name="CuadroTexto 8">
            <a:extLst>
              <a:ext uri="{FF2B5EF4-FFF2-40B4-BE49-F238E27FC236}">
                <a16:creationId xmlns:a16="http://schemas.microsoft.com/office/drawing/2014/main" id="{318D36B2-B9EB-4F66-2832-894717112E16}"/>
              </a:ext>
            </a:extLst>
          </p:cNvPr>
          <p:cNvSpPr txBox="1"/>
          <p:nvPr/>
        </p:nvSpPr>
        <p:spPr>
          <a:xfrm>
            <a:off x="1046164" y="5086522"/>
            <a:ext cx="869149" cy="461665"/>
          </a:xfrm>
          <a:prstGeom prst="rect">
            <a:avLst/>
          </a:prstGeom>
          <a:noFill/>
        </p:spPr>
        <p:txBody>
          <a:bodyPr wrap="none" rtlCol="0">
            <a:spAutoFit/>
          </a:bodyPr>
          <a:lstStyle/>
          <a:p>
            <a:r>
              <a:rPr lang="es-CO" sz="2400" b="1" dirty="0">
                <a:latin typeface="Avenir LT Std 45 Book"/>
              </a:rPr>
              <a:t>SENA</a:t>
            </a:r>
          </a:p>
        </p:txBody>
      </p:sp>
      <p:sp>
        <p:nvSpPr>
          <p:cNvPr id="6" name="CuadroTexto 5">
            <a:extLst>
              <a:ext uri="{FF2B5EF4-FFF2-40B4-BE49-F238E27FC236}">
                <a16:creationId xmlns:a16="http://schemas.microsoft.com/office/drawing/2014/main" id="{469BD588-226B-55B3-3584-53AE9BA09B28}"/>
              </a:ext>
            </a:extLst>
          </p:cNvPr>
          <p:cNvSpPr txBox="1"/>
          <p:nvPr/>
        </p:nvSpPr>
        <p:spPr>
          <a:xfrm>
            <a:off x="930481" y="988322"/>
            <a:ext cx="3152675" cy="400110"/>
          </a:xfrm>
          <a:prstGeom prst="rect">
            <a:avLst/>
          </a:prstGeom>
          <a:noFill/>
        </p:spPr>
        <p:txBody>
          <a:bodyPr wrap="square" rtlCol="0">
            <a:spAutoFit/>
          </a:bodyPr>
          <a:lstStyle/>
          <a:p>
            <a:pPr algn="ctr"/>
            <a:r>
              <a:rPr lang="es-ES" sz="2000" b="1" u="sng" dirty="0">
                <a:solidFill>
                  <a:srgbClr val="232F3D"/>
                </a:solidFill>
                <a:latin typeface="Avenir Next LT Pro" panose="020B0504020202020204" pitchFamily="34" charset="0"/>
              </a:rPr>
              <a:t>FERIAS DE EMPLEO</a:t>
            </a:r>
          </a:p>
        </p:txBody>
      </p:sp>
      <p:pic>
        <p:nvPicPr>
          <p:cNvPr id="23" name="Imagen 22">
            <a:extLst>
              <a:ext uri="{FF2B5EF4-FFF2-40B4-BE49-F238E27FC236}">
                <a16:creationId xmlns:a16="http://schemas.microsoft.com/office/drawing/2014/main" id="{1979FC13-C242-2DA5-4F3C-05FD724C4E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87810" y="4250881"/>
            <a:ext cx="1846107" cy="2461476"/>
          </a:xfrm>
          <a:prstGeom prst="rect">
            <a:avLst/>
          </a:prstGeom>
          <a:ln>
            <a:noFill/>
          </a:ln>
          <a:effectLst>
            <a:outerShdw blurRad="292100" dist="139700" dir="2700000" algn="tl" rotWithShape="0">
              <a:srgbClr val="333333">
                <a:alpha val="65000"/>
              </a:srgbClr>
            </a:outerShdw>
          </a:effectLst>
        </p:spPr>
      </p:pic>
      <p:sp>
        <p:nvSpPr>
          <p:cNvPr id="27" name="CuadroTexto 26">
            <a:extLst>
              <a:ext uri="{FF2B5EF4-FFF2-40B4-BE49-F238E27FC236}">
                <a16:creationId xmlns:a16="http://schemas.microsoft.com/office/drawing/2014/main" id="{8345D694-DE05-4196-8402-1AF7E07C11AF}"/>
              </a:ext>
            </a:extLst>
          </p:cNvPr>
          <p:cNvSpPr txBox="1"/>
          <p:nvPr/>
        </p:nvSpPr>
        <p:spPr>
          <a:xfrm>
            <a:off x="658920" y="5400916"/>
            <a:ext cx="1328890" cy="338554"/>
          </a:xfrm>
          <a:prstGeom prst="rect">
            <a:avLst/>
          </a:prstGeom>
          <a:noFill/>
        </p:spPr>
        <p:txBody>
          <a:bodyPr wrap="none" rtlCol="0">
            <a:spAutoFit/>
          </a:bodyPr>
          <a:lstStyle/>
          <a:p>
            <a:r>
              <a:rPr lang="es-CO" sz="1600" b="1" dirty="0">
                <a:latin typeface="Avenir LT Std 45 Book"/>
              </a:rPr>
              <a:t>6 marzo 2026</a:t>
            </a:r>
          </a:p>
        </p:txBody>
      </p:sp>
      <p:sp>
        <p:nvSpPr>
          <p:cNvPr id="8" name="CuadroTexto 7">
            <a:extLst>
              <a:ext uri="{FF2B5EF4-FFF2-40B4-BE49-F238E27FC236}">
                <a16:creationId xmlns:a16="http://schemas.microsoft.com/office/drawing/2014/main" id="{2C7C9A60-F3BD-BE6F-181C-B4A84CEA16F7}"/>
              </a:ext>
            </a:extLst>
          </p:cNvPr>
          <p:cNvSpPr txBox="1"/>
          <p:nvPr/>
        </p:nvSpPr>
        <p:spPr>
          <a:xfrm>
            <a:off x="4516328" y="3663920"/>
            <a:ext cx="3152675" cy="400110"/>
          </a:xfrm>
          <a:prstGeom prst="rect">
            <a:avLst/>
          </a:prstGeom>
          <a:noFill/>
        </p:spPr>
        <p:txBody>
          <a:bodyPr wrap="square" rtlCol="0">
            <a:spAutoFit/>
          </a:bodyPr>
          <a:lstStyle/>
          <a:p>
            <a:pPr algn="ctr"/>
            <a:r>
              <a:rPr lang="es-ES" sz="2000" b="1" u="sng" dirty="0">
                <a:solidFill>
                  <a:srgbClr val="232F3D"/>
                </a:solidFill>
                <a:latin typeface="Avenir Next LT Pro" panose="020B0504020202020204" pitchFamily="34" charset="0"/>
              </a:rPr>
              <a:t>VOLANTEO</a:t>
            </a:r>
          </a:p>
        </p:txBody>
      </p:sp>
      <p:pic>
        <p:nvPicPr>
          <p:cNvPr id="13" name="Imagen 12">
            <a:extLst>
              <a:ext uri="{FF2B5EF4-FFF2-40B4-BE49-F238E27FC236}">
                <a16:creationId xmlns:a16="http://schemas.microsoft.com/office/drawing/2014/main" id="{2C9C97B2-7E58-F012-A415-670C4D449F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80173" y="1056443"/>
            <a:ext cx="2085483" cy="2780644"/>
          </a:xfrm>
          <a:prstGeom prst="rect">
            <a:avLst/>
          </a:prstGeom>
          <a:ln>
            <a:noFill/>
          </a:ln>
          <a:effectLst>
            <a:outerShdw blurRad="292100" dist="139700" dir="2700000" algn="tl" rotWithShape="0">
              <a:srgbClr val="333333">
                <a:alpha val="65000"/>
              </a:srgbClr>
            </a:outerShdw>
          </a:effectLst>
        </p:spPr>
      </p:pic>
      <p:pic>
        <p:nvPicPr>
          <p:cNvPr id="16" name="Imagen 15">
            <a:extLst>
              <a:ext uri="{FF2B5EF4-FFF2-40B4-BE49-F238E27FC236}">
                <a16:creationId xmlns:a16="http://schemas.microsoft.com/office/drawing/2014/main" id="{EC480430-E888-245A-BCD6-68980BE194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50391" y="976698"/>
            <a:ext cx="2085484" cy="2780646"/>
          </a:xfrm>
          <a:prstGeom prst="rect">
            <a:avLst/>
          </a:prstGeom>
          <a:ln>
            <a:noFill/>
          </a:ln>
          <a:effectLst>
            <a:outerShdw blurRad="292100" dist="139700" dir="2700000" algn="tl" rotWithShape="0">
              <a:srgbClr val="333333">
                <a:alpha val="65000"/>
              </a:srgbClr>
            </a:outerShdw>
          </a:effectLst>
        </p:spPr>
      </p:pic>
      <p:pic>
        <p:nvPicPr>
          <p:cNvPr id="26" name="Imagen 25">
            <a:extLst>
              <a:ext uri="{FF2B5EF4-FFF2-40B4-BE49-F238E27FC236}">
                <a16:creationId xmlns:a16="http://schemas.microsoft.com/office/drawing/2014/main" id="{1235C3B9-6C95-6EBB-C393-7CEEFF95E1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83152" y="3837087"/>
            <a:ext cx="1952723" cy="2603631"/>
          </a:xfrm>
          <a:prstGeom prst="rect">
            <a:avLst/>
          </a:prstGeom>
          <a:ln>
            <a:noFill/>
          </a:ln>
          <a:effectLst>
            <a:outerShdw blurRad="292100" dist="139700" dir="2700000" algn="tl" rotWithShape="0">
              <a:srgbClr val="333333">
                <a:alpha val="65000"/>
              </a:srgbClr>
            </a:outerShdw>
          </a:effectLst>
        </p:spPr>
      </p:pic>
      <p:pic>
        <p:nvPicPr>
          <p:cNvPr id="28" name="Gráfico 27" descr="Flecha con giro a la derecha">
            <a:extLst>
              <a:ext uri="{FF2B5EF4-FFF2-40B4-BE49-F238E27FC236}">
                <a16:creationId xmlns:a16="http://schemas.microsoft.com/office/drawing/2014/main" id="{E00C0E76-C97F-BEA8-BE92-FFEE2A74DBCD}"/>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400000" flipV="1">
            <a:off x="5593002" y="4168819"/>
            <a:ext cx="1233300" cy="1021571"/>
          </a:xfrm>
          <a:prstGeom prst="rect">
            <a:avLst/>
          </a:prstGeom>
        </p:spPr>
      </p:pic>
      <p:sp>
        <p:nvSpPr>
          <p:cNvPr id="12" name="CuadroTexto 11">
            <a:extLst>
              <a:ext uri="{FF2B5EF4-FFF2-40B4-BE49-F238E27FC236}">
                <a16:creationId xmlns:a16="http://schemas.microsoft.com/office/drawing/2014/main" id="{6D7A60CD-48A8-827A-E825-34E13CEE701E}"/>
              </a:ext>
            </a:extLst>
          </p:cNvPr>
          <p:cNvSpPr txBox="1"/>
          <p:nvPr/>
        </p:nvSpPr>
        <p:spPr>
          <a:xfrm>
            <a:off x="2282997" y="99996"/>
            <a:ext cx="9135650" cy="577081"/>
          </a:xfrm>
          <a:prstGeom prst="rect">
            <a:avLst/>
          </a:prstGeom>
          <a:noFill/>
        </p:spPr>
        <p:txBody>
          <a:bodyPr wrap="square" rtlCol="0">
            <a:spAutoFit/>
          </a:bodyPr>
          <a:lstStyle/>
          <a:p>
            <a:pPr algn="just"/>
            <a:r>
              <a:rPr lang="es-ES" sz="1050" dirty="0">
                <a:solidFill>
                  <a:schemeClr val="bg1"/>
                </a:solidFill>
                <a:latin typeface="Avenir Next LT Pro" panose="020B0504020202020204" pitchFamily="34" charset="0"/>
                <a:ea typeface="Azo Sans"/>
                <a:cs typeface="Azo Sans"/>
                <a:sym typeface="Azo Sans"/>
              </a:rPr>
              <a:t>R.2.1.9 Existen alianzas locales de talento con universidades, instituciones educativas y grupos comunitarios para fortalecer el pool </a:t>
            </a:r>
          </a:p>
          <a:p>
            <a:pPr algn="just"/>
            <a:r>
              <a:rPr lang="es-ES" sz="1050" dirty="0">
                <a:solidFill>
                  <a:schemeClr val="bg1"/>
                </a:solidFill>
                <a:latin typeface="Avenir Next LT Pro" panose="020B0504020202020204" pitchFamily="34" charset="0"/>
                <a:ea typeface="Azo Sans"/>
                <a:cs typeface="Azo Sans"/>
                <a:sym typeface="Azo Sans"/>
              </a:rPr>
              <a:t>de candidatos (según lo definido por la Zona). Las interacciones con estas alianzas son evaluadas periódicamente para identificar</a:t>
            </a:r>
          </a:p>
          <a:p>
            <a:pPr algn="just"/>
            <a:r>
              <a:rPr lang="es-ES" sz="1050" dirty="0">
                <a:solidFill>
                  <a:schemeClr val="bg1"/>
                </a:solidFill>
                <a:latin typeface="Avenir Next LT Pro" panose="020B0504020202020204" pitchFamily="34" charset="0"/>
                <a:ea typeface="Azo Sans"/>
                <a:cs typeface="Azo Sans"/>
                <a:sym typeface="Azo Sans"/>
              </a:rPr>
              <a:t>cuáles iniciativas representan el uso más efectivo del presupuesto.</a:t>
            </a:r>
          </a:p>
        </p:txBody>
      </p:sp>
    </p:spTree>
    <p:extLst>
      <p:ext uri="{BB962C8B-B14F-4D97-AF65-F5344CB8AC3E}">
        <p14:creationId xmlns:p14="http://schemas.microsoft.com/office/powerpoint/2010/main" val="2721435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DD24-D5FA-9774-08D3-CB7D99821EEE}"/>
            </a:ext>
          </a:extLst>
        </p:cNvPr>
        <p:cNvGrpSpPr/>
        <p:nvPr/>
      </p:nvGrpSpPr>
      <p:grpSpPr>
        <a:xfrm>
          <a:off x="0" y="0"/>
          <a:ext cx="0" cy="0"/>
          <a:chOff x="0" y="0"/>
          <a:chExt cx="0" cy="0"/>
        </a:xfrm>
      </p:grpSpPr>
      <p:sp>
        <p:nvSpPr>
          <p:cNvPr id="18" name="TextBox 9">
            <a:extLst>
              <a:ext uri="{FF2B5EF4-FFF2-40B4-BE49-F238E27FC236}">
                <a16:creationId xmlns:a16="http://schemas.microsoft.com/office/drawing/2014/main" id="{BBBF7A93-626E-31F9-F11F-D1C6B4D8FB4E}"/>
              </a:ext>
            </a:extLst>
          </p:cNvPr>
          <p:cNvSpPr txBox="1"/>
          <p:nvPr/>
        </p:nvSpPr>
        <p:spPr>
          <a:xfrm>
            <a:off x="-71120" y="6522753"/>
            <a:ext cx="2621280" cy="220830"/>
          </a:xfrm>
          <a:prstGeom prst="rect">
            <a:avLst/>
          </a:prstGeom>
        </p:spPr>
        <p:txBody>
          <a:bodyPr wrap="square" lIns="0" tIns="0" rIns="0" bIns="0" rtlCol="0" anchor="t">
            <a:spAutoFit/>
          </a:bodyPr>
          <a:lstStyle/>
          <a:p>
            <a:pPr algn="ctr">
              <a:lnSpc>
                <a:spcPts val="1866"/>
              </a:lnSpc>
            </a:pPr>
            <a:r>
              <a:rPr lang="es-ES" sz="1200" b="1" dirty="0">
                <a:solidFill>
                  <a:schemeClr val="bg1"/>
                </a:solidFill>
                <a:latin typeface="Avenir Next LT Pro" panose="020B0504020202020204" pitchFamily="34" charset="0"/>
                <a:ea typeface=" Avenir Next Arabic Light"/>
                <a:cs typeface=" Avenir Next Arabic Light"/>
                <a:sym typeface=" Avenir Next Arabic Light"/>
              </a:rPr>
              <a:t>UC CD Corozal</a:t>
            </a:r>
            <a:endParaRPr lang="es-CO" sz="1200" b="1" dirty="0">
              <a:solidFill>
                <a:schemeClr val="bg1"/>
              </a:solidFill>
              <a:latin typeface="Avenir Next LT Pro" panose="020B0504020202020204" pitchFamily="34" charset="0"/>
              <a:ea typeface=" Avenir Next Arabic Light"/>
              <a:cs typeface=" Avenir Next Arabic Light"/>
              <a:sym typeface=" Avenir Next Arabic Light"/>
            </a:endParaRPr>
          </a:p>
        </p:txBody>
      </p:sp>
      <p:pic>
        <p:nvPicPr>
          <p:cNvPr id="3" name="Imagen 2">
            <a:extLst>
              <a:ext uri="{FF2B5EF4-FFF2-40B4-BE49-F238E27FC236}">
                <a16:creationId xmlns:a16="http://schemas.microsoft.com/office/drawing/2014/main" id="{DC98A65D-894B-BD67-8A44-9B10B9744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1"/>
            <a:ext cx="12192000" cy="653710"/>
          </a:xfrm>
          <a:prstGeom prst="rect">
            <a:avLst/>
          </a:prstGeom>
        </p:spPr>
      </p:pic>
      <p:pic>
        <p:nvPicPr>
          <p:cNvPr id="4" name="Imagen 3">
            <a:extLst>
              <a:ext uri="{FF2B5EF4-FFF2-40B4-BE49-F238E27FC236}">
                <a16:creationId xmlns:a16="http://schemas.microsoft.com/office/drawing/2014/main" id="{6E1C73E5-9E2D-3DE3-360E-B63FD2A5B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165" y="93041"/>
            <a:ext cx="1709844" cy="401730"/>
          </a:xfrm>
          <a:prstGeom prst="rect">
            <a:avLst/>
          </a:prstGeom>
        </p:spPr>
      </p:pic>
      <p:sp>
        <p:nvSpPr>
          <p:cNvPr id="22" name="CuadroTexto 21">
            <a:extLst>
              <a:ext uri="{FF2B5EF4-FFF2-40B4-BE49-F238E27FC236}">
                <a16:creationId xmlns:a16="http://schemas.microsoft.com/office/drawing/2014/main" id="{12DD574C-2CDB-C27B-1A2D-7B4206E6ED6F}"/>
              </a:ext>
            </a:extLst>
          </p:cNvPr>
          <p:cNvSpPr txBox="1"/>
          <p:nvPr/>
        </p:nvSpPr>
        <p:spPr>
          <a:xfrm>
            <a:off x="2308329" y="107858"/>
            <a:ext cx="8918415" cy="369332"/>
          </a:xfrm>
          <a:prstGeom prst="rect">
            <a:avLst/>
          </a:prstGeom>
          <a:noFill/>
        </p:spPr>
        <p:txBody>
          <a:bodyPr wrap="square" rtlCol="0">
            <a:spAutoFit/>
          </a:bodyPr>
          <a:lstStyle/>
          <a:p>
            <a:pPr algn="just"/>
            <a:r>
              <a:rPr lang="es-ES" dirty="0">
                <a:solidFill>
                  <a:schemeClr val="bg1"/>
                </a:solidFill>
                <a:latin typeface="Avenir Next LT Pro" panose="020B0504020202020204" pitchFamily="34" charset="0"/>
                <a:ea typeface="Azo Sans"/>
                <a:cs typeface="Azo Sans"/>
                <a:sym typeface="Azo Sans"/>
              </a:rPr>
              <a:t>Fuentes de Reclutamiento</a:t>
            </a:r>
          </a:p>
        </p:txBody>
      </p:sp>
      <p:pic>
        <p:nvPicPr>
          <p:cNvPr id="25" name="Imagen 24">
            <a:extLst>
              <a:ext uri="{FF2B5EF4-FFF2-40B4-BE49-F238E27FC236}">
                <a16:creationId xmlns:a16="http://schemas.microsoft.com/office/drawing/2014/main" id="{2C53E2CC-C5FD-2C7E-540F-01A1FB103B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graphicFrame>
        <p:nvGraphicFramePr>
          <p:cNvPr id="5" name="Gráfico 4">
            <a:extLst>
              <a:ext uri="{FF2B5EF4-FFF2-40B4-BE49-F238E27FC236}">
                <a16:creationId xmlns:a16="http://schemas.microsoft.com/office/drawing/2014/main" id="{3F94A180-4574-5362-AD9E-48412CAD49B7}"/>
              </a:ext>
            </a:extLst>
          </p:cNvPr>
          <p:cNvGraphicFramePr>
            <a:graphicFrameLocks/>
          </p:cNvGraphicFramePr>
          <p:nvPr>
            <p:extLst>
              <p:ext uri="{D42A27DB-BD31-4B8C-83A1-F6EECF244321}">
                <p14:modId xmlns:p14="http://schemas.microsoft.com/office/powerpoint/2010/main" val="2548821917"/>
              </p:ext>
            </p:extLst>
          </p:nvPr>
        </p:nvGraphicFramePr>
        <p:xfrm>
          <a:off x="1404014" y="937807"/>
          <a:ext cx="9822730" cy="4628561"/>
        </p:xfrm>
        <a:graphic>
          <a:graphicData uri="http://schemas.openxmlformats.org/drawingml/2006/chart">
            <c:chart xmlns:c="http://schemas.openxmlformats.org/drawingml/2006/chart" xmlns:r="http://schemas.openxmlformats.org/officeDocument/2006/relationships" r:id="rId5"/>
          </a:graphicData>
        </a:graphic>
      </p:graphicFrame>
      <p:pic>
        <p:nvPicPr>
          <p:cNvPr id="6" name="Gráfico 5" descr="Marcador">
            <a:extLst>
              <a:ext uri="{FF2B5EF4-FFF2-40B4-BE49-F238E27FC236}">
                <a16:creationId xmlns:a16="http://schemas.microsoft.com/office/drawing/2014/main" id="{48BFAA61-DE8C-BE2C-3B3F-558013583A9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54408" y="5772658"/>
            <a:ext cx="590210" cy="590210"/>
          </a:xfrm>
          <a:prstGeom prst="rect">
            <a:avLst/>
          </a:prstGeom>
        </p:spPr>
      </p:pic>
      <p:sp>
        <p:nvSpPr>
          <p:cNvPr id="8" name="CuadroTexto 7">
            <a:extLst>
              <a:ext uri="{FF2B5EF4-FFF2-40B4-BE49-F238E27FC236}">
                <a16:creationId xmlns:a16="http://schemas.microsoft.com/office/drawing/2014/main" id="{1E41BD9D-C160-B004-6AFB-3F34B60B7C54}"/>
              </a:ext>
            </a:extLst>
          </p:cNvPr>
          <p:cNvSpPr txBox="1"/>
          <p:nvPr/>
        </p:nvSpPr>
        <p:spPr>
          <a:xfrm>
            <a:off x="5649595" y="5883097"/>
            <a:ext cx="367408" cy="400110"/>
          </a:xfrm>
          <a:prstGeom prst="rect">
            <a:avLst/>
          </a:prstGeom>
          <a:noFill/>
        </p:spPr>
        <p:txBody>
          <a:bodyPr wrap="none" rtlCol="0">
            <a:spAutoFit/>
          </a:bodyPr>
          <a:lstStyle/>
          <a:p>
            <a:r>
              <a:rPr lang="es-CO" sz="2000" dirty="0">
                <a:latin typeface="Avenir LT Std 45 Book"/>
              </a:rPr>
              <a:t>SÍ</a:t>
            </a:r>
            <a:endParaRPr lang="es-CO" dirty="0">
              <a:latin typeface="Avenir LT Std 45 Book"/>
            </a:endParaRPr>
          </a:p>
        </p:txBody>
      </p:sp>
      <p:sp>
        <p:nvSpPr>
          <p:cNvPr id="9" name="CuadroTexto 8">
            <a:extLst>
              <a:ext uri="{FF2B5EF4-FFF2-40B4-BE49-F238E27FC236}">
                <a16:creationId xmlns:a16="http://schemas.microsoft.com/office/drawing/2014/main" id="{D56F184C-E3C4-6E10-0494-B49CEA42B22F}"/>
              </a:ext>
            </a:extLst>
          </p:cNvPr>
          <p:cNvSpPr txBox="1"/>
          <p:nvPr/>
        </p:nvSpPr>
        <p:spPr>
          <a:xfrm>
            <a:off x="6596781" y="5853856"/>
            <a:ext cx="486030" cy="369332"/>
          </a:xfrm>
          <a:prstGeom prst="rect">
            <a:avLst/>
          </a:prstGeom>
          <a:noFill/>
        </p:spPr>
        <p:txBody>
          <a:bodyPr wrap="square" rtlCol="0">
            <a:spAutoFit/>
          </a:bodyPr>
          <a:lstStyle/>
          <a:p>
            <a:r>
              <a:rPr lang="es-CO" dirty="0">
                <a:latin typeface="Avenir LT Std 45 Book"/>
              </a:rPr>
              <a:t>NO</a:t>
            </a:r>
          </a:p>
        </p:txBody>
      </p:sp>
      <p:pic>
        <p:nvPicPr>
          <p:cNvPr id="11" name="Gráfico 10" descr="Marcador">
            <a:extLst>
              <a:ext uri="{FF2B5EF4-FFF2-40B4-BE49-F238E27FC236}">
                <a16:creationId xmlns:a16="http://schemas.microsoft.com/office/drawing/2014/main" id="{1C110DA4-662C-A642-F524-FD9256F9F6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11801" y="5772658"/>
            <a:ext cx="590210" cy="590210"/>
          </a:xfrm>
          <a:prstGeom prst="rect">
            <a:avLst/>
          </a:prstGeom>
        </p:spPr>
      </p:pic>
      <p:sp>
        <p:nvSpPr>
          <p:cNvPr id="12" name="CuadroTexto 11">
            <a:extLst>
              <a:ext uri="{FF2B5EF4-FFF2-40B4-BE49-F238E27FC236}">
                <a16:creationId xmlns:a16="http://schemas.microsoft.com/office/drawing/2014/main" id="{9BA12E62-8619-F710-21EC-1E7D11D3869E}"/>
              </a:ext>
            </a:extLst>
          </p:cNvPr>
          <p:cNvSpPr txBox="1"/>
          <p:nvPr/>
        </p:nvSpPr>
        <p:spPr>
          <a:xfrm>
            <a:off x="3807096" y="5853856"/>
            <a:ext cx="1547603" cy="369332"/>
          </a:xfrm>
          <a:prstGeom prst="rect">
            <a:avLst/>
          </a:prstGeom>
          <a:noFill/>
        </p:spPr>
        <p:txBody>
          <a:bodyPr wrap="none" rtlCol="0">
            <a:spAutoFit/>
          </a:bodyPr>
          <a:lstStyle/>
          <a:p>
            <a:r>
              <a:rPr lang="es-CO" dirty="0">
                <a:latin typeface="Avenir LT Std 45 Book"/>
              </a:rPr>
              <a:t>CONTRATADO</a:t>
            </a:r>
            <a:r>
              <a:rPr lang="es-CO" dirty="0"/>
              <a:t>:</a:t>
            </a:r>
          </a:p>
        </p:txBody>
      </p:sp>
    </p:spTree>
    <p:extLst>
      <p:ext uri="{BB962C8B-B14F-4D97-AF65-F5344CB8AC3E}">
        <p14:creationId xmlns:p14="http://schemas.microsoft.com/office/powerpoint/2010/main" val="1141876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AD3FB-69E7-B0E9-0690-58B73401B77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1B719A1-AE57-0CAF-E344-E913B4B65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803941"/>
          </a:xfrm>
          <a:prstGeom prst="rect">
            <a:avLst/>
          </a:prstGeom>
        </p:spPr>
      </p:pic>
      <p:pic>
        <p:nvPicPr>
          <p:cNvPr id="4" name="Imagen 3">
            <a:extLst>
              <a:ext uri="{FF2B5EF4-FFF2-40B4-BE49-F238E27FC236}">
                <a16:creationId xmlns:a16="http://schemas.microsoft.com/office/drawing/2014/main" id="{D803322A-04B7-9DE2-BFB2-64CF658B49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6" y="216586"/>
            <a:ext cx="1709844" cy="401730"/>
          </a:xfrm>
          <a:prstGeom prst="rect">
            <a:avLst/>
          </a:prstGeom>
        </p:spPr>
      </p:pic>
      <p:pic>
        <p:nvPicPr>
          <p:cNvPr id="25" name="Imagen 24">
            <a:extLst>
              <a:ext uri="{FF2B5EF4-FFF2-40B4-BE49-F238E27FC236}">
                <a16:creationId xmlns:a16="http://schemas.microsoft.com/office/drawing/2014/main" id="{90A27A34-C764-55B1-D501-B44F501210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1" name="CuadroTexto 10">
            <a:extLst>
              <a:ext uri="{FF2B5EF4-FFF2-40B4-BE49-F238E27FC236}">
                <a16:creationId xmlns:a16="http://schemas.microsoft.com/office/drawing/2014/main" id="{A4235A8D-EF67-44D4-C2BD-0BB11C371C5D}"/>
              </a:ext>
            </a:extLst>
          </p:cNvPr>
          <p:cNvSpPr txBox="1"/>
          <p:nvPr/>
        </p:nvSpPr>
        <p:spPr>
          <a:xfrm>
            <a:off x="2365655" y="262752"/>
            <a:ext cx="8861966" cy="261610"/>
          </a:xfrm>
          <a:prstGeom prst="rect">
            <a:avLst/>
          </a:prstGeom>
          <a:noFill/>
        </p:spPr>
        <p:txBody>
          <a:bodyPr wrap="square" rtlCol="0">
            <a:spAutoFit/>
          </a:bodyPr>
          <a:lstStyle/>
          <a:p>
            <a:pPr algn="just"/>
            <a:r>
              <a:rPr lang="es-ES" sz="1100" dirty="0">
                <a:solidFill>
                  <a:schemeClr val="bg1"/>
                </a:solidFill>
                <a:latin typeface="Avenir Next LT Pro" panose="020B0504020202020204" pitchFamily="34" charset="0"/>
                <a:ea typeface="Azo Sans"/>
                <a:cs typeface="Azo Sans"/>
                <a:sym typeface="Azo Sans"/>
              </a:rPr>
              <a:t>R.2.1.8 La planeación de la demanda es predictiva y existe una estrategia definida para seleccionar talento de manera proactiva</a:t>
            </a:r>
            <a:r>
              <a:rPr lang="es-ES" sz="1000" dirty="0">
                <a:solidFill>
                  <a:schemeClr val="bg1"/>
                </a:solidFill>
                <a:latin typeface="Avenir Next LT Pro" panose="020B0504020202020204" pitchFamily="34" charset="0"/>
                <a:ea typeface="Azo Sans"/>
                <a:cs typeface="Azo Sans"/>
                <a:sym typeface="Azo Sans"/>
              </a:rPr>
              <a:t>.</a:t>
            </a:r>
          </a:p>
        </p:txBody>
      </p:sp>
      <p:pic>
        <p:nvPicPr>
          <p:cNvPr id="7" name="Imagen 6">
            <a:extLst>
              <a:ext uri="{FF2B5EF4-FFF2-40B4-BE49-F238E27FC236}">
                <a16:creationId xmlns:a16="http://schemas.microsoft.com/office/drawing/2014/main" id="{800D2E3B-EF64-E66B-AFF1-92B38247FA43}"/>
              </a:ext>
            </a:extLst>
          </p:cNvPr>
          <p:cNvPicPr>
            <a:picLocks noChangeAspect="1"/>
          </p:cNvPicPr>
          <p:nvPr/>
        </p:nvPicPr>
        <p:blipFill>
          <a:blip r:embed="rId5"/>
          <a:srcRect l="7394" t="5639" r="10993" b="3171"/>
          <a:stretch>
            <a:fillRect/>
          </a:stretch>
        </p:blipFill>
        <p:spPr>
          <a:xfrm>
            <a:off x="448271" y="1066366"/>
            <a:ext cx="2078983" cy="1835091"/>
          </a:xfrm>
          <a:prstGeom prst="rect">
            <a:avLst/>
          </a:prstGeom>
          <a:ln>
            <a:noFill/>
          </a:ln>
          <a:effectLst>
            <a:outerShdw blurRad="292100" dist="139700" dir="2700000" algn="tl" rotWithShape="0">
              <a:srgbClr val="333333">
                <a:alpha val="65000"/>
              </a:srgbClr>
            </a:outerShdw>
          </a:effectLst>
        </p:spPr>
      </p:pic>
      <p:pic>
        <p:nvPicPr>
          <p:cNvPr id="5" name="Gráfico 4" descr="Flecha lineal: curva ligera">
            <a:extLst>
              <a:ext uri="{FF2B5EF4-FFF2-40B4-BE49-F238E27FC236}">
                <a16:creationId xmlns:a16="http://schemas.microsoft.com/office/drawing/2014/main" id="{8AB9DF78-F7BE-15C9-15E3-1DBC99FAAB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27256" y="1994146"/>
            <a:ext cx="465149" cy="518430"/>
          </a:xfrm>
          <a:prstGeom prst="rect">
            <a:avLst/>
          </a:prstGeom>
        </p:spPr>
      </p:pic>
      <p:pic>
        <p:nvPicPr>
          <p:cNvPr id="8" name="Imagen 7">
            <a:extLst>
              <a:ext uri="{FF2B5EF4-FFF2-40B4-BE49-F238E27FC236}">
                <a16:creationId xmlns:a16="http://schemas.microsoft.com/office/drawing/2014/main" id="{5CFFA344-6C70-0CB4-0E7A-F3D7407F43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6766" y="1151303"/>
            <a:ext cx="2771170" cy="1789611"/>
          </a:xfrm>
          <a:prstGeom prst="rect">
            <a:avLst/>
          </a:prstGeom>
          <a:ln>
            <a:noFill/>
          </a:ln>
          <a:effectLst>
            <a:outerShdw blurRad="292100" dist="139700" dir="2700000" algn="tl" rotWithShape="0">
              <a:srgbClr val="333333">
                <a:alpha val="65000"/>
              </a:srgbClr>
            </a:outerShdw>
          </a:effectLst>
        </p:spPr>
      </p:pic>
      <p:graphicFrame>
        <p:nvGraphicFramePr>
          <p:cNvPr id="19" name="Tabla 18">
            <a:extLst>
              <a:ext uri="{FF2B5EF4-FFF2-40B4-BE49-F238E27FC236}">
                <a16:creationId xmlns:a16="http://schemas.microsoft.com/office/drawing/2014/main" id="{5C9132A0-040F-9EF6-721F-B131EFBB2949}"/>
              </a:ext>
            </a:extLst>
          </p:cNvPr>
          <p:cNvGraphicFramePr>
            <a:graphicFrameLocks noGrp="1"/>
          </p:cNvGraphicFramePr>
          <p:nvPr>
            <p:extLst>
              <p:ext uri="{D42A27DB-BD31-4B8C-83A1-F6EECF244321}">
                <p14:modId xmlns:p14="http://schemas.microsoft.com/office/powerpoint/2010/main" val="821810924"/>
              </p:ext>
            </p:extLst>
          </p:nvPr>
        </p:nvGraphicFramePr>
        <p:xfrm>
          <a:off x="3046766" y="2940914"/>
          <a:ext cx="2771170" cy="457200"/>
        </p:xfrm>
        <a:graphic>
          <a:graphicData uri="http://schemas.openxmlformats.org/drawingml/2006/table">
            <a:tbl>
              <a:tblPr/>
              <a:tblGrid>
                <a:gridCol w="2771170">
                  <a:extLst>
                    <a:ext uri="{9D8B030D-6E8A-4147-A177-3AD203B41FA5}">
                      <a16:colId xmlns:a16="http://schemas.microsoft.com/office/drawing/2014/main" val="3097460592"/>
                    </a:ext>
                  </a:extLst>
                </a:gridCol>
              </a:tblGrid>
              <a:tr h="0">
                <a:tc>
                  <a:txBody>
                    <a:bodyPr/>
                    <a:lstStyle/>
                    <a:p>
                      <a:pPr algn="ctr"/>
                      <a:r>
                        <a:rPr lang="es-CO" sz="1200" b="1" dirty="0">
                          <a:solidFill>
                            <a:schemeClr val="bg1"/>
                          </a:solidFill>
                          <a:latin typeface="Avenir LT Std 45 Book" panose="020B0502020203020204"/>
                        </a:rPr>
                        <a:t>REQUERIMIENTO </a:t>
                      </a:r>
                    </a:p>
                    <a:p>
                      <a:pPr algn="ctr"/>
                      <a:r>
                        <a:rPr lang="es-CO" sz="1200" b="1" dirty="0">
                          <a:solidFill>
                            <a:schemeClr val="bg1"/>
                          </a:solidFill>
                          <a:latin typeface="Avenir LT Std 45 Book" panose="020B0502020203020204"/>
                        </a:rPr>
                        <a:t>DE PERSONAL</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21" name="Tabla 20">
            <a:extLst>
              <a:ext uri="{FF2B5EF4-FFF2-40B4-BE49-F238E27FC236}">
                <a16:creationId xmlns:a16="http://schemas.microsoft.com/office/drawing/2014/main" id="{5556BE35-6F3E-19DA-C98F-48521E8F81F0}"/>
              </a:ext>
            </a:extLst>
          </p:cNvPr>
          <p:cNvGraphicFramePr>
            <a:graphicFrameLocks noGrp="1"/>
          </p:cNvGraphicFramePr>
          <p:nvPr>
            <p:extLst>
              <p:ext uri="{D42A27DB-BD31-4B8C-83A1-F6EECF244321}">
                <p14:modId xmlns:p14="http://schemas.microsoft.com/office/powerpoint/2010/main" val="483101200"/>
              </p:ext>
            </p:extLst>
          </p:nvPr>
        </p:nvGraphicFramePr>
        <p:xfrm>
          <a:off x="448271" y="2940914"/>
          <a:ext cx="2078983" cy="457200"/>
        </p:xfrm>
        <a:graphic>
          <a:graphicData uri="http://schemas.openxmlformats.org/drawingml/2006/table">
            <a:tbl>
              <a:tblPr/>
              <a:tblGrid>
                <a:gridCol w="2078983">
                  <a:extLst>
                    <a:ext uri="{9D8B030D-6E8A-4147-A177-3AD203B41FA5}">
                      <a16:colId xmlns:a16="http://schemas.microsoft.com/office/drawing/2014/main" val="3097460592"/>
                    </a:ext>
                  </a:extLst>
                </a:gridCol>
              </a:tblGrid>
              <a:tr h="161857">
                <a:tc>
                  <a:txBody>
                    <a:bodyPr/>
                    <a:lstStyle/>
                    <a:p>
                      <a:pPr algn="ctr"/>
                      <a:r>
                        <a:rPr lang="es-CO" sz="1200" b="1" dirty="0">
                          <a:solidFill>
                            <a:schemeClr val="bg1"/>
                          </a:solidFill>
                          <a:latin typeface="Avenir LT Std 45 Book" panose="020B0502020203020204"/>
                        </a:rPr>
                        <a:t>SOP DE RECLUTAMIENTO </a:t>
                      </a:r>
                    </a:p>
                    <a:p>
                      <a:pPr algn="ctr"/>
                      <a:r>
                        <a:rPr lang="es-CO" sz="1200" b="1" dirty="0">
                          <a:solidFill>
                            <a:schemeClr val="bg1"/>
                          </a:solidFill>
                          <a:latin typeface="Avenir LT Std 45 Book" panose="020B0502020203020204"/>
                        </a:rPr>
                        <a:t>Y CONTRATACIÓN</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9" name="Gráfico 8" descr="Flecha lineal: curva ligera">
            <a:extLst>
              <a:ext uri="{FF2B5EF4-FFF2-40B4-BE49-F238E27FC236}">
                <a16:creationId xmlns:a16="http://schemas.microsoft.com/office/drawing/2014/main" id="{47715903-70C6-71D3-2A80-7E6DBCF7D1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7847384" flipV="1">
            <a:off x="11113719" y="3448797"/>
            <a:ext cx="761964" cy="691116"/>
          </a:xfrm>
          <a:prstGeom prst="rect">
            <a:avLst/>
          </a:prstGeom>
        </p:spPr>
      </p:pic>
      <p:pic>
        <p:nvPicPr>
          <p:cNvPr id="10" name="Gráfico 9" descr="Flecha lineal: curva ligera">
            <a:extLst>
              <a:ext uri="{FF2B5EF4-FFF2-40B4-BE49-F238E27FC236}">
                <a16:creationId xmlns:a16="http://schemas.microsoft.com/office/drawing/2014/main" id="{731BA44B-2753-6438-0A47-E9B00619828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02486" y="2046108"/>
            <a:ext cx="465149" cy="518430"/>
          </a:xfrm>
          <a:prstGeom prst="rect">
            <a:avLst/>
          </a:prstGeom>
        </p:spPr>
      </p:pic>
      <p:pic>
        <p:nvPicPr>
          <p:cNvPr id="15" name="Imagen 14">
            <a:extLst>
              <a:ext uri="{FF2B5EF4-FFF2-40B4-BE49-F238E27FC236}">
                <a16:creationId xmlns:a16="http://schemas.microsoft.com/office/drawing/2014/main" id="{9A2CB738-C695-A855-9AAA-402A4BD2FC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0488" y="1151303"/>
            <a:ext cx="1863174" cy="1789611"/>
          </a:xfrm>
          <a:prstGeom prst="rect">
            <a:avLst/>
          </a:prstGeom>
          <a:ln>
            <a:noFill/>
          </a:ln>
          <a:effectLst>
            <a:outerShdw blurRad="292100" dist="139700" dir="2700000" algn="tl" rotWithShape="0">
              <a:srgbClr val="333333">
                <a:alpha val="65000"/>
              </a:srgbClr>
            </a:outerShdw>
          </a:effectLst>
        </p:spPr>
      </p:pic>
      <p:graphicFrame>
        <p:nvGraphicFramePr>
          <p:cNvPr id="17" name="Tabla 16">
            <a:extLst>
              <a:ext uri="{FF2B5EF4-FFF2-40B4-BE49-F238E27FC236}">
                <a16:creationId xmlns:a16="http://schemas.microsoft.com/office/drawing/2014/main" id="{8AF7A83B-DA86-3362-2298-41A12506969E}"/>
              </a:ext>
            </a:extLst>
          </p:cNvPr>
          <p:cNvGraphicFramePr>
            <a:graphicFrameLocks noGrp="1"/>
          </p:cNvGraphicFramePr>
          <p:nvPr>
            <p:extLst>
              <p:ext uri="{D42A27DB-BD31-4B8C-83A1-F6EECF244321}">
                <p14:modId xmlns:p14="http://schemas.microsoft.com/office/powerpoint/2010/main" val="2825929211"/>
              </p:ext>
            </p:extLst>
          </p:nvPr>
        </p:nvGraphicFramePr>
        <p:xfrm>
          <a:off x="6400488" y="2940914"/>
          <a:ext cx="1863174" cy="457200"/>
        </p:xfrm>
        <a:graphic>
          <a:graphicData uri="http://schemas.openxmlformats.org/drawingml/2006/table">
            <a:tbl>
              <a:tblPr/>
              <a:tblGrid>
                <a:gridCol w="1863174">
                  <a:extLst>
                    <a:ext uri="{9D8B030D-6E8A-4147-A177-3AD203B41FA5}">
                      <a16:colId xmlns:a16="http://schemas.microsoft.com/office/drawing/2014/main" val="3097460592"/>
                    </a:ext>
                  </a:extLst>
                </a:gridCol>
              </a:tblGrid>
              <a:tr h="299093">
                <a:tc>
                  <a:txBody>
                    <a:bodyPr/>
                    <a:lstStyle/>
                    <a:p>
                      <a:pPr algn="ctr"/>
                      <a:r>
                        <a:rPr lang="es-CO" sz="1200" b="1" dirty="0">
                          <a:solidFill>
                            <a:schemeClr val="bg1"/>
                          </a:solidFill>
                          <a:latin typeface="Avenir LT Std 45 Book" panose="020B0502020203020204"/>
                        </a:rPr>
                        <a:t>PUBLICACIÓN DE LA VACANTE</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26" name="Imagen 25">
            <a:extLst>
              <a:ext uri="{FF2B5EF4-FFF2-40B4-BE49-F238E27FC236}">
                <a16:creationId xmlns:a16="http://schemas.microsoft.com/office/drawing/2014/main" id="{756EAB57-DEA4-E021-FD96-6D289BDABDF8}"/>
              </a:ext>
            </a:extLst>
          </p:cNvPr>
          <p:cNvPicPr>
            <a:picLocks noChangeAspect="1"/>
          </p:cNvPicPr>
          <p:nvPr/>
        </p:nvPicPr>
        <p:blipFill>
          <a:blip r:embed="rId9"/>
          <a:stretch>
            <a:fillRect/>
          </a:stretch>
        </p:blipFill>
        <p:spPr>
          <a:xfrm>
            <a:off x="9352979" y="4186473"/>
            <a:ext cx="2397767" cy="1927166"/>
          </a:xfrm>
          <a:prstGeom prst="rect">
            <a:avLst/>
          </a:prstGeom>
          <a:ln>
            <a:noFill/>
          </a:ln>
          <a:effectLst>
            <a:outerShdw blurRad="292100" dist="139700" dir="2700000" algn="tl" rotWithShape="0">
              <a:srgbClr val="333333">
                <a:alpha val="65000"/>
              </a:srgbClr>
            </a:outerShdw>
          </a:effectLst>
        </p:spPr>
      </p:pic>
      <p:graphicFrame>
        <p:nvGraphicFramePr>
          <p:cNvPr id="29" name="Tabla 28">
            <a:extLst>
              <a:ext uri="{FF2B5EF4-FFF2-40B4-BE49-F238E27FC236}">
                <a16:creationId xmlns:a16="http://schemas.microsoft.com/office/drawing/2014/main" id="{D236CCE9-0B22-9F13-7481-F0AACA80D36A}"/>
              </a:ext>
            </a:extLst>
          </p:cNvPr>
          <p:cNvGraphicFramePr>
            <a:graphicFrameLocks noGrp="1"/>
          </p:cNvGraphicFramePr>
          <p:nvPr>
            <p:extLst>
              <p:ext uri="{D42A27DB-BD31-4B8C-83A1-F6EECF244321}">
                <p14:modId xmlns:p14="http://schemas.microsoft.com/office/powerpoint/2010/main" val="597322080"/>
              </p:ext>
            </p:extLst>
          </p:nvPr>
        </p:nvGraphicFramePr>
        <p:xfrm>
          <a:off x="9352978" y="6113639"/>
          <a:ext cx="2397767" cy="274320"/>
        </p:xfrm>
        <a:graphic>
          <a:graphicData uri="http://schemas.openxmlformats.org/drawingml/2006/table">
            <a:tbl>
              <a:tblPr/>
              <a:tblGrid>
                <a:gridCol w="2397767">
                  <a:extLst>
                    <a:ext uri="{9D8B030D-6E8A-4147-A177-3AD203B41FA5}">
                      <a16:colId xmlns:a16="http://schemas.microsoft.com/office/drawing/2014/main" val="3097460592"/>
                    </a:ext>
                  </a:extLst>
                </a:gridCol>
              </a:tblGrid>
              <a:tr h="0">
                <a:tc>
                  <a:txBody>
                    <a:bodyPr/>
                    <a:lstStyle/>
                    <a:p>
                      <a:pPr algn="ctr"/>
                      <a:r>
                        <a:rPr lang="es-CO" sz="1200" b="1" dirty="0">
                          <a:solidFill>
                            <a:schemeClr val="bg1"/>
                          </a:solidFill>
                          <a:latin typeface="Avenir LT Std 45 Book" panose="020B0502020203020204"/>
                        </a:rPr>
                        <a:t>EXAMENES MEDICOS</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30" name="Gráfico 29" descr="Flecha lineal: curva ligera">
            <a:extLst>
              <a:ext uri="{FF2B5EF4-FFF2-40B4-BE49-F238E27FC236}">
                <a16:creationId xmlns:a16="http://schemas.microsoft.com/office/drawing/2014/main" id="{05EC4378-951A-CAE4-F1D3-6CA8ECB39D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63662" y="2046108"/>
            <a:ext cx="465149" cy="518430"/>
          </a:xfrm>
          <a:prstGeom prst="rect">
            <a:avLst/>
          </a:prstGeom>
        </p:spPr>
      </p:pic>
      <p:pic>
        <p:nvPicPr>
          <p:cNvPr id="33" name="Imagen 32">
            <a:extLst>
              <a:ext uri="{FF2B5EF4-FFF2-40B4-BE49-F238E27FC236}">
                <a16:creationId xmlns:a16="http://schemas.microsoft.com/office/drawing/2014/main" id="{18060FB8-3A9C-5E10-A321-298426C45C39}"/>
              </a:ext>
            </a:extLst>
          </p:cNvPr>
          <p:cNvPicPr>
            <a:picLocks noChangeAspect="1"/>
          </p:cNvPicPr>
          <p:nvPr/>
        </p:nvPicPr>
        <p:blipFill>
          <a:blip r:embed="rId10">
            <a:extLst>
              <a:ext uri="{28A0092B-C50C-407E-A947-70E740481C1C}">
                <a14:useLocalDpi xmlns:a14="http://schemas.microsoft.com/office/drawing/2010/main" val="0"/>
              </a:ext>
            </a:extLst>
          </a:blip>
          <a:srcRect t="3157" b="5430"/>
          <a:stretch>
            <a:fillRect/>
          </a:stretch>
        </p:blipFill>
        <p:spPr>
          <a:xfrm>
            <a:off x="8889456" y="1108210"/>
            <a:ext cx="1127539" cy="1832704"/>
          </a:xfrm>
          <a:prstGeom prst="rect">
            <a:avLst/>
          </a:prstGeom>
          <a:ln>
            <a:noFill/>
          </a:ln>
          <a:effectLst>
            <a:outerShdw blurRad="292100" dist="139700" dir="2700000" algn="tl" rotWithShape="0">
              <a:srgbClr val="333333">
                <a:alpha val="65000"/>
              </a:srgbClr>
            </a:outerShdw>
          </a:effectLst>
        </p:spPr>
      </p:pic>
      <p:pic>
        <p:nvPicPr>
          <p:cNvPr id="35" name="Imagen 34">
            <a:extLst>
              <a:ext uri="{FF2B5EF4-FFF2-40B4-BE49-F238E27FC236}">
                <a16:creationId xmlns:a16="http://schemas.microsoft.com/office/drawing/2014/main" id="{A1C65BF4-338F-B97A-1795-0AAE876F060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16995" y="1115743"/>
            <a:ext cx="1733751" cy="1825171"/>
          </a:xfrm>
          <a:prstGeom prst="rect">
            <a:avLst/>
          </a:prstGeom>
        </p:spPr>
      </p:pic>
      <p:graphicFrame>
        <p:nvGraphicFramePr>
          <p:cNvPr id="36" name="Tabla 35">
            <a:extLst>
              <a:ext uri="{FF2B5EF4-FFF2-40B4-BE49-F238E27FC236}">
                <a16:creationId xmlns:a16="http://schemas.microsoft.com/office/drawing/2014/main" id="{160ADB9B-D92D-5691-0ABD-35CBDF90E0B4}"/>
              </a:ext>
            </a:extLst>
          </p:cNvPr>
          <p:cNvGraphicFramePr>
            <a:graphicFrameLocks noGrp="1"/>
          </p:cNvGraphicFramePr>
          <p:nvPr>
            <p:extLst>
              <p:ext uri="{D42A27DB-BD31-4B8C-83A1-F6EECF244321}">
                <p14:modId xmlns:p14="http://schemas.microsoft.com/office/powerpoint/2010/main" val="4280249978"/>
              </p:ext>
            </p:extLst>
          </p:nvPr>
        </p:nvGraphicFramePr>
        <p:xfrm>
          <a:off x="8889456" y="2975008"/>
          <a:ext cx="2861290" cy="457200"/>
        </p:xfrm>
        <a:graphic>
          <a:graphicData uri="http://schemas.openxmlformats.org/drawingml/2006/table">
            <a:tbl>
              <a:tblPr/>
              <a:tblGrid>
                <a:gridCol w="2861290">
                  <a:extLst>
                    <a:ext uri="{9D8B030D-6E8A-4147-A177-3AD203B41FA5}">
                      <a16:colId xmlns:a16="http://schemas.microsoft.com/office/drawing/2014/main" val="3097460592"/>
                    </a:ext>
                  </a:extLst>
                </a:gridCol>
              </a:tblGrid>
              <a:tr h="299093">
                <a:tc>
                  <a:txBody>
                    <a:bodyPr/>
                    <a:lstStyle/>
                    <a:p>
                      <a:pPr algn="ctr"/>
                      <a:r>
                        <a:rPr lang="es-CO" sz="1200" b="1" dirty="0">
                          <a:solidFill>
                            <a:schemeClr val="bg1"/>
                          </a:solidFill>
                          <a:latin typeface="Avenir LT Std 45 Book" panose="020B0502020203020204"/>
                        </a:rPr>
                        <a:t>PRESELECCIÓN DEL </a:t>
                      </a:r>
                    </a:p>
                    <a:p>
                      <a:pPr algn="ctr"/>
                      <a:r>
                        <a:rPr lang="es-CO" sz="1200" b="1" dirty="0">
                          <a:solidFill>
                            <a:schemeClr val="bg1"/>
                          </a:solidFill>
                          <a:latin typeface="Avenir LT Std 45 Book" panose="020B0502020203020204"/>
                        </a:rPr>
                        <a:t>CANDIDATO</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38" name="Imagen 37">
            <a:extLst>
              <a:ext uri="{FF2B5EF4-FFF2-40B4-BE49-F238E27FC236}">
                <a16:creationId xmlns:a16="http://schemas.microsoft.com/office/drawing/2014/main" id="{D200A31B-FC6C-B3A8-5634-2E40C18E17BC}"/>
              </a:ext>
            </a:extLst>
          </p:cNvPr>
          <p:cNvPicPr>
            <a:picLocks noChangeAspect="1"/>
          </p:cNvPicPr>
          <p:nvPr/>
        </p:nvPicPr>
        <p:blipFill>
          <a:blip r:embed="rId12"/>
          <a:stretch>
            <a:fillRect/>
          </a:stretch>
        </p:blipFill>
        <p:spPr>
          <a:xfrm>
            <a:off x="6135060" y="4173111"/>
            <a:ext cx="2678301" cy="1910256"/>
          </a:xfrm>
          <a:prstGeom prst="rect">
            <a:avLst/>
          </a:prstGeom>
          <a:ln>
            <a:noFill/>
          </a:ln>
          <a:effectLst>
            <a:outerShdw blurRad="292100" dist="139700" dir="2700000" algn="tl" rotWithShape="0">
              <a:srgbClr val="333333">
                <a:alpha val="65000"/>
              </a:srgbClr>
            </a:outerShdw>
          </a:effectLst>
        </p:spPr>
      </p:pic>
      <p:graphicFrame>
        <p:nvGraphicFramePr>
          <p:cNvPr id="41" name="Tabla 40">
            <a:extLst>
              <a:ext uri="{FF2B5EF4-FFF2-40B4-BE49-F238E27FC236}">
                <a16:creationId xmlns:a16="http://schemas.microsoft.com/office/drawing/2014/main" id="{298DEDBB-052E-A879-0AC2-AFC9173D27A3}"/>
              </a:ext>
            </a:extLst>
          </p:cNvPr>
          <p:cNvGraphicFramePr>
            <a:graphicFrameLocks noGrp="1"/>
          </p:cNvGraphicFramePr>
          <p:nvPr>
            <p:extLst>
              <p:ext uri="{D42A27DB-BD31-4B8C-83A1-F6EECF244321}">
                <p14:modId xmlns:p14="http://schemas.microsoft.com/office/powerpoint/2010/main" val="3330656971"/>
              </p:ext>
            </p:extLst>
          </p:nvPr>
        </p:nvGraphicFramePr>
        <p:xfrm>
          <a:off x="6127414" y="6104212"/>
          <a:ext cx="2678301" cy="457200"/>
        </p:xfrm>
        <a:graphic>
          <a:graphicData uri="http://schemas.openxmlformats.org/drawingml/2006/table">
            <a:tbl>
              <a:tblPr/>
              <a:tblGrid>
                <a:gridCol w="2678301">
                  <a:extLst>
                    <a:ext uri="{9D8B030D-6E8A-4147-A177-3AD203B41FA5}">
                      <a16:colId xmlns:a16="http://schemas.microsoft.com/office/drawing/2014/main" val="3097460592"/>
                    </a:ext>
                  </a:extLst>
                </a:gridCol>
              </a:tblGrid>
              <a:tr h="0">
                <a:tc>
                  <a:txBody>
                    <a:bodyPr/>
                    <a:lstStyle/>
                    <a:p>
                      <a:pPr algn="ctr"/>
                      <a:r>
                        <a:rPr lang="es-CO" sz="1200" b="1" dirty="0">
                          <a:solidFill>
                            <a:schemeClr val="bg1"/>
                          </a:solidFill>
                          <a:latin typeface="Avenir LT Std 45 Book" panose="020B0502020203020204"/>
                        </a:rPr>
                        <a:t>AUTORIZACIÓN DE INGRESO ABI</a:t>
                      </a:r>
                    </a:p>
                    <a:p>
                      <a:pPr algn="ctr"/>
                      <a:r>
                        <a:rPr lang="es-CO" sz="1200" b="1" dirty="0">
                          <a:solidFill>
                            <a:schemeClr val="bg1"/>
                          </a:solidFill>
                          <a:latin typeface="Avenir LT Std 45 Book" panose="020B0502020203020204"/>
                        </a:rPr>
                        <a:t>PARA CITACIÓN A INDUCCIÓN</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43" name="Imagen 42">
            <a:extLst>
              <a:ext uri="{FF2B5EF4-FFF2-40B4-BE49-F238E27FC236}">
                <a16:creationId xmlns:a16="http://schemas.microsoft.com/office/drawing/2014/main" id="{23A3E37F-E6C4-0B37-CFE6-72AD55FF946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5017" y="3880409"/>
            <a:ext cx="2972586" cy="2229439"/>
          </a:xfrm>
          <a:prstGeom prst="rect">
            <a:avLst/>
          </a:prstGeom>
        </p:spPr>
      </p:pic>
      <p:graphicFrame>
        <p:nvGraphicFramePr>
          <p:cNvPr id="44" name="Tabla 43">
            <a:extLst>
              <a:ext uri="{FF2B5EF4-FFF2-40B4-BE49-F238E27FC236}">
                <a16:creationId xmlns:a16="http://schemas.microsoft.com/office/drawing/2014/main" id="{E9345ACA-D7A8-5E8A-BE6D-EFE1B827EEC5}"/>
              </a:ext>
            </a:extLst>
          </p:cNvPr>
          <p:cNvGraphicFramePr>
            <a:graphicFrameLocks noGrp="1"/>
          </p:cNvGraphicFramePr>
          <p:nvPr>
            <p:extLst>
              <p:ext uri="{D42A27DB-BD31-4B8C-83A1-F6EECF244321}">
                <p14:modId xmlns:p14="http://schemas.microsoft.com/office/powerpoint/2010/main" val="1428431921"/>
              </p:ext>
            </p:extLst>
          </p:nvPr>
        </p:nvGraphicFramePr>
        <p:xfrm>
          <a:off x="425017" y="6109848"/>
          <a:ext cx="2972586" cy="457200"/>
        </p:xfrm>
        <a:graphic>
          <a:graphicData uri="http://schemas.openxmlformats.org/drawingml/2006/table">
            <a:tbl>
              <a:tblPr/>
              <a:tblGrid>
                <a:gridCol w="2972586">
                  <a:extLst>
                    <a:ext uri="{9D8B030D-6E8A-4147-A177-3AD203B41FA5}">
                      <a16:colId xmlns:a16="http://schemas.microsoft.com/office/drawing/2014/main" val="3097460592"/>
                    </a:ext>
                  </a:extLst>
                </a:gridCol>
              </a:tblGrid>
              <a:tr h="0">
                <a:tc>
                  <a:txBody>
                    <a:bodyPr/>
                    <a:lstStyle/>
                    <a:p>
                      <a:pPr algn="ctr"/>
                      <a:r>
                        <a:rPr lang="es-CO" sz="1200" b="1" dirty="0">
                          <a:solidFill>
                            <a:schemeClr val="bg1"/>
                          </a:solidFill>
                          <a:latin typeface="Avenir LT Std 45 Book" panose="020B0502020203020204"/>
                        </a:rPr>
                        <a:t>INDUCCIÓN / </a:t>
                      </a:r>
                    </a:p>
                    <a:p>
                      <a:pPr algn="ctr"/>
                      <a:r>
                        <a:rPr lang="es-CO" sz="1200" b="1" dirty="0">
                          <a:solidFill>
                            <a:schemeClr val="bg1"/>
                          </a:solidFill>
                          <a:latin typeface="Avenir LT Std 45 Book" panose="020B0502020203020204"/>
                        </a:rPr>
                        <a:t>ON BOARDING</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45" name="Gráfico 44" descr="Flecha lineal: curva ligera">
            <a:extLst>
              <a:ext uri="{FF2B5EF4-FFF2-40B4-BE49-F238E27FC236}">
                <a16:creationId xmlns:a16="http://schemas.microsoft.com/office/drawing/2014/main" id="{17119A3A-B53E-658D-2A5C-2C7BF04629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8867067" y="4890841"/>
            <a:ext cx="465148" cy="518430"/>
          </a:xfrm>
          <a:prstGeom prst="rect">
            <a:avLst/>
          </a:prstGeom>
        </p:spPr>
      </p:pic>
      <p:pic>
        <p:nvPicPr>
          <p:cNvPr id="46" name="Gráfico 45" descr="Flecha lineal: curva ligera">
            <a:extLst>
              <a:ext uri="{FF2B5EF4-FFF2-40B4-BE49-F238E27FC236}">
                <a16:creationId xmlns:a16="http://schemas.microsoft.com/office/drawing/2014/main" id="{888A8C06-C263-D36D-7F32-91A97421F8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5637784" y="4890841"/>
            <a:ext cx="465148" cy="518430"/>
          </a:xfrm>
          <a:prstGeom prst="rect">
            <a:avLst/>
          </a:prstGeom>
        </p:spPr>
      </p:pic>
      <p:sp>
        <p:nvSpPr>
          <p:cNvPr id="48" name="CuadroTexto 47">
            <a:extLst>
              <a:ext uri="{FF2B5EF4-FFF2-40B4-BE49-F238E27FC236}">
                <a16:creationId xmlns:a16="http://schemas.microsoft.com/office/drawing/2014/main" id="{4E047BDD-3835-0686-35BA-C08A49D7717C}"/>
              </a:ext>
            </a:extLst>
          </p:cNvPr>
          <p:cNvSpPr txBox="1"/>
          <p:nvPr/>
        </p:nvSpPr>
        <p:spPr>
          <a:xfrm rot="16200000">
            <a:off x="-79874" y="2099473"/>
            <a:ext cx="663964" cy="307777"/>
          </a:xfrm>
          <a:prstGeom prst="rect">
            <a:avLst/>
          </a:prstGeom>
          <a:noFill/>
          <a:ln w="12700">
            <a:solidFill>
              <a:schemeClr val="tx2"/>
            </a:solidFill>
          </a:ln>
        </p:spPr>
        <p:txBody>
          <a:bodyPr wrap="none" rtlCol="0">
            <a:spAutoFit/>
          </a:bodyPr>
          <a:lstStyle/>
          <a:p>
            <a:pPr algn="ctr"/>
            <a:r>
              <a:rPr lang="es-CO" sz="1400" b="1" dirty="0">
                <a:latin typeface="Avenir LT Std 45 Book" panose="020B0502020203020204"/>
              </a:rPr>
              <a:t>INICIO</a:t>
            </a:r>
          </a:p>
        </p:txBody>
      </p:sp>
      <p:sp>
        <p:nvSpPr>
          <p:cNvPr id="50" name="CuadroTexto 49">
            <a:extLst>
              <a:ext uri="{FF2B5EF4-FFF2-40B4-BE49-F238E27FC236}">
                <a16:creationId xmlns:a16="http://schemas.microsoft.com/office/drawing/2014/main" id="{513D8650-C18D-133F-6258-4BF4934232AC}"/>
              </a:ext>
            </a:extLst>
          </p:cNvPr>
          <p:cNvSpPr txBox="1"/>
          <p:nvPr/>
        </p:nvSpPr>
        <p:spPr>
          <a:xfrm rot="16200000">
            <a:off x="73" y="4841240"/>
            <a:ext cx="433132" cy="307777"/>
          </a:xfrm>
          <a:prstGeom prst="rect">
            <a:avLst/>
          </a:prstGeom>
          <a:noFill/>
          <a:ln w="12700">
            <a:solidFill>
              <a:schemeClr val="tx2"/>
            </a:solidFill>
          </a:ln>
        </p:spPr>
        <p:txBody>
          <a:bodyPr wrap="none" rtlCol="0">
            <a:spAutoFit/>
          </a:bodyPr>
          <a:lstStyle/>
          <a:p>
            <a:pPr algn="ctr"/>
            <a:r>
              <a:rPr lang="es-CO" sz="1400" b="1" dirty="0">
                <a:latin typeface="Avenir LT Std 45 Book" panose="020B0502020203020204"/>
              </a:rPr>
              <a:t>FIN</a:t>
            </a:r>
          </a:p>
        </p:txBody>
      </p:sp>
      <p:pic>
        <p:nvPicPr>
          <p:cNvPr id="31" name="Imagen 30">
            <a:extLst>
              <a:ext uri="{FF2B5EF4-FFF2-40B4-BE49-F238E27FC236}">
                <a16:creationId xmlns:a16="http://schemas.microsoft.com/office/drawing/2014/main" id="{E995EB26-03C2-8FFE-5385-48321FAFF61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26288" y="3885048"/>
            <a:ext cx="1561508" cy="2237285"/>
          </a:xfrm>
          <a:prstGeom prst="rect">
            <a:avLst/>
          </a:prstGeom>
          <a:ln>
            <a:noFill/>
          </a:ln>
          <a:effectLst>
            <a:outerShdw blurRad="292100" dist="139700" dir="2700000" algn="tl" rotWithShape="0">
              <a:srgbClr val="333333">
                <a:alpha val="65000"/>
              </a:srgbClr>
            </a:outerShdw>
          </a:effectLst>
        </p:spPr>
      </p:pic>
      <p:graphicFrame>
        <p:nvGraphicFramePr>
          <p:cNvPr id="32" name="Tabla 31">
            <a:extLst>
              <a:ext uri="{FF2B5EF4-FFF2-40B4-BE49-F238E27FC236}">
                <a16:creationId xmlns:a16="http://schemas.microsoft.com/office/drawing/2014/main" id="{5DC670D3-B451-ED82-5223-DFDE71DF5BD5}"/>
              </a:ext>
            </a:extLst>
          </p:cNvPr>
          <p:cNvGraphicFramePr>
            <a:graphicFrameLocks noGrp="1"/>
          </p:cNvGraphicFramePr>
          <p:nvPr>
            <p:extLst>
              <p:ext uri="{D42A27DB-BD31-4B8C-83A1-F6EECF244321}">
                <p14:modId xmlns:p14="http://schemas.microsoft.com/office/powerpoint/2010/main" val="2615899047"/>
              </p:ext>
            </p:extLst>
          </p:nvPr>
        </p:nvGraphicFramePr>
        <p:xfrm>
          <a:off x="4026289" y="6122333"/>
          <a:ext cx="1561507" cy="457200"/>
        </p:xfrm>
        <a:graphic>
          <a:graphicData uri="http://schemas.openxmlformats.org/drawingml/2006/table">
            <a:tbl>
              <a:tblPr/>
              <a:tblGrid>
                <a:gridCol w="1561507">
                  <a:extLst>
                    <a:ext uri="{9D8B030D-6E8A-4147-A177-3AD203B41FA5}">
                      <a16:colId xmlns:a16="http://schemas.microsoft.com/office/drawing/2014/main" val="3097460592"/>
                    </a:ext>
                  </a:extLst>
                </a:gridCol>
              </a:tblGrid>
              <a:tr h="299093">
                <a:tc>
                  <a:txBody>
                    <a:bodyPr/>
                    <a:lstStyle/>
                    <a:p>
                      <a:pPr algn="ctr"/>
                      <a:r>
                        <a:rPr lang="es-CO" sz="1200" b="1" dirty="0">
                          <a:solidFill>
                            <a:schemeClr val="bg1"/>
                          </a:solidFill>
                          <a:latin typeface="Avenir LT Std 45 Book" panose="020B0502020203020204"/>
                        </a:rPr>
                        <a:t>CREACIÓN EN GEOVICTORIA</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34" name="Gráfico 33" descr="Flecha lineal: curva ligera">
            <a:extLst>
              <a:ext uri="{FF2B5EF4-FFF2-40B4-BE49-F238E27FC236}">
                <a16:creationId xmlns:a16="http://schemas.microsoft.com/office/drawing/2014/main" id="{CA3AAA66-09C0-B1CA-0C01-86D686A7DF6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3499088" y="4864041"/>
            <a:ext cx="465148" cy="518430"/>
          </a:xfrm>
          <a:prstGeom prst="rect">
            <a:avLst/>
          </a:prstGeom>
        </p:spPr>
      </p:pic>
    </p:spTree>
    <p:extLst>
      <p:ext uri="{BB962C8B-B14F-4D97-AF65-F5344CB8AC3E}">
        <p14:creationId xmlns:p14="http://schemas.microsoft.com/office/powerpoint/2010/main" val="2412868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A5F8D-9FAB-C8B5-1653-CF1F027E4F3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A8B6BF7A-86C0-BE34-F35E-2F3852325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803941"/>
          </a:xfrm>
          <a:prstGeom prst="rect">
            <a:avLst/>
          </a:prstGeom>
        </p:spPr>
      </p:pic>
      <p:pic>
        <p:nvPicPr>
          <p:cNvPr id="4" name="Imagen 3">
            <a:extLst>
              <a:ext uri="{FF2B5EF4-FFF2-40B4-BE49-F238E27FC236}">
                <a16:creationId xmlns:a16="http://schemas.microsoft.com/office/drawing/2014/main" id="{8AD37C70-35C9-DAF9-017C-A0981DB1E9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6" y="216586"/>
            <a:ext cx="1709844" cy="401730"/>
          </a:xfrm>
          <a:prstGeom prst="rect">
            <a:avLst/>
          </a:prstGeom>
        </p:spPr>
      </p:pic>
      <p:pic>
        <p:nvPicPr>
          <p:cNvPr id="25" name="Imagen 24">
            <a:extLst>
              <a:ext uri="{FF2B5EF4-FFF2-40B4-BE49-F238E27FC236}">
                <a16:creationId xmlns:a16="http://schemas.microsoft.com/office/drawing/2014/main" id="{875A6769-995F-326F-FFD9-24130EDD18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1" name="CuadroTexto 10">
            <a:extLst>
              <a:ext uri="{FF2B5EF4-FFF2-40B4-BE49-F238E27FC236}">
                <a16:creationId xmlns:a16="http://schemas.microsoft.com/office/drawing/2014/main" id="{963536B5-56F0-811D-B22B-99B086BB09DD}"/>
              </a:ext>
            </a:extLst>
          </p:cNvPr>
          <p:cNvSpPr txBox="1"/>
          <p:nvPr/>
        </p:nvSpPr>
        <p:spPr>
          <a:xfrm>
            <a:off x="2289455" y="186449"/>
            <a:ext cx="8861966" cy="461665"/>
          </a:xfrm>
          <a:prstGeom prst="rect">
            <a:avLst/>
          </a:prstGeom>
          <a:noFill/>
        </p:spPr>
        <p:txBody>
          <a:bodyPr wrap="square" rtlCol="0">
            <a:spAutoFit/>
          </a:bodyPr>
          <a:lstStyle/>
          <a:p>
            <a:pPr algn="just"/>
            <a:r>
              <a:rPr lang="es-ES" sz="1200" dirty="0">
                <a:solidFill>
                  <a:schemeClr val="bg1"/>
                </a:solidFill>
                <a:latin typeface="Avenir Next LT Pro" panose="020B0504020202020204" pitchFamily="34" charset="0"/>
                <a:ea typeface="Azo Sans"/>
                <a:cs typeface="Azo Sans"/>
                <a:sym typeface="Azo Sans"/>
              </a:rPr>
              <a:t>R.2.1.8 La planeación de la demanda es predictiva y existe una estrategia definida para seleccionar </a:t>
            </a:r>
          </a:p>
          <a:p>
            <a:pPr algn="just"/>
            <a:r>
              <a:rPr lang="es-ES" sz="1200" dirty="0">
                <a:solidFill>
                  <a:schemeClr val="bg1"/>
                </a:solidFill>
                <a:latin typeface="Avenir Next LT Pro" panose="020B0504020202020204" pitchFamily="34" charset="0"/>
                <a:ea typeface="Azo Sans"/>
                <a:cs typeface="Azo Sans"/>
                <a:sym typeface="Azo Sans"/>
              </a:rPr>
              <a:t>talento de manera proactiva</a:t>
            </a:r>
            <a:r>
              <a:rPr lang="es-ES" sz="1050" dirty="0">
                <a:solidFill>
                  <a:schemeClr val="bg1"/>
                </a:solidFill>
                <a:latin typeface="Avenir Next LT Pro" panose="020B0504020202020204" pitchFamily="34" charset="0"/>
                <a:ea typeface="Azo Sans"/>
                <a:cs typeface="Azo Sans"/>
                <a:sym typeface="Azo Sans"/>
              </a:rPr>
              <a:t>.</a:t>
            </a:r>
          </a:p>
        </p:txBody>
      </p:sp>
      <p:graphicFrame>
        <p:nvGraphicFramePr>
          <p:cNvPr id="32" name="Tabla 31">
            <a:extLst>
              <a:ext uri="{FF2B5EF4-FFF2-40B4-BE49-F238E27FC236}">
                <a16:creationId xmlns:a16="http://schemas.microsoft.com/office/drawing/2014/main" id="{5E211392-6F1A-A4DD-0E04-F8ACD6AA46F6}"/>
              </a:ext>
            </a:extLst>
          </p:cNvPr>
          <p:cNvGraphicFramePr>
            <a:graphicFrameLocks noGrp="1"/>
          </p:cNvGraphicFramePr>
          <p:nvPr>
            <p:extLst>
              <p:ext uri="{D42A27DB-BD31-4B8C-83A1-F6EECF244321}">
                <p14:modId xmlns:p14="http://schemas.microsoft.com/office/powerpoint/2010/main" val="1983038876"/>
              </p:ext>
            </p:extLst>
          </p:nvPr>
        </p:nvGraphicFramePr>
        <p:xfrm>
          <a:off x="346863" y="4621914"/>
          <a:ext cx="2820543" cy="274320"/>
        </p:xfrm>
        <a:graphic>
          <a:graphicData uri="http://schemas.openxmlformats.org/drawingml/2006/table">
            <a:tbl>
              <a:tblPr/>
              <a:tblGrid>
                <a:gridCol w="2820543">
                  <a:extLst>
                    <a:ext uri="{9D8B030D-6E8A-4147-A177-3AD203B41FA5}">
                      <a16:colId xmlns:a16="http://schemas.microsoft.com/office/drawing/2014/main" val="3097460592"/>
                    </a:ext>
                  </a:extLst>
                </a:gridCol>
              </a:tblGrid>
              <a:tr h="130297">
                <a:tc>
                  <a:txBody>
                    <a:bodyPr/>
                    <a:lstStyle/>
                    <a:p>
                      <a:pPr algn="ctr"/>
                      <a:r>
                        <a:rPr lang="es-CO" sz="1200" b="1" dirty="0">
                          <a:solidFill>
                            <a:schemeClr val="bg1"/>
                          </a:solidFill>
                          <a:latin typeface="Avenir LT Std 45 Book" panose="020B0502020203020204"/>
                        </a:rPr>
                        <a:t>COMITÉ DE GENTE</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12" name="Imagen 11">
            <a:extLst>
              <a:ext uri="{FF2B5EF4-FFF2-40B4-BE49-F238E27FC236}">
                <a16:creationId xmlns:a16="http://schemas.microsoft.com/office/drawing/2014/main" id="{395E3CAA-A0FC-C538-B9FA-FCB2701118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6944" y="2217385"/>
            <a:ext cx="1948912" cy="2372112"/>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24778929-82BD-410B-2A29-8E3AE45120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0317" y="2224455"/>
            <a:ext cx="2138837" cy="2423231"/>
          </a:xfrm>
          <a:prstGeom prst="rect">
            <a:avLst/>
          </a:prstGeom>
          <a:ln>
            <a:noFill/>
          </a:ln>
          <a:effectLst>
            <a:outerShdw blurRad="292100" dist="139700" dir="2700000" algn="tl" rotWithShape="0">
              <a:srgbClr val="333333">
                <a:alpha val="65000"/>
              </a:srgbClr>
            </a:outerShdw>
          </a:effectLst>
        </p:spPr>
      </p:pic>
      <p:pic>
        <p:nvPicPr>
          <p:cNvPr id="16" name="Imagen 15">
            <a:extLst>
              <a:ext uri="{FF2B5EF4-FFF2-40B4-BE49-F238E27FC236}">
                <a16:creationId xmlns:a16="http://schemas.microsoft.com/office/drawing/2014/main" id="{04A2965D-9BEE-BD42-E85E-911BC7540494}"/>
              </a:ext>
            </a:extLst>
          </p:cNvPr>
          <p:cNvPicPr>
            <a:picLocks noChangeAspect="1"/>
          </p:cNvPicPr>
          <p:nvPr/>
        </p:nvPicPr>
        <p:blipFill>
          <a:blip r:embed="rId7"/>
          <a:stretch>
            <a:fillRect/>
          </a:stretch>
        </p:blipFill>
        <p:spPr>
          <a:xfrm>
            <a:off x="7950907" y="2217385"/>
            <a:ext cx="3697706" cy="2423230"/>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58A0C67F-202A-835C-90AC-7AFDDA800F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6863" y="2217386"/>
            <a:ext cx="2820543" cy="2372111"/>
          </a:xfrm>
          <a:prstGeom prst="rect">
            <a:avLst/>
          </a:prstGeom>
          <a:ln>
            <a:noFill/>
          </a:ln>
          <a:effectLst>
            <a:outerShdw blurRad="292100" dist="139700" dir="2700000" algn="tl" rotWithShape="0">
              <a:srgbClr val="333333">
                <a:alpha val="65000"/>
              </a:srgbClr>
            </a:outerShdw>
          </a:effectLst>
        </p:spPr>
      </p:pic>
      <p:graphicFrame>
        <p:nvGraphicFramePr>
          <p:cNvPr id="20" name="Tabla 19">
            <a:extLst>
              <a:ext uri="{FF2B5EF4-FFF2-40B4-BE49-F238E27FC236}">
                <a16:creationId xmlns:a16="http://schemas.microsoft.com/office/drawing/2014/main" id="{33F3685B-B692-2E83-C53E-8BDB4B385794}"/>
              </a:ext>
            </a:extLst>
          </p:cNvPr>
          <p:cNvGraphicFramePr>
            <a:graphicFrameLocks noGrp="1"/>
          </p:cNvGraphicFramePr>
          <p:nvPr>
            <p:extLst>
              <p:ext uri="{D42A27DB-BD31-4B8C-83A1-F6EECF244321}">
                <p14:modId xmlns:p14="http://schemas.microsoft.com/office/powerpoint/2010/main" val="23262353"/>
              </p:ext>
            </p:extLst>
          </p:nvPr>
        </p:nvGraphicFramePr>
        <p:xfrm>
          <a:off x="7950905" y="4628229"/>
          <a:ext cx="3697706" cy="299093"/>
        </p:xfrm>
        <a:graphic>
          <a:graphicData uri="http://schemas.openxmlformats.org/drawingml/2006/table">
            <a:tbl>
              <a:tblPr/>
              <a:tblGrid>
                <a:gridCol w="3697706">
                  <a:extLst>
                    <a:ext uri="{9D8B030D-6E8A-4147-A177-3AD203B41FA5}">
                      <a16:colId xmlns:a16="http://schemas.microsoft.com/office/drawing/2014/main" val="3097460592"/>
                    </a:ext>
                  </a:extLst>
                </a:gridCol>
              </a:tblGrid>
              <a:tr h="299093">
                <a:tc>
                  <a:txBody>
                    <a:bodyPr/>
                    <a:lstStyle/>
                    <a:p>
                      <a:pPr algn="ctr"/>
                      <a:r>
                        <a:rPr lang="es-CO" sz="1200" b="1" dirty="0">
                          <a:solidFill>
                            <a:schemeClr val="bg1"/>
                          </a:solidFill>
                          <a:latin typeface="Avenir LT Std 45 Book" panose="020B0502020203020204"/>
                        </a:rPr>
                        <a:t>DRIVE DE SEGUIMIENTO DE CONTRATACIÓN</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22" name="Tabla 21">
            <a:extLst>
              <a:ext uri="{FF2B5EF4-FFF2-40B4-BE49-F238E27FC236}">
                <a16:creationId xmlns:a16="http://schemas.microsoft.com/office/drawing/2014/main" id="{F9AC2E21-C8B4-4027-0D94-A2057925C401}"/>
              </a:ext>
            </a:extLst>
          </p:cNvPr>
          <p:cNvGraphicFramePr>
            <a:graphicFrameLocks noGrp="1"/>
          </p:cNvGraphicFramePr>
          <p:nvPr>
            <p:extLst>
              <p:ext uri="{D42A27DB-BD31-4B8C-83A1-F6EECF244321}">
                <p14:modId xmlns:p14="http://schemas.microsoft.com/office/powerpoint/2010/main" val="3053201907"/>
              </p:ext>
            </p:extLst>
          </p:nvPr>
        </p:nvGraphicFramePr>
        <p:xfrm>
          <a:off x="3420316" y="4647686"/>
          <a:ext cx="2138837" cy="274320"/>
        </p:xfrm>
        <a:graphic>
          <a:graphicData uri="http://schemas.openxmlformats.org/drawingml/2006/table">
            <a:tbl>
              <a:tblPr/>
              <a:tblGrid>
                <a:gridCol w="2138837">
                  <a:extLst>
                    <a:ext uri="{9D8B030D-6E8A-4147-A177-3AD203B41FA5}">
                      <a16:colId xmlns:a16="http://schemas.microsoft.com/office/drawing/2014/main" val="3097460592"/>
                    </a:ext>
                  </a:extLst>
                </a:gridCol>
              </a:tblGrid>
              <a:tr h="197422">
                <a:tc>
                  <a:txBody>
                    <a:bodyPr/>
                    <a:lstStyle/>
                    <a:p>
                      <a:pPr algn="ctr"/>
                      <a:r>
                        <a:rPr lang="es-CO" sz="1200" b="1" dirty="0">
                          <a:solidFill>
                            <a:schemeClr val="bg1"/>
                          </a:solidFill>
                          <a:latin typeface="Avenir LT Std 45 Book" panose="020B0502020203020204"/>
                        </a:rPr>
                        <a:t>DIARIA</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23" name="Tabla 22">
            <a:extLst>
              <a:ext uri="{FF2B5EF4-FFF2-40B4-BE49-F238E27FC236}">
                <a16:creationId xmlns:a16="http://schemas.microsoft.com/office/drawing/2014/main" id="{FC078F45-F32F-72E3-134D-D124B4423302}"/>
              </a:ext>
            </a:extLst>
          </p:cNvPr>
          <p:cNvGraphicFramePr>
            <a:graphicFrameLocks noGrp="1"/>
          </p:cNvGraphicFramePr>
          <p:nvPr>
            <p:extLst>
              <p:ext uri="{D42A27DB-BD31-4B8C-83A1-F6EECF244321}">
                <p14:modId xmlns:p14="http://schemas.microsoft.com/office/powerpoint/2010/main" val="308788500"/>
              </p:ext>
            </p:extLst>
          </p:nvPr>
        </p:nvGraphicFramePr>
        <p:xfrm>
          <a:off x="5726943" y="4621914"/>
          <a:ext cx="1948912" cy="293022"/>
        </p:xfrm>
        <a:graphic>
          <a:graphicData uri="http://schemas.openxmlformats.org/drawingml/2006/table">
            <a:tbl>
              <a:tblPr/>
              <a:tblGrid>
                <a:gridCol w="1948912">
                  <a:extLst>
                    <a:ext uri="{9D8B030D-6E8A-4147-A177-3AD203B41FA5}">
                      <a16:colId xmlns:a16="http://schemas.microsoft.com/office/drawing/2014/main" val="3097460592"/>
                    </a:ext>
                  </a:extLst>
                </a:gridCol>
              </a:tblGrid>
              <a:tr h="293022">
                <a:tc>
                  <a:txBody>
                    <a:bodyPr/>
                    <a:lstStyle/>
                    <a:p>
                      <a:pPr algn="ctr"/>
                      <a:r>
                        <a:rPr lang="es-CO" sz="1200" b="1" dirty="0">
                          <a:solidFill>
                            <a:schemeClr val="bg1"/>
                          </a:solidFill>
                          <a:latin typeface="Avenir LT Std 45 Book" panose="020B0502020203020204"/>
                        </a:rPr>
                        <a:t>GRUPO DE CONTRATACIÓN</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6" name="Gráfico 5" descr="Flecha lineal: giro a la izquierda">
            <a:extLst>
              <a:ext uri="{FF2B5EF4-FFF2-40B4-BE49-F238E27FC236}">
                <a16:creationId xmlns:a16="http://schemas.microsoft.com/office/drawing/2014/main" id="{C2AAF302-D3CB-5809-2550-34E2B87BB04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1966054" flipH="1">
            <a:off x="7326829" y="4776532"/>
            <a:ext cx="698054" cy="678679"/>
          </a:xfrm>
          <a:prstGeom prst="rect">
            <a:avLst/>
          </a:prstGeom>
        </p:spPr>
      </p:pic>
      <p:pic>
        <p:nvPicPr>
          <p:cNvPr id="13" name="Gráfico 12" descr="Flecha lineal: giro a la izquierda">
            <a:extLst>
              <a:ext uri="{FF2B5EF4-FFF2-40B4-BE49-F238E27FC236}">
                <a16:creationId xmlns:a16="http://schemas.microsoft.com/office/drawing/2014/main" id="{7A4A686C-6209-D8CB-196E-02B3187670B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1966054" flipH="1">
            <a:off x="2902275" y="4776532"/>
            <a:ext cx="698054" cy="678679"/>
          </a:xfrm>
          <a:prstGeom prst="rect">
            <a:avLst/>
          </a:prstGeom>
        </p:spPr>
      </p:pic>
      <p:pic>
        <p:nvPicPr>
          <p:cNvPr id="24" name="Gráfico 23" descr="Flecha lineal: giro a la izquierda">
            <a:extLst>
              <a:ext uri="{FF2B5EF4-FFF2-40B4-BE49-F238E27FC236}">
                <a16:creationId xmlns:a16="http://schemas.microsoft.com/office/drawing/2014/main" id="{3FD55F76-E283-C43D-DE14-DA903C0102F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1966054" flipH="1">
            <a:off x="5247253" y="4776532"/>
            <a:ext cx="698054" cy="678679"/>
          </a:xfrm>
          <a:prstGeom prst="rect">
            <a:avLst/>
          </a:prstGeom>
        </p:spPr>
      </p:pic>
      <p:sp>
        <p:nvSpPr>
          <p:cNvPr id="27" name="CuadroTexto 26">
            <a:extLst>
              <a:ext uri="{FF2B5EF4-FFF2-40B4-BE49-F238E27FC236}">
                <a16:creationId xmlns:a16="http://schemas.microsoft.com/office/drawing/2014/main" id="{63805859-4425-8854-F69B-422814A3EA5D}"/>
              </a:ext>
            </a:extLst>
          </p:cNvPr>
          <p:cNvSpPr txBox="1"/>
          <p:nvPr/>
        </p:nvSpPr>
        <p:spPr>
          <a:xfrm>
            <a:off x="3563131" y="1512397"/>
            <a:ext cx="4950394" cy="461665"/>
          </a:xfrm>
          <a:prstGeom prst="rect">
            <a:avLst/>
          </a:prstGeom>
          <a:noFill/>
        </p:spPr>
        <p:txBody>
          <a:bodyPr wrap="none" rtlCol="0">
            <a:spAutoFit/>
          </a:bodyPr>
          <a:lstStyle/>
          <a:p>
            <a:pPr algn="ctr"/>
            <a:r>
              <a:rPr lang="es-CO" sz="2400" dirty="0">
                <a:latin typeface="Avenir LT Std 45 Book" panose="020B0502020203020204"/>
              </a:rPr>
              <a:t>DURANTE EL PROCESO DE SELECCIÓN:</a:t>
            </a:r>
          </a:p>
        </p:txBody>
      </p:sp>
    </p:spTree>
    <p:extLst>
      <p:ext uri="{BB962C8B-B14F-4D97-AF65-F5344CB8AC3E}">
        <p14:creationId xmlns:p14="http://schemas.microsoft.com/office/powerpoint/2010/main" val="2424516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D82CE-CC3E-92C1-2103-1B517811B68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A0B8B27-85BD-7CDD-91D9-7A4CFAF431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803941"/>
          </a:xfrm>
          <a:prstGeom prst="rect">
            <a:avLst/>
          </a:prstGeom>
        </p:spPr>
      </p:pic>
      <p:pic>
        <p:nvPicPr>
          <p:cNvPr id="4" name="Imagen 3">
            <a:extLst>
              <a:ext uri="{FF2B5EF4-FFF2-40B4-BE49-F238E27FC236}">
                <a16:creationId xmlns:a16="http://schemas.microsoft.com/office/drawing/2014/main" id="{8544BE0A-6832-83A9-7E1F-82235A0815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6" y="216586"/>
            <a:ext cx="1709844" cy="401730"/>
          </a:xfrm>
          <a:prstGeom prst="rect">
            <a:avLst/>
          </a:prstGeom>
        </p:spPr>
      </p:pic>
      <p:pic>
        <p:nvPicPr>
          <p:cNvPr id="25" name="Imagen 24">
            <a:extLst>
              <a:ext uri="{FF2B5EF4-FFF2-40B4-BE49-F238E27FC236}">
                <a16:creationId xmlns:a16="http://schemas.microsoft.com/office/drawing/2014/main" id="{8DFC6976-EC45-4ED6-F7BD-320D545D40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1" name="CuadroTexto 10">
            <a:extLst>
              <a:ext uri="{FF2B5EF4-FFF2-40B4-BE49-F238E27FC236}">
                <a16:creationId xmlns:a16="http://schemas.microsoft.com/office/drawing/2014/main" id="{CA773EB1-0F2E-D2A4-C10F-179894030FEA}"/>
              </a:ext>
            </a:extLst>
          </p:cNvPr>
          <p:cNvSpPr txBox="1"/>
          <p:nvPr/>
        </p:nvSpPr>
        <p:spPr>
          <a:xfrm>
            <a:off x="2289455" y="186449"/>
            <a:ext cx="8861966" cy="461665"/>
          </a:xfrm>
          <a:prstGeom prst="rect">
            <a:avLst/>
          </a:prstGeom>
          <a:noFill/>
        </p:spPr>
        <p:txBody>
          <a:bodyPr wrap="square" rtlCol="0">
            <a:spAutoFit/>
          </a:bodyPr>
          <a:lstStyle/>
          <a:p>
            <a:pPr algn="just"/>
            <a:r>
              <a:rPr lang="es-ES" sz="1200" dirty="0">
                <a:solidFill>
                  <a:schemeClr val="bg1"/>
                </a:solidFill>
                <a:latin typeface="Avenir Next LT Pro" panose="020B0504020202020204" pitchFamily="34" charset="0"/>
                <a:ea typeface="Azo Sans"/>
                <a:cs typeface="Azo Sans"/>
                <a:sym typeface="Azo Sans"/>
              </a:rPr>
              <a:t>R.2.1.8 La planeación de la demanda es predictiva y existe una estrategia definida para seleccionar </a:t>
            </a:r>
          </a:p>
          <a:p>
            <a:pPr algn="just"/>
            <a:r>
              <a:rPr lang="es-ES" sz="1200" dirty="0">
                <a:solidFill>
                  <a:schemeClr val="bg1"/>
                </a:solidFill>
                <a:latin typeface="Avenir Next LT Pro" panose="020B0504020202020204" pitchFamily="34" charset="0"/>
                <a:ea typeface="Azo Sans"/>
                <a:cs typeface="Azo Sans"/>
                <a:sym typeface="Azo Sans"/>
              </a:rPr>
              <a:t>talento de manera proactiva</a:t>
            </a:r>
            <a:r>
              <a:rPr lang="es-ES" sz="1050" dirty="0">
                <a:solidFill>
                  <a:schemeClr val="bg1"/>
                </a:solidFill>
                <a:latin typeface="Avenir Next LT Pro" panose="020B0504020202020204" pitchFamily="34" charset="0"/>
                <a:ea typeface="Azo Sans"/>
                <a:cs typeface="Azo Sans"/>
                <a:sym typeface="Azo Sans"/>
              </a:rPr>
              <a:t>.</a:t>
            </a:r>
          </a:p>
        </p:txBody>
      </p:sp>
      <p:graphicFrame>
        <p:nvGraphicFramePr>
          <p:cNvPr id="23" name="Tabla 22">
            <a:extLst>
              <a:ext uri="{FF2B5EF4-FFF2-40B4-BE49-F238E27FC236}">
                <a16:creationId xmlns:a16="http://schemas.microsoft.com/office/drawing/2014/main" id="{E843AB5B-7346-F81B-DAA8-DF61AC059EB0}"/>
              </a:ext>
            </a:extLst>
          </p:cNvPr>
          <p:cNvGraphicFramePr>
            <a:graphicFrameLocks noGrp="1"/>
          </p:cNvGraphicFramePr>
          <p:nvPr>
            <p:extLst>
              <p:ext uri="{D42A27DB-BD31-4B8C-83A1-F6EECF244321}">
                <p14:modId xmlns:p14="http://schemas.microsoft.com/office/powerpoint/2010/main" val="449332623"/>
              </p:ext>
            </p:extLst>
          </p:nvPr>
        </p:nvGraphicFramePr>
        <p:xfrm>
          <a:off x="3006608" y="5337286"/>
          <a:ext cx="2370204" cy="457200"/>
        </p:xfrm>
        <a:graphic>
          <a:graphicData uri="http://schemas.openxmlformats.org/drawingml/2006/table">
            <a:tbl>
              <a:tblPr/>
              <a:tblGrid>
                <a:gridCol w="2370204">
                  <a:extLst>
                    <a:ext uri="{9D8B030D-6E8A-4147-A177-3AD203B41FA5}">
                      <a16:colId xmlns:a16="http://schemas.microsoft.com/office/drawing/2014/main" val="3097460592"/>
                    </a:ext>
                  </a:extLst>
                </a:gridCol>
              </a:tblGrid>
              <a:tr h="293022">
                <a:tc>
                  <a:txBody>
                    <a:bodyPr/>
                    <a:lstStyle/>
                    <a:p>
                      <a:pPr algn="ctr"/>
                      <a:r>
                        <a:rPr lang="es-CO" sz="1200" b="1" dirty="0">
                          <a:solidFill>
                            <a:schemeClr val="bg1"/>
                          </a:solidFill>
                          <a:latin typeface="Avenir LT Std 45 Book" panose="020B0502020203020204"/>
                        </a:rPr>
                        <a:t>CONVOCATORIAS EN </a:t>
                      </a:r>
                    </a:p>
                    <a:p>
                      <a:pPr algn="ctr"/>
                      <a:r>
                        <a:rPr lang="es-CO" sz="1200" b="1" dirty="0">
                          <a:solidFill>
                            <a:schemeClr val="bg1"/>
                          </a:solidFill>
                          <a:latin typeface="Avenir LT Std 45 Book" panose="020B0502020203020204"/>
                        </a:rPr>
                        <a:t>PUNTOS ESTRATÉGICO</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sp>
        <p:nvSpPr>
          <p:cNvPr id="27" name="CuadroTexto 26">
            <a:extLst>
              <a:ext uri="{FF2B5EF4-FFF2-40B4-BE49-F238E27FC236}">
                <a16:creationId xmlns:a16="http://schemas.microsoft.com/office/drawing/2014/main" id="{504AF1BE-A02D-CF4C-06E0-556E97C92475}"/>
              </a:ext>
            </a:extLst>
          </p:cNvPr>
          <p:cNvSpPr txBox="1"/>
          <p:nvPr/>
        </p:nvSpPr>
        <p:spPr>
          <a:xfrm>
            <a:off x="1453037" y="1294504"/>
            <a:ext cx="9153949" cy="461665"/>
          </a:xfrm>
          <a:prstGeom prst="rect">
            <a:avLst/>
          </a:prstGeom>
          <a:noFill/>
        </p:spPr>
        <p:txBody>
          <a:bodyPr wrap="square" rtlCol="0">
            <a:spAutoFit/>
          </a:bodyPr>
          <a:lstStyle/>
          <a:p>
            <a:pPr algn="ctr"/>
            <a:r>
              <a:rPr lang="es-CO" sz="2400" b="1" dirty="0">
                <a:highlight>
                  <a:srgbClr val="FCD039"/>
                </a:highlight>
                <a:latin typeface="Avenir LT Std 45 Book" panose="020B0502020203020204"/>
              </a:rPr>
              <a:t>PLANES A FUTURO 2026 JULIO- AGOSTO - DICIEMBRE</a:t>
            </a:r>
          </a:p>
        </p:txBody>
      </p:sp>
      <p:graphicFrame>
        <p:nvGraphicFramePr>
          <p:cNvPr id="2" name="Tabla 1">
            <a:extLst>
              <a:ext uri="{FF2B5EF4-FFF2-40B4-BE49-F238E27FC236}">
                <a16:creationId xmlns:a16="http://schemas.microsoft.com/office/drawing/2014/main" id="{AF2CA54C-EC26-4F5E-F465-5AE05C010ED0}"/>
              </a:ext>
            </a:extLst>
          </p:cNvPr>
          <p:cNvGraphicFramePr>
            <a:graphicFrameLocks noGrp="1"/>
          </p:cNvGraphicFramePr>
          <p:nvPr>
            <p:extLst>
              <p:ext uri="{D42A27DB-BD31-4B8C-83A1-F6EECF244321}">
                <p14:modId xmlns:p14="http://schemas.microsoft.com/office/powerpoint/2010/main" val="2735591186"/>
              </p:ext>
            </p:extLst>
          </p:nvPr>
        </p:nvGraphicFramePr>
        <p:xfrm>
          <a:off x="277966" y="5337286"/>
          <a:ext cx="2547324" cy="457200"/>
        </p:xfrm>
        <a:graphic>
          <a:graphicData uri="http://schemas.openxmlformats.org/drawingml/2006/table">
            <a:tbl>
              <a:tblPr/>
              <a:tblGrid>
                <a:gridCol w="2547324">
                  <a:extLst>
                    <a:ext uri="{9D8B030D-6E8A-4147-A177-3AD203B41FA5}">
                      <a16:colId xmlns:a16="http://schemas.microsoft.com/office/drawing/2014/main" val="3097460592"/>
                    </a:ext>
                  </a:extLst>
                </a:gridCol>
              </a:tblGrid>
              <a:tr h="0">
                <a:tc>
                  <a:txBody>
                    <a:bodyPr/>
                    <a:lstStyle/>
                    <a:p>
                      <a:pPr algn="ctr"/>
                      <a:r>
                        <a:rPr lang="es-CO" sz="1200" b="1" dirty="0">
                          <a:solidFill>
                            <a:schemeClr val="bg1"/>
                          </a:solidFill>
                          <a:latin typeface="Avenir LT Std 45 Book" panose="020B0502020203020204"/>
                        </a:rPr>
                        <a:t>CORREOS DE </a:t>
                      </a:r>
                    </a:p>
                    <a:p>
                      <a:pPr algn="ctr"/>
                      <a:r>
                        <a:rPr lang="es-CO" sz="1200" b="1" dirty="0">
                          <a:solidFill>
                            <a:schemeClr val="bg1"/>
                          </a:solidFill>
                          <a:latin typeface="Avenir LT Std 45 Book" panose="020B0502020203020204"/>
                        </a:rPr>
                        <a:t>DIMENSIONAMIENTO</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5" name="Tabla 4">
            <a:extLst>
              <a:ext uri="{FF2B5EF4-FFF2-40B4-BE49-F238E27FC236}">
                <a16:creationId xmlns:a16="http://schemas.microsoft.com/office/drawing/2014/main" id="{4E7C3080-2B6F-992B-22BF-EB6B59C4C8B9}"/>
              </a:ext>
            </a:extLst>
          </p:cNvPr>
          <p:cNvGraphicFramePr>
            <a:graphicFrameLocks noGrp="1"/>
          </p:cNvGraphicFramePr>
          <p:nvPr>
            <p:extLst>
              <p:ext uri="{D42A27DB-BD31-4B8C-83A1-F6EECF244321}">
                <p14:modId xmlns:p14="http://schemas.microsoft.com/office/powerpoint/2010/main" val="11753096"/>
              </p:ext>
            </p:extLst>
          </p:nvPr>
        </p:nvGraphicFramePr>
        <p:xfrm>
          <a:off x="5645134" y="5324016"/>
          <a:ext cx="6268900" cy="457200"/>
        </p:xfrm>
        <a:graphic>
          <a:graphicData uri="http://schemas.openxmlformats.org/drawingml/2006/table">
            <a:tbl>
              <a:tblPr/>
              <a:tblGrid>
                <a:gridCol w="6268900">
                  <a:extLst>
                    <a:ext uri="{9D8B030D-6E8A-4147-A177-3AD203B41FA5}">
                      <a16:colId xmlns:a16="http://schemas.microsoft.com/office/drawing/2014/main" val="3097460592"/>
                    </a:ext>
                  </a:extLst>
                </a:gridCol>
              </a:tblGrid>
              <a:tr h="293022">
                <a:tc>
                  <a:txBody>
                    <a:bodyPr/>
                    <a:lstStyle/>
                    <a:p>
                      <a:pPr algn="ctr"/>
                      <a:r>
                        <a:rPr lang="es-CO" sz="1200" b="1" dirty="0">
                          <a:solidFill>
                            <a:schemeClr val="bg1"/>
                          </a:solidFill>
                          <a:latin typeface="Avenir LT Std 45 Book" panose="020B0502020203020204"/>
                        </a:rPr>
                        <a:t>ESCUELA RR </a:t>
                      </a:r>
                    </a:p>
                    <a:p>
                      <a:pPr algn="ctr"/>
                      <a:r>
                        <a:rPr lang="es-CO" sz="1200" b="1" dirty="0">
                          <a:solidFill>
                            <a:schemeClr val="bg1"/>
                          </a:solidFill>
                          <a:latin typeface="Avenir LT Std 45 Book" panose="020B0502020203020204"/>
                        </a:rPr>
                        <a:t>Y VERIFICADORES</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9" name="Imagen 8">
            <a:extLst>
              <a:ext uri="{FF2B5EF4-FFF2-40B4-BE49-F238E27FC236}">
                <a16:creationId xmlns:a16="http://schemas.microsoft.com/office/drawing/2014/main" id="{227B9983-0D37-A584-A45D-BFAFE80D56F3}"/>
              </a:ext>
            </a:extLst>
          </p:cNvPr>
          <p:cNvPicPr>
            <a:picLocks noChangeAspect="1"/>
          </p:cNvPicPr>
          <p:nvPr/>
        </p:nvPicPr>
        <p:blipFill>
          <a:blip r:embed="rId5">
            <a:extLst>
              <a:ext uri="{28A0092B-C50C-407E-A947-70E740481C1C}">
                <a14:useLocalDpi xmlns:a14="http://schemas.microsoft.com/office/drawing/2010/main" val="0"/>
              </a:ext>
            </a:extLst>
          </a:blip>
          <a:srcRect b="-402"/>
          <a:stretch>
            <a:fillRect/>
          </a:stretch>
        </p:blipFill>
        <p:spPr>
          <a:xfrm>
            <a:off x="7890952" y="2063713"/>
            <a:ext cx="1891320" cy="3142682"/>
          </a:xfrm>
          <a:prstGeom prst="rect">
            <a:avLst/>
          </a:prstGeom>
          <a:ln>
            <a:no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7EE65E53-13DC-3EB8-3CED-6DDD95A807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5134" y="2030676"/>
            <a:ext cx="2109176" cy="3151307"/>
          </a:xfrm>
          <a:prstGeom prst="rect">
            <a:avLst/>
          </a:prstGeom>
          <a:ln>
            <a:noFill/>
          </a:ln>
          <a:effectLst>
            <a:outerShdw blurRad="292100" dist="139700" dir="2700000" algn="tl" rotWithShape="0">
              <a:srgbClr val="333333">
                <a:alpha val="65000"/>
              </a:srgbClr>
            </a:outerShdw>
          </a:effectLst>
        </p:spPr>
      </p:pic>
      <p:pic>
        <p:nvPicPr>
          <p:cNvPr id="29" name="Imagen 28">
            <a:extLst>
              <a:ext uri="{FF2B5EF4-FFF2-40B4-BE49-F238E27FC236}">
                <a16:creationId xmlns:a16="http://schemas.microsoft.com/office/drawing/2014/main" id="{E63C87C7-4DAA-1FCA-C180-64D3F6C287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06608" y="2088125"/>
            <a:ext cx="2370204" cy="3102484"/>
          </a:xfrm>
          <a:prstGeom prst="rect">
            <a:avLst/>
          </a:prstGeom>
          <a:ln>
            <a:noFill/>
          </a:ln>
          <a:effectLst>
            <a:outerShdw blurRad="292100" dist="139700" dir="2700000" algn="tl" rotWithShape="0">
              <a:srgbClr val="333333">
                <a:alpha val="65000"/>
              </a:srgbClr>
            </a:outerShdw>
          </a:effectLst>
        </p:spPr>
      </p:pic>
      <p:pic>
        <p:nvPicPr>
          <p:cNvPr id="31" name="Imagen 30">
            <a:extLst>
              <a:ext uri="{FF2B5EF4-FFF2-40B4-BE49-F238E27FC236}">
                <a16:creationId xmlns:a16="http://schemas.microsoft.com/office/drawing/2014/main" id="{E24E52C1-4718-342F-1F1A-0F4C28E9FA50}"/>
              </a:ext>
            </a:extLst>
          </p:cNvPr>
          <p:cNvPicPr>
            <a:picLocks noChangeAspect="1"/>
          </p:cNvPicPr>
          <p:nvPr/>
        </p:nvPicPr>
        <p:blipFill>
          <a:blip r:embed="rId8"/>
          <a:stretch>
            <a:fillRect/>
          </a:stretch>
        </p:blipFill>
        <p:spPr>
          <a:xfrm>
            <a:off x="277966" y="2088125"/>
            <a:ext cx="2547324" cy="3093858"/>
          </a:xfrm>
          <a:prstGeom prst="rect">
            <a:avLst/>
          </a:prstGeom>
          <a:ln>
            <a:noFill/>
          </a:ln>
          <a:effectLst>
            <a:outerShdw blurRad="292100" dist="139700" dir="2700000" algn="tl" rotWithShape="0">
              <a:srgbClr val="333333">
                <a:alpha val="65000"/>
              </a:srgbClr>
            </a:outerShdw>
          </a:effectLst>
        </p:spPr>
      </p:pic>
      <p:pic>
        <p:nvPicPr>
          <p:cNvPr id="38" name="Imagen 37">
            <a:extLst>
              <a:ext uri="{FF2B5EF4-FFF2-40B4-BE49-F238E27FC236}">
                <a16:creationId xmlns:a16="http://schemas.microsoft.com/office/drawing/2014/main" id="{14BB5BE7-4233-E6D6-A377-420275E3AE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18914" y="2063713"/>
            <a:ext cx="1995120" cy="3093858"/>
          </a:xfrm>
          <a:prstGeom prst="rect">
            <a:avLst/>
          </a:prstGeom>
        </p:spPr>
      </p:pic>
    </p:spTree>
    <p:extLst>
      <p:ext uri="{BB962C8B-B14F-4D97-AF65-F5344CB8AC3E}">
        <p14:creationId xmlns:p14="http://schemas.microsoft.com/office/powerpoint/2010/main" val="224963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9CB22-3C44-2A39-A256-D7213058266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36699FB1-5F14-AD8C-3E08-76EF0416D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2"/>
            <a:ext cx="12192000" cy="803941"/>
          </a:xfrm>
          <a:prstGeom prst="rect">
            <a:avLst/>
          </a:prstGeom>
        </p:spPr>
      </p:pic>
      <p:pic>
        <p:nvPicPr>
          <p:cNvPr id="4" name="Imagen 3">
            <a:extLst>
              <a:ext uri="{FF2B5EF4-FFF2-40B4-BE49-F238E27FC236}">
                <a16:creationId xmlns:a16="http://schemas.microsoft.com/office/drawing/2014/main" id="{504B044A-917B-9203-193C-2917D42FA8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6" y="216586"/>
            <a:ext cx="1709844" cy="401730"/>
          </a:xfrm>
          <a:prstGeom prst="rect">
            <a:avLst/>
          </a:prstGeom>
        </p:spPr>
      </p:pic>
      <p:pic>
        <p:nvPicPr>
          <p:cNvPr id="25" name="Imagen 24">
            <a:extLst>
              <a:ext uri="{FF2B5EF4-FFF2-40B4-BE49-F238E27FC236}">
                <a16:creationId xmlns:a16="http://schemas.microsoft.com/office/drawing/2014/main" id="{DD0760C9-A1A8-3D9D-6D75-CEDED653CD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750106"/>
            <a:ext cx="12192000" cy="107894"/>
          </a:xfrm>
          <a:prstGeom prst="rect">
            <a:avLst/>
          </a:prstGeom>
        </p:spPr>
      </p:pic>
      <p:sp>
        <p:nvSpPr>
          <p:cNvPr id="11" name="CuadroTexto 10">
            <a:extLst>
              <a:ext uri="{FF2B5EF4-FFF2-40B4-BE49-F238E27FC236}">
                <a16:creationId xmlns:a16="http://schemas.microsoft.com/office/drawing/2014/main" id="{8A13A27A-D650-D046-3D55-6F5EC1D2F2F5}"/>
              </a:ext>
            </a:extLst>
          </p:cNvPr>
          <p:cNvSpPr txBox="1"/>
          <p:nvPr/>
        </p:nvSpPr>
        <p:spPr>
          <a:xfrm>
            <a:off x="2289455" y="186449"/>
            <a:ext cx="8861966" cy="461665"/>
          </a:xfrm>
          <a:prstGeom prst="rect">
            <a:avLst/>
          </a:prstGeom>
          <a:noFill/>
        </p:spPr>
        <p:txBody>
          <a:bodyPr wrap="square" rtlCol="0">
            <a:spAutoFit/>
          </a:bodyPr>
          <a:lstStyle/>
          <a:p>
            <a:pPr algn="just"/>
            <a:r>
              <a:rPr lang="es-ES" sz="1200" dirty="0">
                <a:solidFill>
                  <a:schemeClr val="bg1"/>
                </a:solidFill>
                <a:latin typeface="Avenir Next LT Pro" panose="020B0504020202020204" pitchFamily="34" charset="0"/>
                <a:ea typeface="Azo Sans"/>
                <a:cs typeface="Azo Sans"/>
                <a:sym typeface="Azo Sans"/>
              </a:rPr>
              <a:t>R.2.1.8 La planeación de la demanda es predictiva y existe una estrategia definida para seleccionar </a:t>
            </a:r>
          </a:p>
          <a:p>
            <a:pPr algn="just"/>
            <a:r>
              <a:rPr lang="es-ES" sz="1200" dirty="0">
                <a:solidFill>
                  <a:schemeClr val="bg1"/>
                </a:solidFill>
                <a:latin typeface="Avenir Next LT Pro" panose="020B0504020202020204" pitchFamily="34" charset="0"/>
                <a:ea typeface="Azo Sans"/>
                <a:cs typeface="Azo Sans"/>
                <a:sym typeface="Azo Sans"/>
              </a:rPr>
              <a:t>talento de manera proactiva</a:t>
            </a:r>
            <a:r>
              <a:rPr lang="es-ES" sz="1050" dirty="0">
                <a:solidFill>
                  <a:schemeClr val="bg1"/>
                </a:solidFill>
                <a:latin typeface="Avenir Next LT Pro" panose="020B0504020202020204" pitchFamily="34" charset="0"/>
                <a:ea typeface="Azo Sans"/>
                <a:cs typeface="Azo Sans"/>
                <a:sym typeface="Azo Sans"/>
              </a:rPr>
              <a:t>.</a:t>
            </a:r>
          </a:p>
        </p:txBody>
      </p:sp>
      <p:graphicFrame>
        <p:nvGraphicFramePr>
          <p:cNvPr id="32" name="Tabla 31">
            <a:extLst>
              <a:ext uri="{FF2B5EF4-FFF2-40B4-BE49-F238E27FC236}">
                <a16:creationId xmlns:a16="http://schemas.microsoft.com/office/drawing/2014/main" id="{F56B0C07-7532-1290-EB4E-1FB6524DFE6E}"/>
              </a:ext>
            </a:extLst>
          </p:cNvPr>
          <p:cNvGraphicFramePr>
            <a:graphicFrameLocks noGrp="1"/>
          </p:cNvGraphicFramePr>
          <p:nvPr>
            <p:extLst>
              <p:ext uri="{D42A27DB-BD31-4B8C-83A1-F6EECF244321}">
                <p14:modId xmlns:p14="http://schemas.microsoft.com/office/powerpoint/2010/main" val="3797067456"/>
              </p:ext>
            </p:extLst>
          </p:nvPr>
        </p:nvGraphicFramePr>
        <p:xfrm>
          <a:off x="4139373" y="5377190"/>
          <a:ext cx="4100871" cy="461665"/>
        </p:xfrm>
        <a:graphic>
          <a:graphicData uri="http://schemas.openxmlformats.org/drawingml/2006/table">
            <a:tbl>
              <a:tblPr/>
              <a:tblGrid>
                <a:gridCol w="4100871">
                  <a:extLst>
                    <a:ext uri="{9D8B030D-6E8A-4147-A177-3AD203B41FA5}">
                      <a16:colId xmlns:a16="http://schemas.microsoft.com/office/drawing/2014/main" val="3097460592"/>
                    </a:ext>
                  </a:extLst>
                </a:gridCol>
              </a:tblGrid>
              <a:tr h="461665">
                <a:tc>
                  <a:txBody>
                    <a:bodyPr/>
                    <a:lstStyle/>
                    <a:p>
                      <a:pPr algn="ctr"/>
                      <a:r>
                        <a:rPr lang="es-CO" sz="1050" b="1" dirty="0">
                          <a:solidFill>
                            <a:schemeClr val="bg1"/>
                          </a:solidFill>
                          <a:latin typeface="Avenir LT Std 45 Book" panose="020B0502020203020204"/>
                        </a:rPr>
                        <a:t>REUNIONES SOLICITANDO APOYO </a:t>
                      </a:r>
                    </a:p>
                    <a:p>
                      <a:pPr algn="ctr"/>
                      <a:r>
                        <a:rPr lang="es-CO" sz="1050" b="1" dirty="0">
                          <a:solidFill>
                            <a:schemeClr val="bg1"/>
                          </a:solidFill>
                          <a:latin typeface="Avenir LT Std 45 Book" panose="020B0502020203020204"/>
                        </a:rPr>
                        <a:t>GERENCIA GESTION HUMANA</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graphicFrame>
        <p:nvGraphicFramePr>
          <p:cNvPr id="22" name="Tabla 21">
            <a:extLst>
              <a:ext uri="{FF2B5EF4-FFF2-40B4-BE49-F238E27FC236}">
                <a16:creationId xmlns:a16="http://schemas.microsoft.com/office/drawing/2014/main" id="{C3383454-0B87-993C-6198-6740C49D01FA}"/>
              </a:ext>
            </a:extLst>
          </p:cNvPr>
          <p:cNvGraphicFramePr>
            <a:graphicFrameLocks noGrp="1"/>
          </p:cNvGraphicFramePr>
          <p:nvPr>
            <p:extLst>
              <p:ext uri="{D42A27DB-BD31-4B8C-83A1-F6EECF244321}">
                <p14:modId xmlns:p14="http://schemas.microsoft.com/office/powerpoint/2010/main" val="158575990"/>
              </p:ext>
            </p:extLst>
          </p:nvPr>
        </p:nvGraphicFramePr>
        <p:xfrm>
          <a:off x="277966" y="5377190"/>
          <a:ext cx="3673792" cy="457200"/>
        </p:xfrm>
        <a:graphic>
          <a:graphicData uri="http://schemas.openxmlformats.org/drawingml/2006/table">
            <a:tbl>
              <a:tblPr/>
              <a:tblGrid>
                <a:gridCol w="3673792">
                  <a:extLst>
                    <a:ext uri="{9D8B030D-6E8A-4147-A177-3AD203B41FA5}">
                      <a16:colId xmlns:a16="http://schemas.microsoft.com/office/drawing/2014/main" val="3097460592"/>
                    </a:ext>
                  </a:extLst>
                </a:gridCol>
              </a:tblGrid>
              <a:tr h="290050">
                <a:tc>
                  <a:txBody>
                    <a:bodyPr/>
                    <a:lstStyle/>
                    <a:p>
                      <a:pPr algn="ctr"/>
                      <a:r>
                        <a:rPr lang="es-CO" sz="1200" b="1" dirty="0">
                          <a:solidFill>
                            <a:schemeClr val="bg1"/>
                          </a:solidFill>
                          <a:latin typeface="Avenir LT Std 45 Book" panose="020B0502020203020204"/>
                        </a:rPr>
                        <a:t>CUÑAS  RADIALES</a:t>
                      </a:r>
                    </a:p>
                    <a:p>
                      <a:pPr algn="ctr"/>
                      <a:r>
                        <a:rPr lang="es-CO" sz="1200" b="1" dirty="0">
                          <a:solidFill>
                            <a:schemeClr val="bg1"/>
                          </a:solidFill>
                          <a:latin typeface="Avenir LT Std 45 Book" panose="020B0502020203020204"/>
                        </a:rPr>
                        <a:t> MUNICIPALES</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sp>
        <p:nvSpPr>
          <p:cNvPr id="27" name="CuadroTexto 26">
            <a:extLst>
              <a:ext uri="{FF2B5EF4-FFF2-40B4-BE49-F238E27FC236}">
                <a16:creationId xmlns:a16="http://schemas.microsoft.com/office/drawing/2014/main" id="{985AA157-F6A3-8CE1-4CFF-940EB4B8C7BF}"/>
              </a:ext>
            </a:extLst>
          </p:cNvPr>
          <p:cNvSpPr txBox="1"/>
          <p:nvPr/>
        </p:nvSpPr>
        <p:spPr>
          <a:xfrm>
            <a:off x="1418839" y="1368901"/>
            <a:ext cx="9153949" cy="461665"/>
          </a:xfrm>
          <a:prstGeom prst="rect">
            <a:avLst/>
          </a:prstGeom>
          <a:noFill/>
        </p:spPr>
        <p:txBody>
          <a:bodyPr wrap="square" rtlCol="0">
            <a:spAutoFit/>
          </a:bodyPr>
          <a:lstStyle/>
          <a:p>
            <a:pPr algn="ctr"/>
            <a:r>
              <a:rPr lang="es-CO" sz="2400" b="1" dirty="0">
                <a:highlight>
                  <a:srgbClr val="FCD039"/>
                </a:highlight>
                <a:latin typeface="Avenir LT Std 45 Book" panose="020B0502020203020204"/>
              </a:rPr>
              <a:t>PLANES A FUTURO 2026 JULIO- AGOSTO - DICIEMBRE</a:t>
            </a:r>
          </a:p>
        </p:txBody>
      </p:sp>
      <p:graphicFrame>
        <p:nvGraphicFramePr>
          <p:cNvPr id="7" name="Tabla 6">
            <a:extLst>
              <a:ext uri="{FF2B5EF4-FFF2-40B4-BE49-F238E27FC236}">
                <a16:creationId xmlns:a16="http://schemas.microsoft.com/office/drawing/2014/main" id="{A1149A6D-AB81-E27C-2336-F165C88FCD98}"/>
              </a:ext>
            </a:extLst>
          </p:cNvPr>
          <p:cNvGraphicFramePr>
            <a:graphicFrameLocks noGrp="1"/>
          </p:cNvGraphicFramePr>
          <p:nvPr>
            <p:extLst>
              <p:ext uri="{D42A27DB-BD31-4B8C-83A1-F6EECF244321}">
                <p14:modId xmlns:p14="http://schemas.microsoft.com/office/powerpoint/2010/main" val="3541281113"/>
              </p:ext>
            </p:extLst>
          </p:nvPr>
        </p:nvGraphicFramePr>
        <p:xfrm>
          <a:off x="8493466" y="5377190"/>
          <a:ext cx="3307579" cy="457200"/>
        </p:xfrm>
        <a:graphic>
          <a:graphicData uri="http://schemas.openxmlformats.org/drawingml/2006/table">
            <a:tbl>
              <a:tblPr/>
              <a:tblGrid>
                <a:gridCol w="3307579">
                  <a:extLst>
                    <a:ext uri="{9D8B030D-6E8A-4147-A177-3AD203B41FA5}">
                      <a16:colId xmlns:a16="http://schemas.microsoft.com/office/drawing/2014/main" val="3097460592"/>
                    </a:ext>
                  </a:extLst>
                </a:gridCol>
              </a:tblGrid>
              <a:tr h="0">
                <a:tc>
                  <a:txBody>
                    <a:bodyPr/>
                    <a:lstStyle/>
                    <a:p>
                      <a:pPr algn="ctr"/>
                      <a:r>
                        <a:rPr lang="es-CO" sz="1200" b="1" dirty="0">
                          <a:solidFill>
                            <a:schemeClr val="bg1"/>
                          </a:solidFill>
                          <a:latin typeface="Avenir LT Std 45 Book" panose="020B0502020203020204"/>
                        </a:rPr>
                        <a:t>PROGRAMA </a:t>
                      </a:r>
                    </a:p>
                    <a:p>
                      <a:pPr algn="ctr"/>
                      <a:r>
                        <a:rPr lang="es-CO" sz="1200" b="1" dirty="0">
                          <a:solidFill>
                            <a:schemeClr val="bg1"/>
                          </a:solidFill>
                          <a:latin typeface="Avenir LT Std 45 Book" panose="020B0502020203020204"/>
                        </a:rPr>
                        <a:t>BOOMERANG</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196989"/>
                    </a:solidFill>
                  </a:tcPr>
                </a:tc>
                <a:extLst>
                  <a:ext uri="{0D108BD9-81ED-4DB2-BD59-A6C34878D82A}">
                    <a16:rowId xmlns:a16="http://schemas.microsoft.com/office/drawing/2014/main" val="980787868"/>
                  </a:ext>
                </a:extLst>
              </a:tr>
            </a:tbl>
          </a:graphicData>
        </a:graphic>
      </p:graphicFrame>
      <p:pic>
        <p:nvPicPr>
          <p:cNvPr id="34" name="Imagen 33">
            <a:extLst>
              <a:ext uri="{FF2B5EF4-FFF2-40B4-BE49-F238E27FC236}">
                <a16:creationId xmlns:a16="http://schemas.microsoft.com/office/drawing/2014/main" id="{7A1D8FF7-91F0-9C26-0C1C-CC33F6432891}"/>
              </a:ext>
            </a:extLst>
          </p:cNvPr>
          <p:cNvPicPr>
            <a:picLocks noChangeAspect="1"/>
          </p:cNvPicPr>
          <p:nvPr/>
        </p:nvPicPr>
        <p:blipFill>
          <a:blip r:embed="rId5">
            <a:extLst>
              <a:ext uri="{28A0092B-C50C-407E-A947-70E740481C1C}">
                <a14:useLocalDpi xmlns:a14="http://schemas.microsoft.com/office/drawing/2010/main" val="0"/>
              </a:ext>
            </a:extLst>
          </a:blip>
          <a:srcRect t="2555" b="6150"/>
          <a:stretch>
            <a:fillRect/>
          </a:stretch>
        </p:blipFill>
        <p:spPr>
          <a:xfrm>
            <a:off x="277966" y="2299067"/>
            <a:ext cx="1772698" cy="2959199"/>
          </a:xfrm>
          <a:prstGeom prst="rect">
            <a:avLst/>
          </a:prstGeom>
          <a:ln>
            <a:noFill/>
          </a:ln>
          <a:effectLst>
            <a:outerShdw blurRad="292100" dist="139700" dir="2700000" algn="tl" rotWithShape="0">
              <a:srgbClr val="333333">
                <a:alpha val="65000"/>
              </a:srgbClr>
            </a:outerShdw>
          </a:effectLst>
        </p:spPr>
      </p:pic>
      <p:pic>
        <p:nvPicPr>
          <p:cNvPr id="36" name="Imagen 35">
            <a:extLst>
              <a:ext uri="{FF2B5EF4-FFF2-40B4-BE49-F238E27FC236}">
                <a16:creationId xmlns:a16="http://schemas.microsoft.com/office/drawing/2014/main" id="{3BB60B12-7B8B-01C5-175A-CBB36E384902}"/>
              </a:ext>
            </a:extLst>
          </p:cNvPr>
          <p:cNvPicPr>
            <a:picLocks noChangeAspect="1"/>
          </p:cNvPicPr>
          <p:nvPr/>
        </p:nvPicPr>
        <p:blipFill>
          <a:blip r:embed="rId6">
            <a:extLst>
              <a:ext uri="{28A0092B-C50C-407E-A947-70E740481C1C}">
                <a14:useLocalDpi xmlns:a14="http://schemas.microsoft.com/office/drawing/2010/main" val="0"/>
              </a:ext>
            </a:extLst>
          </a:blip>
          <a:srcRect t="2982" b="6383"/>
          <a:stretch>
            <a:fillRect/>
          </a:stretch>
        </p:blipFill>
        <p:spPr>
          <a:xfrm>
            <a:off x="2179060" y="2299068"/>
            <a:ext cx="1772698" cy="2933216"/>
          </a:xfrm>
          <a:prstGeom prst="rect">
            <a:avLst/>
          </a:prstGeom>
          <a:ln>
            <a:no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17C8B75E-FF6E-6F87-02D9-4F4A58FA1D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3183" y="2299068"/>
            <a:ext cx="4100871" cy="2928562"/>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E6A61125-80DC-CF16-3A92-6E981F0DF8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93466" y="2299067"/>
            <a:ext cx="3307579" cy="29285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3307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9BF11-0743-12A4-5EA6-43DE9748D5B0}"/>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7406C777-F9D9-E798-2CF4-A909A50559CA}"/>
              </a:ext>
            </a:extLst>
          </p:cNvPr>
          <p:cNvSpPr/>
          <p:nvPr/>
        </p:nvSpPr>
        <p:spPr>
          <a:xfrm>
            <a:off x="3075740" y="2542603"/>
            <a:ext cx="6040519" cy="886397"/>
          </a:xfrm>
          <a:prstGeom prst="rect">
            <a:avLst/>
          </a:prstGeom>
        </p:spPr>
        <p:txBody>
          <a:bodyPr wrap="square">
            <a:spAutoFit/>
          </a:bodyPr>
          <a:lstStyle/>
          <a:p>
            <a:pPr algn="ctr">
              <a:lnSpc>
                <a:spcPct val="75000"/>
              </a:lnSpc>
            </a:pPr>
            <a:r>
              <a:rPr lang="en-US" sz="6500" dirty="0">
                <a:solidFill>
                  <a:srgbClr val="232F3D"/>
                </a:solidFill>
                <a:latin typeface="Avenir LT Std 65 Medium" panose="020B0803020203020204" pitchFamily="34" charset="0"/>
              </a:rPr>
              <a:t>PEOPLE </a:t>
            </a:r>
            <a:r>
              <a:rPr lang="en-US" sz="6500" dirty="0">
                <a:solidFill>
                  <a:srgbClr val="E6E6E6"/>
                </a:solidFill>
                <a:latin typeface="Avenir LT Std 45 Book" panose="020B0502020203020204" pitchFamily="34" charset="0"/>
              </a:rPr>
              <a:t>PILAR</a:t>
            </a:r>
          </a:p>
        </p:txBody>
      </p:sp>
      <p:sp>
        <p:nvSpPr>
          <p:cNvPr id="4" name="Rectángulo 3">
            <a:extLst>
              <a:ext uri="{FF2B5EF4-FFF2-40B4-BE49-F238E27FC236}">
                <a16:creationId xmlns:a16="http://schemas.microsoft.com/office/drawing/2014/main" id="{D41AD7F1-5D06-188C-F616-FAEF6F036561}"/>
              </a:ext>
            </a:extLst>
          </p:cNvPr>
          <p:cNvSpPr/>
          <p:nvPr/>
        </p:nvSpPr>
        <p:spPr>
          <a:xfrm>
            <a:off x="3075739" y="4841247"/>
            <a:ext cx="6040519" cy="574003"/>
          </a:xfrm>
          <a:prstGeom prst="rect">
            <a:avLst/>
          </a:prstGeom>
        </p:spPr>
        <p:txBody>
          <a:bodyPr wrap="square">
            <a:spAutoFit/>
          </a:bodyPr>
          <a:lstStyle/>
          <a:p>
            <a:pPr algn="ctr">
              <a:lnSpc>
                <a:spcPct val="75000"/>
              </a:lnSpc>
            </a:pPr>
            <a:r>
              <a:rPr lang="en-US" sz="4000" dirty="0">
                <a:solidFill>
                  <a:srgbClr val="232F3D"/>
                </a:solidFill>
                <a:latin typeface="Avenir LT Std 65 Medium" panose="020B0803020203020204" pitchFamily="34" charset="0"/>
              </a:rPr>
              <a:t>¡GRACIAS!</a:t>
            </a:r>
          </a:p>
        </p:txBody>
      </p:sp>
      <p:sp>
        <p:nvSpPr>
          <p:cNvPr id="3" name="Rectángulo 2">
            <a:extLst>
              <a:ext uri="{FF2B5EF4-FFF2-40B4-BE49-F238E27FC236}">
                <a16:creationId xmlns:a16="http://schemas.microsoft.com/office/drawing/2014/main" id="{1CEAFE2F-52D2-96CF-56C5-017635824EB7}"/>
              </a:ext>
            </a:extLst>
          </p:cNvPr>
          <p:cNvSpPr/>
          <p:nvPr/>
        </p:nvSpPr>
        <p:spPr>
          <a:xfrm>
            <a:off x="3075740" y="3429000"/>
            <a:ext cx="6040519" cy="525850"/>
          </a:xfrm>
          <a:prstGeom prst="rect">
            <a:avLst/>
          </a:prstGeom>
        </p:spPr>
        <p:txBody>
          <a:bodyPr wrap="square">
            <a:spAutoFit/>
          </a:bodyPr>
          <a:lstStyle/>
          <a:p>
            <a:pPr algn="ctr">
              <a:lnSpc>
                <a:spcPct val="75000"/>
              </a:lnSpc>
            </a:pPr>
            <a:r>
              <a:rPr lang="en-US" sz="3600" dirty="0">
                <a:solidFill>
                  <a:srgbClr val="232F3D"/>
                </a:solidFill>
                <a:latin typeface="Avenir LT Std 65 Medium" panose="020B0803020203020204" pitchFamily="34" charset="0"/>
              </a:rPr>
              <a:t>Reclutamiento y Selección</a:t>
            </a:r>
            <a:endParaRPr lang="en-US" sz="3600" dirty="0">
              <a:solidFill>
                <a:srgbClr val="E6E6E6"/>
              </a:solidFill>
              <a:latin typeface="Avenir LT Std 45 Book" panose="020B0502020203020204" pitchFamily="34" charset="0"/>
            </a:endParaRPr>
          </a:p>
        </p:txBody>
      </p:sp>
    </p:spTree>
    <p:extLst>
      <p:ext uri="{BB962C8B-B14F-4D97-AF65-F5344CB8AC3E}">
        <p14:creationId xmlns:p14="http://schemas.microsoft.com/office/powerpoint/2010/main" val="104456933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7811</TotalTime>
  <Words>1486</Words>
  <Application>Microsoft Office PowerPoint</Application>
  <PresentationFormat>Widescreen</PresentationFormat>
  <Paragraphs>281</Paragraphs>
  <Slides>43</Slides>
  <Notes>19</Notes>
  <HiddenSlides>0</HiddenSlides>
  <MMClips>2</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Leidy Alejandra Riaño Fuentes</dc:creator>
  <cp:lastModifiedBy>LOGISTICA INTELIGENTE SOLUTION</cp:lastModifiedBy>
  <cp:revision>324</cp:revision>
  <dcterms:created xsi:type="dcterms:W3CDTF">2025-10-21T14:49:07Z</dcterms:created>
  <dcterms:modified xsi:type="dcterms:W3CDTF">2026-05-05T13:15:18Z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8104b14-b53d-46de-9ae8-975cc0e84815_Enabled">
    <vt:lpwstr>true</vt:lpwstr>
  </property>
  <property fmtid="{D5CDD505-2E9C-101B-9397-08002B2CF9AE}" pid="3" name="MSIP_Label_68104b14-b53d-46de-9ae8-975cc0e84815_SetDate">
    <vt:lpwstr>2025-10-21T14:50:09Z</vt:lpwstr>
  </property>
  <property fmtid="{D5CDD505-2E9C-101B-9397-08002B2CF9AE}" pid="4" name="MSIP_Label_68104b14-b53d-46de-9ae8-975cc0e84815_Method">
    <vt:lpwstr>Standard</vt:lpwstr>
  </property>
  <property fmtid="{D5CDD505-2E9C-101B-9397-08002B2CF9AE}" pid="5" name="MSIP_Label_68104b14-b53d-46de-9ae8-975cc0e84815_Name">
    <vt:lpwstr>ABI_MIP_InternalUseOnly</vt:lpwstr>
  </property>
  <property fmtid="{D5CDD505-2E9C-101B-9397-08002B2CF9AE}" pid="6" name="MSIP_Label_68104b14-b53d-46de-9ae8-975cc0e84815_SiteId">
    <vt:lpwstr>cef04b19-7776-4a94-b89b-375c77a8f936</vt:lpwstr>
  </property>
  <property fmtid="{D5CDD505-2E9C-101B-9397-08002B2CF9AE}" pid="7" name="MSIP_Label_68104b14-b53d-46de-9ae8-975cc0e84815_ActionId">
    <vt:lpwstr>40e5d75d-84df-4040-9506-afd7ca111e9e</vt:lpwstr>
  </property>
  <property fmtid="{D5CDD505-2E9C-101B-9397-08002B2CF9AE}" pid="8" name="MSIP_Label_68104b14-b53d-46de-9ae8-975cc0e84815_ContentBits">
    <vt:lpwstr>0</vt:lpwstr>
  </property>
</Properties>
</file>