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1" r:id="rId2"/>
    <p:sldId id="971" r:id="rId3"/>
    <p:sldId id="964" r:id="rId4"/>
    <p:sldId id="970" r:id="rId5"/>
    <p:sldId id="972" r:id="rId6"/>
    <p:sldId id="966" r:id="rId7"/>
    <p:sldId id="759" r:id="rId8"/>
    <p:sldId id="967" r:id="rId9"/>
    <p:sldId id="267" r:id="rId10"/>
    <p:sldId id="976" r:id="rId11"/>
    <p:sldId id="969" r:id="rId12"/>
    <p:sldId id="973" r:id="rId13"/>
    <p:sldId id="974" r:id="rId14"/>
    <p:sldId id="266" r:id="rId15"/>
    <p:sldId id="270" r:id="rId16"/>
    <p:sldId id="975" r:id="rId17"/>
    <p:sldId id="257" r:id="rId18"/>
    <p:sldId id="269" r:id="rId19"/>
    <p:sldId id="268" r:id="rId2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C16570-19B7-B37E-21E7-5B899A67882F}" name="Leidy Alejandra Riaño Fuentes" initials="LR" userId="S::LRIANNO1@modelo.gmodelo.com.mx::a3792e01-8bc2-4982-a684-9bd5d808f34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039"/>
    <a:srgbClr val="39BFBF"/>
    <a:srgbClr val="196989"/>
    <a:srgbClr val="FCD02F"/>
    <a:srgbClr val="232F3D"/>
    <a:srgbClr val="4CC4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E47093-3502-AB49-A749-38F3B244196B}" v="54" dt="2026-05-06T13:35:20.7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3" autoAdjust="0"/>
    <p:restoredTop sz="94660"/>
  </p:normalViewPr>
  <p:slideViewPr>
    <p:cSldViewPr snapToGrid="0">
      <p:cViewPr varScale="1">
        <p:scale>
          <a:sx n="64" d="100"/>
          <a:sy n="64" d="100"/>
        </p:scale>
        <p:origin x="1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x.talentohumano@lis.com.co" userId="S::urn:spo:guest#aux.talentohumano@lis.com.co::" providerId="AD" clId="Web-{B1E47093-3502-AB49-A749-38F3B244196B}"/>
    <pc:docChg chg="modSld">
      <pc:chgData name="aux.talentohumano@lis.com.co" userId="S::urn:spo:guest#aux.talentohumano@lis.com.co::" providerId="AD" clId="Web-{B1E47093-3502-AB49-A749-38F3B244196B}" dt="2026-05-06T13:35:20.717" v="52" actId="20577"/>
      <pc:docMkLst>
        <pc:docMk/>
      </pc:docMkLst>
      <pc:sldChg chg="modSp">
        <pc:chgData name="aux.talentohumano@lis.com.co" userId="S::urn:spo:guest#aux.talentohumano@lis.com.co::" providerId="AD" clId="Web-{B1E47093-3502-AB49-A749-38F3B244196B}" dt="2026-05-06T13:35:20.717" v="52" actId="20577"/>
        <pc:sldMkLst>
          <pc:docMk/>
          <pc:sldMk cId="2720388730" sldId="257"/>
        </pc:sldMkLst>
        <pc:spChg chg="mod">
          <ac:chgData name="aux.talentohumano@lis.com.co" userId="S::urn:spo:guest#aux.talentohumano@lis.com.co::" providerId="AD" clId="Web-{B1E47093-3502-AB49-A749-38F3B244196B}" dt="2026-05-06T13:35:20.717" v="52" actId="20577"/>
          <ac:spMkLst>
            <pc:docMk/>
            <pc:sldMk cId="2720388730" sldId="257"/>
            <ac:spMk id="10" creationId="{C1674556-012A-204C-49A9-D8D089471CAD}"/>
          </ac:spMkLst>
        </pc:spChg>
        <pc:spChg chg="mod">
          <ac:chgData name="aux.talentohumano@lis.com.co" userId="S::urn:spo:guest#aux.talentohumano@lis.com.co::" providerId="AD" clId="Web-{B1E47093-3502-AB49-A749-38F3B244196B}" dt="2026-05-06T13:35:07.466" v="48" actId="1076"/>
          <ac:spMkLst>
            <pc:docMk/>
            <pc:sldMk cId="2720388730" sldId="257"/>
            <ac:spMk id="11" creationId="{11CBA524-A412-FEDD-801E-306BD3DF2804}"/>
          </ac:spMkLst>
        </pc:spChg>
        <pc:graphicFrameChg chg="mod">
          <ac:chgData name="aux.talentohumano@lis.com.co" userId="S::urn:spo:guest#aux.talentohumano@lis.com.co::" providerId="AD" clId="Web-{B1E47093-3502-AB49-A749-38F3B244196B}" dt="2026-05-06T13:35:07.434" v="47" actId="1076"/>
          <ac:graphicFrameMkLst>
            <pc:docMk/>
            <pc:sldMk cId="2720388730" sldId="257"/>
            <ac:graphicFrameMk id="9" creationId="{688D9968-22FF-421A-D79B-30F230F645BD}"/>
          </ac:graphicFrameMkLst>
        </pc:graphicFrameChg>
      </pc:sldChg>
      <pc:sldChg chg="addSp modSp">
        <pc:chgData name="aux.talentohumano@lis.com.co" userId="S::urn:spo:guest#aux.talentohumano@lis.com.co::" providerId="AD" clId="Web-{B1E47093-3502-AB49-A749-38F3B244196B}" dt="2026-05-06T13:12:14.822" v="45" actId="1076"/>
        <pc:sldMkLst>
          <pc:docMk/>
          <pc:sldMk cId="3611471654" sldId="268"/>
        </pc:sldMkLst>
        <pc:spChg chg="mod">
          <ac:chgData name="aux.talentohumano@lis.com.co" userId="S::urn:spo:guest#aux.talentohumano@lis.com.co::" providerId="AD" clId="Web-{B1E47093-3502-AB49-A749-38F3B244196B}" dt="2026-05-06T13:12:01.525" v="42" actId="20577"/>
          <ac:spMkLst>
            <pc:docMk/>
            <pc:sldMk cId="3611471654" sldId="268"/>
            <ac:spMk id="2" creationId="{785E8BE2-C7DD-7AA1-F7C7-CFA3C6FBA13B}"/>
          </ac:spMkLst>
        </pc:spChg>
        <pc:spChg chg="add mod">
          <ac:chgData name="aux.talentohumano@lis.com.co" userId="S::urn:spo:guest#aux.talentohumano@lis.com.co::" providerId="AD" clId="Web-{B1E47093-3502-AB49-A749-38F3B244196B}" dt="2026-05-06T13:12:07.744" v="44" actId="1076"/>
          <ac:spMkLst>
            <pc:docMk/>
            <pc:sldMk cId="3611471654" sldId="268"/>
            <ac:spMk id="3" creationId="{22C334FB-7E9A-5015-6070-E01C9AC91269}"/>
          </ac:spMkLst>
        </pc:spChg>
        <pc:picChg chg="mod">
          <ac:chgData name="aux.talentohumano@lis.com.co" userId="S::urn:spo:guest#aux.talentohumano@lis.com.co::" providerId="AD" clId="Web-{B1E47093-3502-AB49-A749-38F3B244196B}" dt="2026-05-06T13:12:14.822" v="45" actId="1076"/>
          <ac:picMkLst>
            <pc:docMk/>
            <pc:sldMk cId="3611471654" sldId="268"/>
            <ac:picMk id="4" creationId="{44AD9FF8-02B1-A0D2-A770-2041308641AD}"/>
          </ac:picMkLst>
        </pc:picChg>
      </pc:sldChg>
      <pc:sldChg chg="modSp">
        <pc:chgData name="aux.talentohumano@lis.com.co" userId="S::urn:spo:guest#aux.talentohumano@lis.com.co::" providerId="AD" clId="Web-{B1E47093-3502-AB49-A749-38F3B244196B}" dt="2026-05-06T13:12:24.510" v="46" actId="1076"/>
        <pc:sldMkLst>
          <pc:docMk/>
          <pc:sldMk cId="1057557956" sldId="269"/>
        </pc:sldMkLst>
        <pc:picChg chg="mod">
          <ac:chgData name="aux.talentohumano@lis.com.co" userId="S::urn:spo:guest#aux.talentohumano@lis.com.co::" providerId="AD" clId="Web-{B1E47093-3502-AB49-A749-38F3B244196B}" dt="2026-05-06T13:12:24.510" v="46" actId="1076"/>
          <ac:picMkLst>
            <pc:docMk/>
            <pc:sldMk cId="1057557956" sldId="269"/>
            <ac:picMk id="3" creationId="{1C1C3651-CB91-0EAA-52FD-58C5D5CBCF2D}"/>
          </ac:picMkLst>
        </pc:picChg>
      </pc:sldChg>
    </pc:docChg>
  </pc:docChgLst>
  <pc:docChgLst>
    <pc:chgData name="ESTEFANY BELTRAN" userId="59347b92-b2fd-4f9a-bfc3-e298bd930df5" providerId="ADAL" clId="{C26D7ADD-EC86-40C2-8110-50C28D827661}"/>
    <pc:docChg chg="undo redo custSel addSld delSld modSld sldOrd">
      <pc:chgData name="ESTEFANY BELTRAN" userId="59347b92-b2fd-4f9a-bfc3-e298bd930df5" providerId="ADAL" clId="{C26D7ADD-EC86-40C2-8110-50C28D827661}" dt="2026-05-02T19:14:04.155" v="2857"/>
      <pc:docMkLst>
        <pc:docMk/>
      </pc:docMkLst>
      <pc:sldChg chg="delSp modSp add mod">
        <pc:chgData name="ESTEFANY BELTRAN" userId="59347b92-b2fd-4f9a-bfc3-e298bd930df5" providerId="ADAL" clId="{C26D7ADD-EC86-40C2-8110-50C28D827661}" dt="2026-05-02T17:49:28.595" v="2792" actId="313"/>
        <pc:sldMkLst>
          <pc:docMk/>
          <pc:sldMk cId="2720388730" sldId="257"/>
        </pc:sldMkLst>
        <pc:spChg chg="mod">
          <ac:chgData name="ESTEFANY BELTRAN" userId="59347b92-b2fd-4f9a-bfc3-e298bd930df5" providerId="ADAL" clId="{C26D7ADD-EC86-40C2-8110-50C28D827661}" dt="2026-05-01T18:15:08.080" v="1902" actId="1076"/>
          <ac:spMkLst>
            <pc:docMk/>
            <pc:sldMk cId="2720388730" sldId="257"/>
            <ac:spMk id="8" creationId="{17F428EC-A398-DCF3-4C95-3AD6A6D0D7FF}"/>
          </ac:spMkLst>
        </pc:spChg>
        <pc:spChg chg="mod">
          <ac:chgData name="ESTEFANY BELTRAN" userId="59347b92-b2fd-4f9a-bfc3-e298bd930df5" providerId="ADAL" clId="{C26D7ADD-EC86-40C2-8110-50C28D827661}" dt="2026-05-01T18:15:03.624" v="1901" actId="1076"/>
          <ac:spMkLst>
            <pc:docMk/>
            <pc:sldMk cId="2720388730" sldId="257"/>
            <ac:spMk id="10" creationId="{C1674556-012A-204C-49A9-D8D089471CAD}"/>
          </ac:spMkLst>
        </pc:spChg>
        <pc:graphicFrameChg chg="modGraphic">
          <ac:chgData name="ESTEFANY BELTRAN" userId="59347b92-b2fd-4f9a-bfc3-e298bd930df5" providerId="ADAL" clId="{C26D7ADD-EC86-40C2-8110-50C28D827661}" dt="2026-05-01T19:46:20.339" v="2406" actId="20577"/>
          <ac:graphicFrameMkLst>
            <pc:docMk/>
            <pc:sldMk cId="2720388730" sldId="257"/>
            <ac:graphicFrameMk id="9" creationId="{688D9968-22FF-421A-D79B-30F230F645BD}"/>
          </ac:graphicFrameMkLst>
        </pc:graphicFrameChg>
        <pc:graphicFrameChg chg="modGraphic">
          <ac:chgData name="ESTEFANY BELTRAN" userId="59347b92-b2fd-4f9a-bfc3-e298bd930df5" providerId="ADAL" clId="{C26D7ADD-EC86-40C2-8110-50C28D827661}" dt="2026-05-02T17:49:28.595" v="2792" actId="313"/>
          <ac:graphicFrameMkLst>
            <pc:docMk/>
            <pc:sldMk cId="2720388730" sldId="257"/>
            <ac:graphicFrameMk id="12" creationId="{E9421EF7-6A86-E71F-7D1F-5D4E9F4201AC}"/>
          </ac:graphicFrameMkLst>
        </pc:graphicFrameChg>
      </pc:sldChg>
      <pc:sldChg chg="add del">
        <pc:chgData name="ESTEFANY BELTRAN" userId="59347b92-b2fd-4f9a-bfc3-e298bd930df5" providerId="ADAL" clId="{C26D7ADD-EC86-40C2-8110-50C28D827661}" dt="2026-05-01T02:49:23.205" v="1239"/>
        <pc:sldMkLst>
          <pc:docMk/>
          <pc:sldMk cId="504401725" sldId="266"/>
        </pc:sldMkLst>
      </pc:sldChg>
      <pc:sldChg chg="delSp modSp add del mod">
        <pc:chgData name="ESTEFANY BELTRAN" userId="59347b92-b2fd-4f9a-bfc3-e298bd930df5" providerId="ADAL" clId="{C26D7ADD-EC86-40C2-8110-50C28D827661}" dt="2026-05-01T22:31:02.269" v="2607"/>
        <pc:sldMkLst>
          <pc:docMk/>
          <pc:sldMk cId="714151598" sldId="267"/>
        </pc:sldMkLst>
        <pc:graphicFrameChg chg="mod">
          <ac:chgData name="ESTEFANY BELTRAN" userId="59347b92-b2fd-4f9a-bfc3-e298bd930df5" providerId="ADAL" clId="{C26D7ADD-EC86-40C2-8110-50C28D827661}" dt="2026-05-01T22:31:02.269" v="2607"/>
          <ac:graphicFrameMkLst>
            <pc:docMk/>
            <pc:sldMk cId="714151598" sldId="267"/>
            <ac:graphicFrameMk id="2" creationId="{B3E72182-9A3C-31CF-C11C-03D9F7FF13EE}"/>
          </ac:graphicFrameMkLst>
        </pc:graphicFrameChg>
      </pc:sldChg>
      <pc:sldChg chg="addSp delSp modSp add mod">
        <pc:chgData name="ESTEFANY BELTRAN" userId="59347b92-b2fd-4f9a-bfc3-e298bd930df5" providerId="ADAL" clId="{C26D7ADD-EC86-40C2-8110-50C28D827661}" dt="2026-05-01T21:10:15.151" v="2589" actId="1076"/>
        <pc:sldMkLst>
          <pc:docMk/>
          <pc:sldMk cId="3611471654" sldId="268"/>
        </pc:sldMkLst>
        <pc:spChg chg="mod">
          <ac:chgData name="ESTEFANY BELTRAN" userId="59347b92-b2fd-4f9a-bfc3-e298bd930df5" providerId="ADAL" clId="{C26D7ADD-EC86-40C2-8110-50C28D827661}" dt="2026-05-01T18:10:58.168" v="1809" actId="120"/>
          <ac:spMkLst>
            <pc:docMk/>
            <pc:sldMk cId="3611471654" sldId="268"/>
            <ac:spMk id="2" creationId="{785E8BE2-C7DD-7AA1-F7C7-CFA3C6FBA13B}"/>
          </ac:spMkLst>
        </pc:spChg>
        <pc:picChg chg="add mod">
          <ac:chgData name="ESTEFANY BELTRAN" userId="59347b92-b2fd-4f9a-bfc3-e298bd930df5" providerId="ADAL" clId="{C26D7ADD-EC86-40C2-8110-50C28D827661}" dt="2026-05-01T21:10:15.151" v="2589" actId="1076"/>
          <ac:picMkLst>
            <pc:docMk/>
            <pc:sldMk cId="3611471654" sldId="268"/>
            <ac:picMk id="4" creationId="{44AD9FF8-02B1-A0D2-A770-2041308641AD}"/>
          </ac:picMkLst>
        </pc:picChg>
      </pc:sldChg>
      <pc:sldChg chg="modSp add mod ord">
        <pc:chgData name="ESTEFANY BELTRAN" userId="59347b92-b2fd-4f9a-bfc3-e298bd930df5" providerId="ADAL" clId="{C26D7ADD-EC86-40C2-8110-50C28D827661}" dt="2026-05-02T17:26:05.479" v="2791" actId="1076"/>
        <pc:sldMkLst>
          <pc:docMk/>
          <pc:sldMk cId="1057557956" sldId="269"/>
        </pc:sldMkLst>
        <pc:spChg chg="mod">
          <ac:chgData name="ESTEFANY BELTRAN" userId="59347b92-b2fd-4f9a-bfc3-e298bd930df5" providerId="ADAL" clId="{C26D7ADD-EC86-40C2-8110-50C28D827661}" dt="2026-05-01T02:56:12.100" v="1243"/>
          <ac:spMkLst>
            <pc:docMk/>
            <pc:sldMk cId="1057557956" sldId="269"/>
            <ac:spMk id="51" creationId="{BDFB67DE-88E6-5016-357D-89A3129CA85F}"/>
          </ac:spMkLst>
        </pc:spChg>
        <pc:picChg chg="mod">
          <ac:chgData name="ESTEFANY BELTRAN" userId="59347b92-b2fd-4f9a-bfc3-e298bd930df5" providerId="ADAL" clId="{C26D7ADD-EC86-40C2-8110-50C28D827661}" dt="2026-05-02T17:26:05.479" v="2791" actId="1076"/>
          <ac:picMkLst>
            <pc:docMk/>
            <pc:sldMk cId="1057557956" sldId="269"/>
            <ac:picMk id="3" creationId="{1C1C3651-CB91-0EAA-52FD-58C5D5CBCF2D}"/>
          </ac:picMkLst>
        </pc:picChg>
      </pc:sldChg>
      <pc:sldChg chg="add">
        <pc:chgData name="ESTEFANY BELTRAN" userId="59347b92-b2fd-4f9a-bfc3-e298bd930df5" providerId="ADAL" clId="{C26D7ADD-EC86-40C2-8110-50C28D827661}" dt="2026-05-01T02:49:23.205" v="1239"/>
        <pc:sldMkLst>
          <pc:docMk/>
          <pc:sldMk cId="470011585" sldId="270"/>
        </pc:sldMkLst>
      </pc:sldChg>
      <pc:sldChg chg="addSp modSp mod">
        <pc:chgData name="ESTEFANY BELTRAN" userId="59347b92-b2fd-4f9a-bfc3-e298bd930df5" providerId="ADAL" clId="{C26D7ADD-EC86-40C2-8110-50C28D827661}" dt="2026-05-02T16:06:34.429" v="2708" actId="1076"/>
        <pc:sldMkLst>
          <pc:docMk/>
          <pc:sldMk cId="1139417003" sldId="973"/>
        </pc:sldMkLst>
        <pc:spChg chg="mod">
          <ac:chgData name="ESTEFANY BELTRAN" userId="59347b92-b2fd-4f9a-bfc3-e298bd930df5" providerId="ADAL" clId="{C26D7ADD-EC86-40C2-8110-50C28D827661}" dt="2026-04-30T19:40:32.993" v="1166"/>
          <ac:spMkLst>
            <pc:docMk/>
            <pc:sldMk cId="1139417003" sldId="973"/>
            <ac:spMk id="6" creationId="{EAFB5690-6B04-AB86-5068-38860C908C91}"/>
          </ac:spMkLst>
        </pc:spChg>
        <pc:spChg chg="mod">
          <ac:chgData name="ESTEFANY BELTRAN" userId="59347b92-b2fd-4f9a-bfc3-e298bd930df5" providerId="ADAL" clId="{C26D7ADD-EC86-40C2-8110-50C28D827661}" dt="2026-05-02T16:05:37.276" v="2693" actId="1076"/>
          <ac:spMkLst>
            <pc:docMk/>
            <pc:sldMk cId="1139417003" sldId="973"/>
            <ac:spMk id="21" creationId="{8F4BCDFA-28F7-92F3-598F-FDC52884F2A2}"/>
          </ac:spMkLst>
        </pc:spChg>
        <pc:picChg chg="mod">
          <ac:chgData name="ESTEFANY BELTRAN" userId="59347b92-b2fd-4f9a-bfc3-e298bd930df5" providerId="ADAL" clId="{C26D7ADD-EC86-40C2-8110-50C28D827661}" dt="2026-05-02T16:06:33.078" v="2707" actId="1076"/>
          <ac:picMkLst>
            <pc:docMk/>
            <pc:sldMk cId="1139417003" sldId="973"/>
            <ac:picMk id="7" creationId="{93532A82-CAB1-04EA-6256-58E81E412DB4}"/>
          </ac:picMkLst>
        </pc:picChg>
        <pc:picChg chg="add mod">
          <ac:chgData name="ESTEFANY BELTRAN" userId="59347b92-b2fd-4f9a-bfc3-e298bd930df5" providerId="ADAL" clId="{C26D7ADD-EC86-40C2-8110-50C28D827661}" dt="2026-05-02T16:06:34.429" v="2708" actId="1076"/>
          <ac:picMkLst>
            <pc:docMk/>
            <pc:sldMk cId="1139417003" sldId="973"/>
            <ac:picMk id="11" creationId="{82DB9D55-7405-8BF8-701A-309CED9F891A}"/>
          </ac:picMkLst>
        </pc:picChg>
        <pc:picChg chg="mod">
          <ac:chgData name="ESTEFANY BELTRAN" userId="59347b92-b2fd-4f9a-bfc3-e298bd930df5" providerId="ADAL" clId="{C26D7ADD-EC86-40C2-8110-50C28D827661}" dt="2026-05-02T16:06:28.671" v="2706" actId="1076"/>
          <ac:picMkLst>
            <pc:docMk/>
            <pc:sldMk cId="1139417003" sldId="973"/>
            <ac:picMk id="19" creationId="{E5AC6CC6-C37B-80A3-62AA-DA7C72382726}"/>
          </ac:picMkLst>
        </pc:picChg>
      </pc:sldChg>
      <pc:sldChg chg="addSp delSp modSp add mod">
        <pc:chgData name="ESTEFANY BELTRAN" userId="59347b92-b2fd-4f9a-bfc3-e298bd930df5" providerId="ADAL" clId="{C26D7ADD-EC86-40C2-8110-50C28D827661}" dt="2026-05-02T16:14:55.796" v="2768" actId="1076"/>
        <pc:sldMkLst>
          <pc:docMk/>
          <pc:sldMk cId="3909976885" sldId="974"/>
        </pc:sldMkLst>
        <pc:spChg chg="mod">
          <ac:chgData name="ESTEFANY BELTRAN" userId="59347b92-b2fd-4f9a-bfc3-e298bd930df5" providerId="ADAL" clId="{C26D7ADD-EC86-40C2-8110-50C28D827661}" dt="2026-04-30T19:18:27.631" v="1138" actId="20577"/>
          <ac:spMkLst>
            <pc:docMk/>
            <pc:sldMk cId="3909976885" sldId="974"/>
            <ac:spMk id="3" creationId="{F85ECAE3-3BD6-3DD6-22DF-F6D0A7780CDE}"/>
          </ac:spMkLst>
        </pc:spChg>
        <pc:spChg chg="mod">
          <ac:chgData name="ESTEFANY BELTRAN" userId="59347b92-b2fd-4f9a-bfc3-e298bd930df5" providerId="ADAL" clId="{C26D7ADD-EC86-40C2-8110-50C28D827661}" dt="2026-04-30T20:04:41.325" v="1229" actId="1076"/>
          <ac:spMkLst>
            <pc:docMk/>
            <pc:sldMk cId="3909976885" sldId="974"/>
            <ac:spMk id="4" creationId="{7E37CF17-67E6-6D3C-4709-9CD4A40CC8C8}"/>
          </ac:spMkLst>
        </pc:spChg>
        <pc:spChg chg="mod">
          <ac:chgData name="ESTEFANY BELTRAN" userId="59347b92-b2fd-4f9a-bfc3-e298bd930df5" providerId="ADAL" clId="{C26D7ADD-EC86-40C2-8110-50C28D827661}" dt="2026-04-30T19:30:49.820" v="1159" actId="20577"/>
          <ac:spMkLst>
            <pc:docMk/>
            <pc:sldMk cId="3909976885" sldId="974"/>
            <ac:spMk id="5" creationId="{62E54D5D-0593-CEED-1146-ABE4341EBB78}"/>
          </ac:spMkLst>
        </pc:spChg>
        <pc:spChg chg="mod">
          <ac:chgData name="ESTEFANY BELTRAN" userId="59347b92-b2fd-4f9a-bfc3-e298bd930df5" providerId="ADAL" clId="{C26D7ADD-EC86-40C2-8110-50C28D827661}" dt="2026-04-30T19:42:23.834" v="1175" actId="20577"/>
          <ac:spMkLst>
            <pc:docMk/>
            <pc:sldMk cId="3909976885" sldId="974"/>
            <ac:spMk id="6" creationId="{7FA0904E-D23D-2138-3C2C-27BAE3FE348D}"/>
          </ac:spMkLst>
        </pc:spChg>
        <pc:spChg chg="mod">
          <ac:chgData name="ESTEFANY BELTRAN" userId="59347b92-b2fd-4f9a-bfc3-e298bd930df5" providerId="ADAL" clId="{C26D7ADD-EC86-40C2-8110-50C28D827661}" dt="2026-04-30T20:04:11.266" v="1222" actId="1076"/>
          <ac:spMkLst>
            <pc:docMk/>
            <pc:sldMk cId="3909976885" sldId="974"/>
            <ac:spMk id="18" creationId="{8F3960A7-2F7A-6A55-5FDD-F005AB82D419}"/>
          </ac:spMkLst>
        </pc:spChg>
        <pc:spChg chg="mod">
          <ac:chgData name="ESTEFANY BELTRAN" userId="59347b92-b2fd-4f9a-bfc3-e298bd930df5" providerId="ADAL" clId="{C26D7ADD-EC86-40C2-8110-50C28D827661}" dt="2026-04-30T20:04:35.044" v="1227" actId="1076"/>
          <ac:spMkLst>
            <pc:docMk/>
            <pc:sldMk cId="3909976885" sldId="974"/>
            <ac:spMk id="21" creationId="{8BB3EFF5-3CFF-46BF-E38E-96173B902A3F}"/>
          </ac:spMkLst>
        </pc:spChg>
        <pc:spChg chg="mod">
          <ac:chgData name="ESTEFANY BELTRAN" userId="59347b92-b2fd-4f9a-bfc3-e298bd930df5" providerId="ADAL" clId="{C26D7ADD-EC86-40C2-8110-50C28D827661}" dt="2026-04-30T20:04:40.287" v="1228" actId="1076"/>
          <ac:spMkLst>
            <pc:docMk/>
            <pc:sldMk cId="3909976885" sldId="974"/>
            <ac:spMk id="22" creationId="{3C614BAB-EF9F-A6B5-1A15-75B58C6DC873}"/>
          </ac:spMkLst>
        </pc:spChg>
        <pc:picChg chg="add del mod">
          <ac:chgData name="ESTEFANY BELTRAN" userId="59347b92-b2fd-4f9a-bfc3-e298bd930df5" providerId="ADAL" clId="{C26D7ADD-EC86-40C2-8110-50C28D827661}" dt="2026-05-02T16:14:17.484" v="2765" actId="1076"/>
          <ac:picMkLst>
            <pc:docMk/>
            <pc:sldMk cId="3909976885" sldId="974"/>
            <ac:picMk id="7" creationId="{A14A6CF3-6224-10F8-A0E1-14062A11928C}"/>
          </ac:picMkLst>
        </pc:picChg>
        <pc:picChg chg="add mod ord modCrop">
          <ac:chgData name="ESTEFANY BELTRAN" userId="59347b92-b2fd-4f9a-bfc3-e298bd930df5" providerId="ADAL" clId="{C26D7ADD-EC86-40C2-8110-50C28D827661}" dt="2026-05-02T16:14:14.388" v="2764" actId="1076"/>
          <ac:picMkLst>
            <pc:docMk/>
            <pc:sldMk cId="3909976885" sldId="974"/>
            <ac:picMk id="11" creationId="{DF088E0E-E3BA-11C2-78CC-495698000910}"/>
          </ac:picMkLst>
        </pc:picChg>
        <pc:picChg chg="add mod">
          <ac:chgData name="ESTEFANY BELTRAN" userId="59347b92-b2fd-4f9a-bfc3-e298bd930df5" providerId="ADAL" clId="{C26D7ADD-EC86-40C2-8110-50C28D827661}" dt="2026-05-02T16:14:55.796" v="2768" actId="1076"/>
          <ac:picMkLst>
            <pc:docMk/>
            <pc:sldMk cId="3909976885" sldId="974"/>
            <ac:picMk id="16" creationId="{9A1189F1-F652-430F-78CE-0D3F00A4E2DD}"/>
          </ac:picMkLst>
        </pc:picChg>
      </pc:sldChg>
      <pc:sldChg chg="add">
        <pc:chgData name="ESTEFANY BELTRAN" userId="59347b92-b2fd-4f9a-bfc3-e298bd930df5" providerId="ADAL" clId="{C26D7ADD-EC86-40C2-8110-50C28D827661}" dt="2026-05-01T02:55:54.152" v="1240"/>
        <pc:sldMkLst>
          <pc:docMk/>
          <pc:sldMk cId="2950401085" sldId="975"/>
        </pc:sldMkLst>
      </pc:sldChg>
      <pc:sldChg chg="addSp delSp modSp add mod setBg">
        <pc:chgData name="ESTEFANY BELTRAN" userId="59347b92-b2fd-4f9a-bfc3-e298bd930df5" providerId="ADAL" clId="{C26D7ADD-EC86-40C2-8110-50C28D827661}" dt="2026-05-02T19:14:04.155" v="2857"/>
        <pc:sldMkLst>
          <pc:docMk/>
          <pc:sldMk cId="1695087241" sldId="976"/>
        </pc:sldMkLst>
        <pc:graphicFrameChg chg="add mod">
          <ac:chgData name="ESTEFANY BELTRAN" userId="59347b92-b2fd-4f9a-bfc3-e298bd930df5" providerId="ADAL" clId="{C26D7ADD-EC86-40C2-8110-50C28D827661}" dt="2026-05-02T17:53:56.040" v="2815" actId="2085"/>
          <ac:graphicFrameMkLst>
            <pc:docMk/>
            <pc:sldMk cId="1695087241" sldId="976"/>
            <ac:graphicFrameMk id="6" creationId="{F86EE14C-4AF1-563A-4D5D-54129A4BD9A6}"/>
          </ac:graphicFrameMkLst>
        </pc:graphicFrameChg>
        <pc:graphicFrameChg chg="add mod">
          <ac:chgData name="ESTEFANY BELTRAN" userId="59347b92-b2fd-4f9a-bfc3-e298bd930df5" providerId="ADAL" clId="{C26D7ADD-EC86-40C2-8110-50C28D827661}" dt="2026-05-02T18:59:09" v="2852" actId="1076"/>
          <ac:graphicFrameMkLst>
            <pc:docMk/>
            <pc:sldMk cId="1695087241" sldId="976"/>
            <ac:graphicFrameMk id="8" creationId="{24565FD7-E3CA-B8F2-67B7-3DB661EF23AA}"/>
          </ac:graphicFrameMkLst>
        </pc:graphicFrameChg>
        <pc:graphicFrameChg chg="add mod">
          <ac:chgData name="ESTEFANY BELTRAN" userId="59347b92-b2fd-4f9a-bfc3-e298bd930df5" providerId="ADAL" clId="{C26D7ADD-EC86-40C2-8110-50C28D827661}" dt="2026-05-02T19:14:04.155" v="2857"/>
          <ac:graphicFrameMkLst>
            <pc:docMk/>
            <pc:sldMk cId="1695087241" sldId="976"/>
            <ac:graphicFrameMk id="9" creationId="{202403D2-CAD7-FA4C-9113-3DB250FD11E3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anheuserbuschinbev-my.sharepoint.com/personal/estefany_beltran_gmodelo_com_mx/Documents/Desktop/ABI/PEOPLE%202026/DPO/Bloque%206/Bloque%206%20Talento%20y%20Crecimiento/6.2.1.Revisi&#243;n%20del%20Pipeline%20de%20Talent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anheuserbuschinbev-my.sharepoint.com/personal/estefany_beltran_gmodelo_com_mx/Documents/Desktop/ABI/PEOPLE%202026/DPO/Bloque%206/Bloque%206%20Talento%20y%20Crecimiento/6.2.1.Revisi&#243;n%20del%20Pipeline%20de%20Talent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anheuserbuschinbev-my.sharepoint.com/personal/estefany_beltran_gmodelo_com_mx/Documents/Desktop/ABI/PEOPLE%202026/DPO/Bloque%206/Bloque%206%20Talento%20y%20Crecimiento/6.2.1.Revisi&#243;n%20del%20Pipeline%20de%20Talento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r>
              <a:rPr lang="en-US" b="1"/>
              <a:t>PLANES</a:t>
            </a:r>
            <a:r>
              <a:rPr lang="en-US" b="1" baseline="0"/>
              <a:t> DE ACCIÓN FEEDBACK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venir Next LT Pro" panose="020B05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2024013249145592E-2"/>
          <c:y val="0.12508497942354377"/>
          <c:w val="0.94863731713993316"/>
          <c:h val="0.690725636208674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Planes de acción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4CC4B0"/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66A-4534-965F-4F00A0C61D1A}"/>
              </c:ext>
            </c:extLst>
          </c:dPt>
          <c:dPt>
            <c:idx val="1"/>
            <c:invertIfNegative val="0"/>
            <c:bubble3D val="0"/>
            <c:spPr>
              <a:solidFill>
                <a:srgbClr val="232F3D"/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266A-4534-965F-4F00A0C61D1A}"/>
              </c:ext>
            </c:extLst>
          </c:dPt>
          <c:dPt>
            <c:idx val="2"/>
            <c:invertIfNegative val="0"/>
            <c:bubble3D val="0"/>
            <c:spPr>
              <a:solidFill>
                <a:srgbClr val="FCD039"/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66A-4534-965F-4F00A0C61D1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Reporados</c:v>
                </c:pt>
                <c:pt idx="1">
                  <c:v>Cerrados</c:v>
                </c:pt>
                <c:pt idx="2">
                  <c:v>Abiertos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15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6A-4534-965F-4F00A0C61D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69940735"/>
        <c:axId val="1494434559"/>
      </c:barChart>
      <c:catAx>
        <c:axId val="14699407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4434559"/>
        <c:crosses val="autoZero"/>
        <c:auto val="1"/>
        <c:lblAlgn val="ctr"/>
        <c:lblOffset val="100"/>
        <c:noMultiLvlLbl val="0"/>
      </c:catAx>
      <c:valAx>
        <c:axId val="149443455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699407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Next LT Pro" panose="020B0504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latin typeface="Avenir Next LT Pro" panose="020B0504020202020204" pitchFamily="34" charset="0"/>
        </a:defRPr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r>
              <a:rPr lang="en-US" b="1"/>
              <a:t>FEEDBACKS</a:t>
            </a:r>
            <a:r>
              <a:rPr lang="en-US" b="1" baseline="0"/>
              <a:t> EJECUTADOS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venir Next LT Pro" panose="020B05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1130422251786517E-2"/>
          <c:y val="0.14779354802948344"/>
          <c:w val="0.94863731713993316"/>
          <c:h val="0.690725636208674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FEEDBACKS EJECUTADOS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196989"/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A99-42B5-AB56-ED28CDB8420C}"/>
              </c:ext>
            </c:extLst>
          </c:dPt>
          <c:dPt>
            <c:idx val="1"/>
            <c:invertIfNegative val="0"/>
            <c:bubble3D val="0"/>
            <c:spPr>
              <a:solidFill>
                <a:srgbClr val="4CC4B0"/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A99-42B5-AB56-ED28CDB8420C}"/>
              </c:ext>
            </c:extLst>
          </c:dPt>
          <c:dPt>
            <c:idx val="2"/>
            <c:invertIfNegative val="0"/>
            <c:bubble3D val="0"/>
            <c:spPr>
              <a:solidFill>
                <a:srgbClr val="232F3D"/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A99-42B5-AB56-ED28CDB8420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Area flota</c:v>
                </c:pt>
                <c:pt idx="1">
                  <c:v>Area reparto</c:v>
                </c:pt>
                <c:pt idx="2">
                  <c:v>Area almacén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99-42B5-AB56-ED28CDB842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69940735"/>
        <c:axId val="1494434559"/>
      </c:barChart>
      <c:catAx>
        <c:axId val="14699407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4434559"/>
        <c:crosses val="autoZero"/>
        <c:auto val="1"/>
        <c:lblAlgn val="ctr"/>
        <c:lblOffset val="100"/>
        <c:noMultiLvlLbl val="0"/>
      </c:catAx>
      <c:valAx>
        <c:axId val="149443455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699407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Next LT Pro" panose="020B0504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latin typeface="Avenir Next LT Pro" panose="020B0504020202020204" pitchFamily="34" charset="0"/>
        </a:defRPr>
      </a:pPr>
      <a:endParaRPr lang="es-MX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7892858407835616E-2"/>
          <c:y val="4.8148395339905461E-2"/>
          <c:w val="0.94948310598941998"/>
          <c:h val="0.600852887169429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ALVA LILIANA MIRANDA ARIAS</c:v>
                </c:pt>
              </c:strCache>
            </c:strRef>
          </c:tx>
          <c:spPr>
            <a:solidFill>
              <a:srgbClr val="232F3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Hoja1!$B$2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EA-45B8-A10F-8C628B0C002D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ANDERSON ALEXANDER ALZATE MESA</c:v>
                </c:pt>
              </c:strCache>
            </c:strRef>
          </c:tx>
          <c:spPr>
            <a:solidFill>
              <a:srgbClr val="FCD03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Hoja1!$C$2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EA-45B8-A10F-8C628B0C002D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CARLOS MARIO SARIEGO VILLA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CC4B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BEA-45B8-A10F-8C628B0C00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Hoja1!$D$2</c:f>
              <c:numCache>
                <c:formatCode>0.0</c:formatCode>
                <c:ptCount val="1"/>
                <c:pt idx="0">
                  <c:v>2.6666666666666665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EA-45B8-A10F-8C628B0C002D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CLAUDIA ASTRID LONDOÑO DELGADO</c:v>
                </c:pt>
              </c:strCache>
            </c:strRef>
          </c:tx>
          <c:spPr>
            <a:solidFill>
              <a:srgbClr val="19698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Hoja1!$E$2</c:f>
              <c:numCache>
                <c:formatCode>0.0</c:formatCode>
                <c:ptCount val="1"/>
                <c:pt idx="0">
                  <c:v>2.6666666666666665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EA-45B8-A10F-8C628B0C002D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DANIS DANIEL PALACIOS CARABALLO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Hoja1!$F$2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EB-49B0-AE52-5D96F7AF3E1D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DAYANA MICHEL CUELLO ROMERO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Hoja1!$G$2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EB-49B0-AE52-5D96F7AF3E1D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DAYANA RESTREPO ROBLEDO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Hoja1!$H$2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EB-49B0-AE52-5D96F7AF3E1D}"/>
            </c:ext>
          </c:extLst>
        </c:ser>
        <c:ser>
          <c:idx val="7"/>
          <c:order val="7"/>
          <c:tx>
            <c:strRef>
              <c:f>Hoja1!$I$1</c:f>
              <c:strCache>
                <c:ptCount val="1"/>
                <c:pt idx="0">
                  <c:v>ESTEFANIA ZAPATA GÓMEZ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Hoja1!$I$2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EB-49B0-AE52-5D96F7AF3E1D}"/>
            </c:ext>
          </c:extLst>
        </c:ser>
        <c:ser>
          <c:idx val="8"/>
          <c:order val="8"/>
          <c:tx>
            <c:strRef>
              <c:f>Hoja1!$J$1</c:f>
              <c:strCache>
                <c:ptCount val="1"/>
                <c:pt idx="0">
                  <c:v>FELIPE PUERTA MONTOYA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Hoja1!$J$2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EB-49B0-AE52-5D96F7AF3E1D}"/>
            </c:ext>
          </c:extLst>
        </c:ser>
        <c:ser>
          <c:idx val="9"/>
          <c:order val="9"/>
          <c:tx>
            <c:strRef>
              <c:f>Hoja1!$K$1</c:f>
              <c:strCache>
                <c:ptCount val="1"/>
                <c:pt idx="0">
                  <c:v>JEAN CARLOS CARABALLO BONILLA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Hoja1!$K$2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EEB-49B0-AE52-5D96F7AF3E1D}"/>
            </c:ext>
          </c:extLst>
        </c:ser>
        <c:ser>
          <c:idx val="10"/>
          <c:order val="10"/>
          <c:tx>
            <c:strRef>
              <c:f>Hoja1!$L$1</c:f>
              <c:strCache>
                <c:ptCount val="1"/>
                <c:pt idx="0">
                  <c:v>JOSÉ ISAIAS BUSTAMANTE RODRIGUEZ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Hoja1!$L$2</c:f>
              <c:numCache>
                <c:formatCode>0.0</c:formatCode>
                <c:ptCount val="1"/>
                <c:pt idx="0">
                  <c:v>3.3333333333333335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EB-49B0-AE52-5D96F7AF3E1D}"/>
            </c:ext>
          </c:extLst>
        </c:ser>
        <c:ser>
          <c:idx val="11"/>
          <c:order val="11"/>
          <c:tx>
            <c:strRef>
              <c:f>Hoja1!$M$1</c:f>
              <c:strCache>
                <c:ptCount val="1"/>
                <c:pt idx="0">
                  <c:v>JUAN CARLOS GRAJALES ARIAS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Hoja1!$M$2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EEB-49B0-AE52-5D96F7AF3E1D}"/>
            </c:ext>
          </c:extLst>
        </c:ser>
        <c:ser>
          <c:idx val="12"/>
          <c:order val="12"/>
          <c:tx>
            <c:strRef>
              <c:f>Hoja1!$N$1</c:f>
              <c:strCache>
                <c:ptCount val="1"/>
                <c:pt idx="0">
                  <c:v>JUAN CARLOS MOSCOTE PUELLO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Hoja1!$N$2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EB-49B0-AE52-5D96F7AF3E1D}"/>
            </c:ext>
          </c:extLst>
        </c:ser>
        <c:ser>
          <c:idx val="13"/>
          <c:order val="13"/>
          <c:tx>
            <c:strRef>
              <c:f>Hoja1!$O$1</c:f>
              <c:strCache>
                <c:ptCount val="1"/>
                <c:pt idx="0">
                  <c:v>LUIS ENRIQUE CAMARGO DIAZ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Hoja1!$O$2</c:f>
              <c:numCache>
                <c:formatCode>0.0</c:formatCode>
                <c:ptCount val="1"/>
                <c:pt idx="0">
                  <c:v>3.3333333333333335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EEB-49B0-AE52-5D96F7AF3E1D}"/>
            </c:ext>
          </c:extLst>
        </c:ser>
        <c:ser>
          <c:idx val="14"/>
          <c:order val="14"/>
          <c:tx>
            <c:strRef>
              <c:f>Hoja1!$P$1</c:f>
              <c:strCache>
                <c:ptCount val="1"/>
                <c:pt idx="0">
                  <c:v>LUIS JAVIER ARCOS RIVERO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Hoja1!$P$2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EEB-49B0-AE52-5D96F7AF3E1D}"/>
            </c:ext>
          </c:extLst>
        </c:ser>
        <c:ser>
          <c:idx val="15"/>
          <c:order val="15"/>
          <c:tx>
            <c:strRef>
              <c:f>Hoja1!$Q$1</c:f>
              <c:strCache>
                <c:ptCount val="1"/>
                <c:pt idx="0">
                  <c:v>LUZ DANIELA MATURANA ASPRILLA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Hoja1!$Q$2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EEB-49B0-AE52-5D96F7AF3E1D}"/>
            </c:ext>
          </c:extLst>
        </c:ser>
        <c:ser>
          <c:idx val="16"/>
          <c:order val="16"/>
          <c:tx>
            <c:strRef>
              <c:f>Hoja1!$R$1</c:f>
              <c:strCache>
                <c:ptCount val="1"/>
                <c:pt idx="0">
                  <c:v>MARIA DEL CARMEN GUTIERREZ GUTIERREZ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Hoja1!$R$2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EEB-49B0-AE52-5D96F7AF3E1D}"/>
            </c:ext>
          </c:extLst>
        </c:ser>
        <c:ser>
          <c:idx val="17"/>
          <c:order val="17"/>
          <c:tx>
            <c:strRef>
              <c:f>Hoja1!$S$1</c:f>
              <c:strCache>
                <c:ptCount val="1"/>
                <c:pt idx="0">
                  <c:v>MIGUEL ÁNGEL HERNÁNDEZ HORTA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Hoja1!$S$2</c:f>
              <c:numCache>
                <c:formatCode>0.0</c:formatCode>
                <c:ptCount val="1"/>
                <c:pt idx="0">
                  <c:v>2.6666666666666665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EEB-49B0-AE52-5D96F7AF3E1D}"/>
            </c:ext>
          </c:extLst>
        </c:ser>
        <c:ser>
          <c:idx val="18"/>
          <c:order val="18"/>
          <c:tx>
            <c:strRef>
              <c:f>Hoja1!$T$1</c:f>
              <c:strCache>
                <c:ptCount val="1"/>
                <c:pt idx="0">
                  <c:v>MONICA PAOLA BETANCOURTH TORRES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Hoja1!$T$2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EEB-49B0-AE52-5D96F7AF3E1D}"/>
            </c:ext>
          </c:extLst>
        </c:ser>
        <c:ser>
          <c:idx val="19"/>
          <c:order val="19"/>
          <c:tx>
            <c:strRef>
              <c:f>Hoja1!$U$1</c:f>
              <c:strCache>
                <c:ptCount val="1"/>
                <c:pt idx="0">
                  <c:v>NAFER DAVID PAEZ GOMEZ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Hoja1!$U$2</c:f>
              <c:numCache>
                <c:formatCode>0.0</c:formatCode>
                <c:ptCount val="1"/>
                <c:pt idx="0">
                  <c:v>2.3333333333333335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EEB-49B0-AE52-5D96F7AF3E1D}"/>
            </c:ext>
          </c:extLst>
        </c:ser>
        <c:ser>
          <c:idx val="20"/>
          <c:order val="20"/>
          <c:tx>
            <c:strRef>
              <c:f>Hoja1!$V$1</c:f>
              <c:strCache>
                <c:ptCount val="1"/>
                <c:pt idx="0">
                  <c:v>ALDAHIR AMADO ZAPATA PUERTA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Hoja1!$V$2</c:f>
              <c:numCache>
                <c:formatCode>0.0</c:formatCode>
                <c:ptCount val="1"/>
                <c:pt idx="0">
                  <c:v>3.6666666666666665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EEB-49B0-AE52-5D96F7AF3E1D}"/>
            </c:ext>
          </c:extLst>
        </c:ser>
        <c:ser>
          <c:idx val="21"/>
          <c:order val="21"/>
          <c:tx>
            <c:strRef>
              <c:f>Hoja1!$W$1</c:f>
              <c:strCache>
                <c:ptCount val="1"/>
                <c:pt idx="0">
                  <c:v>NICOLE VALENTINA GALLEGO PARRA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Hoja1!$W$2</c:f>
              <c:numCache>
                <c:formatCode>0.0</c:formatCode>
                <c:ptCount val="1"/>
                <c:pt idx="0">
                  <c:v>3.3333333333333335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6EEB-49B0-AE52-5D96F7AF3E1D}"/>
            </c:ext>
          </c:extLst>
        </c:ser>
        <c:ser>
          <c:idx val="22"/>
          <c:order val="22"/>
          <c:tx>
            <c:strRef>
              <c:f>Hoja1!$X$1</c:f>
              <c:strCache>
                <c:ptCount val="1"/>
                <c:pt idx="0">
                  <c:v>PAULINA VALLEJO GRANADOS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Hoja1!$X$2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EEB-49B0-AE52-5D96F7AF3E1D}"/>
            </c:ext>
          </c:extLst>
        </c:ser>
        <c:ser>
          <c:idx val="23"/>
          <c:order val="23"/>
          <c:tx>
            <c:strRef>
              <c:f>Hoja1!$Y$1</c:f>
              <c:strCache>
                <c:ptCount val="1"/>
                <c:pt idx="0">
                  <c:v>SAMUEL ANTONIO PAEZ GOMEZ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Hoja1!$Y$2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6EEB-49B0-AE52-5D96F7AF3E1D}"/>
            </c:ext>
          </c:extLst>
        </c:ser>
        <c:ser>
          <c:idx val="24"/>
          <c:order val="24"/>
          <c:tx>
            <c:strRef>
              <c:f>Hoja1!$Z$1</c:f>
              <c:strCache>
                <c:ptCount val="1"/>
                <c:pt idx="0">
                  <c:v>YEFERSON ANDRES RAMOS BUSTAMANTE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Hoja1!$Z$2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EEB-49B0-AE52-5D96F7AF3E1D}"/>
            </c:ext>
          </c:extLst>
        </c:ser>
        <c:ser>
          <c:idx val="25"/>
          <c:order val="25"/>
          <c:tx>
            <c:strRef>
              <c:f>Hoja1!$AA$1</c:f>
              <c:strCache>
                <c:ptCount val="1"/>
                <c:pt idx="0">
                  <c:v>YEFERSON CASTAÑEDA VALENCIA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Hoja1!$AA$2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6EEB-49B0-AE52-5D96F7AF3E1D}"/>
            </c:ext>
          </c:extLst>
        </c:ser>
        <c:ser>
          <c:idx val="26"/>
          <c:order val="26"/>
          <c:tx>
            <c:strRef>
              <c:f>Hoja1!$AB$1</c:f>
              <c:strCache>
                <c:ptCount val="1"/>
                <c:pt idx="0">
                  <c:v>YEINNY FAYDOLI PARRA VILLA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Hoja1!$AB$2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6EEB-49B0-AE52-5D96F7AF3E1D}"/>
            </c:ext>
          </c:extLst>
        </c:ser>
        <c:ser>
          <c:idx val="27"/>
          <c:order val="27"/>
          <c:tx>
            <c:strRef>
              <c:f>Hoja1!$AC$1</c:f>
              <c:strCache>
                <c:ptCount val="1"/>
                <c:pt idx="0">
                  <c:v>YESENIA LONDOÑO MADRID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Hoja1!$AC$2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6EEB-49B0-AE52-5D96F7AF3E1D}"/>
            </c:ext>
          </c:extLst>
        </c:ser>
        <c:ser>
          <c:idx val="28"/>
          <c:order val="28"/>
          <c:tx>
            <c:strRef>
              <c:f>Hoja1!$AD$1</c:f>
              <c:strCache>
                <c:ptCount val="1"/>
                <c:pt idx="0">
                  <c:v>YOJAN AVENDAÑO LOPEZ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Hoja1!$AD$2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6EEB-49B0-AE52-5D96F7AF3E1D}"/>
            </c:ext>
          </c:extLst>
        </c:ser>
        <c:ser>
          <c:idx val="29"/>
          <c:order val="29"/>
          <c:tx>
            <c:strRef>
              <c:f>Hoja1!$AE$1</c:f>
              <c:strCache>
                <c:ptCount val="1"/>
                <c:pt idx="0">
                  <c:v>MARÍA PAULINA LONDOÑO URIBE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Hoja1!$AE$2</c:f>
              <c:numCache>
                <c:formatCode>0.0</c:formatCode>
                <c:ptCount val="1"/>
                <c:pt idx="0">
                  <c:v>3.3333333333333335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6EEB-49B0-AE52-5D96F7AF3E1D}"/>
            </c:ext>
          </c:extLst>
        </c:ser>
        <c:ser>
          <c:idx val="30"/>
          <c:order val="30"/>
          <c:tx>
            <c:strRef>
              <c:f>Hoja1!$AF$1</c:f>
              <c:strCache>
                <c:ptCount val="1"/>
                <c:pt idx="0">
                  <c:v>SINDY CAROLINA CARDONA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Hoja1!$AF$2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6EEB-49B0-AE52-5D96F7AF3E1D}"/>
            </c:ext>
          </c:extLst>
        </c:ser>
        <c:ser>
          <c:idx val="31"/>
          <c:order val="31"/>
          <c:tx>
            <c:strRef>
              <c:f>Hoja1!$AG$1</c:f>
              <c:strCache>
                <c:ptCount val="1"/>
                <c:pt idx="0">
                  <c:v>MANUELA URIBE GUARIN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Hoja1!$AG$2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6EEB-49B0-AE52-5D96F7AF3E1D}"/>
            </c:ext>
          </c:extLst>
        </c:ser>
        <c:ser>
          <c:idx val="32"/>
          <c:order val="32"/>
          <c:tx>
            <c:strRef>
              <c:f>Hoja1!$AH$1</c:f>
              <c:strCache>
                <c:ptCount val="1"/>
                <c:pt idx="0">
                  <c:v>JESUS DAVID ARRAEZ DUMAR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Hoja1!$AH$2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6EEB-49B0-AE52-5D96F7AF3E1D}"/>
            </c:ext>
          </c:extLst>
        </c:ser>
        <c:ser>
          <c:idx val="33"/>
          <c:order val="33"/>
          <c:tx>
            <c:strRef>
              <c:f>Hoja1!$AI$1</c:f>
              <c:strCache>
                <c:ptCount val="1"/>
                <c:pt idx="0">
                  <c:v>JORGE HUMBERTO ZAPATA SALDARRIAGA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Hoja1!$AI$2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6EEB-49B0-AE52-5D96F7AF3E1D}"/>
            </c:ext>
          </c:extLst>
        </c:ser>
        <c:ser>
          <c:idx val="34"/>
          <c:order val="34"/>
          <c:tx>
            <c:strRef>
              <c:f>Hoja1!$AJ$1</c:f>
              <c:strCache>
                <c:ptCount val="1"/>
                <c:pt idx="0">
                  <c:v>NANCY YALILE OSORNO RAMIREZ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Hoja1!$AJ$2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6EEB-49B0-AE52-5D96F7AF3E1D}"/>
            </c:ext>
          </c:extLst>
        </c:ser>
        <c:ser>
          <c:idx val="35"/>
          <c:order val="35"/>
          <c:tx>
            <c:strRef>
              <c:f>Hoja1!$AK$1</c:f>
              <c:strCache>
                <c:ptCount val="1"/>
                <c:pt idx="0">
                  <c:v>LUIS RUBEN CASCANTE BELTRAN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Hoja1!$AK$2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6EEB-49B0-AE52-5D96F7AF3E1D}"/>
            </c:ext>
          </c:extLst>
        </c:ser>
        <c:ser>
          <c:idx val="36"/>
          <c:order val="36"/>
          <c:tx>
            <c:strRef>
              <c:f>Hoja1!$AL$1</c:f>
              <c:strCache>
                <c:ptCount val="1"/>
                <c:pt idx="0">
                  <c:v>VALENTINA HERNANDEZ CARVAJAL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Hoja1!$AL$2</c:f>
              <c:numCache>
                <c:formatCode>0.0</c:formatCode>
                <c:ptCount val="1"/>
                <c:pt idx="0">
                  <c:v>2.6666666666666665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6EEB-49B0-AE52-5D96F7AF3E1D}"/>
            </c:ext>
          </c:extLst>
        </c:ser>
        <c:ser>
          <c:idx val="37"/>
          <c:order val="37"/>
          <c:tx>
            <c:strRef>
              <c:f>Hoja1!$AM$1</c:f>
              <c:strCache>
                <c:ptCount val="1"/>
                <c:pt idx="0">
                  <c:v>JORGE IVAN ROJAS CIFUENTES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Hoja1!$AM$2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6EEB-49B0-AE52-5D96F7AF3E1D}"/>
            </c:ext>
          </c:extLst>
        </c:ser>
        <c:ser>
          <c:idx val="38"/>
          <c:order val="38"/>
          <c:tx>
            <c:strRef>
              <c:f>Hoja1!$AN$1</c:f>
              <c:strCache>
                <c:ptCount val="1"/>
                <c:pt idx="0">
                  <c:v>DIANA CAROLINA CEBALLOS MONTOYA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Hoja1!$AN$2</c:f>
              <c:numCache>
                <c:formatCode>0.0</c:formatCode>
                <c:ptCount val="1"/>
                <c:pt idx="0">
                  <c:v>3.3333333333333335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6EEB-49B0-AE52-5D96F7AF3E1D}"/>
            </c:ext>
          </c:extLst>
        </c:ser>
        <c:ser>
          <c:idx val="39"/>
          <c:order val="39"/>
          <c:tx>
            <c:strRef>
              <c:f>Hoja1!$AO$1</c:f>
              <c:strCache>
                <c:ptCount val="1"/>
                <c:pt idx="0">
                  <c:v>FERNEYS ALBERTO RODRIGUEZ GOMEZ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Hoja1!$AO$2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6EEB-49B0-AE52-5D96F7AF3E1D}"/>
            </c:ext>
          </c:extLst>
        </c:ser>
        <c:ser>
          <c:idx val="40"/>
          <c:order val="40"/>
          <c:tx>
            <c:strRef>
              <c:f>Hoja1!$AP$1</c:f>
              <c:strCache>
                <c:ptCount val="1"/>
                <c:pt idx="0">
                  <c:v>JUAN ESTEBAN HERNANDEZ CORRALES</c:v>
                </c:pt>
              </c:strCache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Hoja1!$AP$2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6EEB-49B0-AE52-5D96F7AF3E1D}"/>
            </c:ext>
          </c:extLst>
        </c:ser>
        <c:ser>
          <c:idx val="41"/>
          <c:order val="41"/>
          <c:tx>
            <c:strRef>
              <c:f>Hoja1!$AQ$1</c:f>
              <c:strCache>
                <c:ptCount val="1"/>
                <c:pt idx="0">
                  <c:v>ESTEFANIA LOPEZ MARIN</c:v>
                </c:pt>
              </c:strCache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Hoja1!$AQ$2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6EEB-49B0-AE52-5D96F7AF3E1D}"/>
            </c:ext>
          </c:extLst>
        </c:ser>
        <c:ser>
          <c:idx val="42"/>
          <c:order val="42"/>
          <c:tx>
            <c:strRef>
              <c:f>Hoja1!$AR$1</c:f>
              <c:strCache>
                <c:ptCount val="1"/>
                <c:pt idx="0">
                  <c:v>YASSMIN ANDREA CUERVO GAVIRIA</c:v>
                </c:pt>
              </c:strCache>
            </c:strRef>
          </c:tx>
          <c:spPr>
            <a:solidFill>
              <a:schemeClr val="accent1">
                <a:lumMod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Hoja1!$AR$2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6EEB-49B0-AE52-5D96F7AF3E1D}"/>
            </c:ext>
          </c:extLst>
        </c:ser>
        <c:ser>
          <c:idx val="43"/>
          <c:order val="43"/>
          <c:tx>
            <c:strRef>
              <c:f>Hoja1!$AS$1</c:f>
              <c:strCache>
                <c:ptCount val="1"/>
                <c:pt idx="0">
                  <c:v>STEFANNY LONDOÑO OBANDO</c:v>
                </c:pt>
              </c:strCache>
            </c:strRef>
          </c:tx>
          <c:spPr>
            <a:solidFill>
              <a:schemeClr val="accent2">
                <a:lumMod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Hoja1!$AS$2</c:f>
              <c:numCache>
                <c:formatCode>0.0</c:formatCode>
                <c:ptCount val="1"/>
                <c:pt idx="0">
                  <c:v>3.3333333333333335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6EEB-49B0-AE52-5D96F7AF3E1D}"/>
            </c:ext>
          </c:extLst>
        </c:ser>
        <c:ser>
          <c:idx val="44"/>
          <c:order val="44"/>
          <c:tx>
            <c:strRef>
              <c:f>Hoja1!$AT$1</c:f>
              <c:strCache>
                <c:ptCount val="1"/>
                <c:pt idx="0">
                  <c:v>MARIA FERNANDA TAPIA RIOS</c:v>
                </c:pt>
              </c:strCache>
            </c:strRef>
          </c:tx>
          <c:spPr>
            <a:solidFill>
              <a:schemeClr val="accent3">
                <a:lumMod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Hoja1!$AT$2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6EEB-49B0-AE52-5D96F7AF3E1D}"/>
            </c:ext>
          </c:extLst>
        </c:ser>
        <c:ser>
          <c:idx val="45"/>
          <c:order val="45"/>
          <c:tx>
            <c:strRef>
              <c:f>Hoja1!$AU$1</c:f>
              <c:strCache>
                <c:ptCount val="1"/>
                <c:pt idx="0">
                  <c:v>CRISTIAN DAVID MORALES GONZALEZ</c:v>
                </c:pt>
              </c:strCache>
            </c:strRef>
          </c:tx>
          <c:spPr>
            <a:solidFill>
              <a:schemeClr val="accent4">
                <a:lumMod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Hoja1!$AU$2</c:f>
              <c:numCache>
                <c:formatCode>0.0</c:formatCode>
                <c:ptCount val="1"/>
                <c:pt idx="0">
                  <c:v>3.6666666666666665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6EEB-49B0-AE52-5D96F7AF3E1D}"/>
            </c:ext>
          </c:extLst>
        </c:ser>
        <c:ser>
          <c:idx val="46"/>
          <c:order val="46"/>
          <c:tx>
            <c:strRef>
              <c:f>Hoja1!$AV$1</c:f>
              <c:strCache>
                <c:ptCount val="1"/>
                <c:pt idx="0">
                  <c:v>MARCY LILIANA BEJARANO ROMERO</c:v>
                </c:pt>
              </c:strCache>
            </c:strRef>
          </c:tx>
          <c:spPr>
            <a:solidFill>
              <a:schemeClr val="accent5">
                <a:lumMod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Hoja1!$AV$2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6EEB-49B0-AE52-5D96F7AF3E1D}"/>
            </c:ext>
          </c:extLst>
        </c:ser>
        <c:ser>
          <c:idx val="47"/>
          <c:order val="47"/>
          <c:tx>
            <c:strRef>
              <c:f>Hoja1!$AW$1</c:f>
              <c:strCache>
                <c:ptCount val="1"/>
                <c:pt idx="0">
                  <c:v>KEVIN HEMBERTO PEREZ BAUTISTA</c:v>
                </c:pt>
              </c:strCache>
            </c:strRef>
          </c:tx>
          <c:spPr>
            <a:solidFill>
              <a:schemeClr val="accent6">
                <a:lumMod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Hoja1!$AW$2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6EEB-49B0-AE52-5D96F7AF3E1D}"/>
            </c:ext>
          </c:extLst>
        </c:ser>
        <c:ser>
          <c:idx val="48"/>
          <c:order val="48"/>
          <c:tx>
            <c:strRef>
              <c:f>Hoja1!$AX$1</c:f>
              <c:strCache>
                <c:ptCount val="1"/>
                <c:pt idx="0">
                  <c:v>LEIDY TATIANA CORTES CARDENAS</c:v>
                </c:pt>
              </c:strCache>
            </c:strRef>
          </c:tx>
          <c:spPr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Hoja1!$AX$2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6EEB-49B0-AE52-5D96F7AF3E1D}"/>
            </c:ext>
          </c:extLst>
        </c:ser>
        <c:ser>
          <c:idx val="49"/>
          <c:order val="49"/>
          <c:tx>
            <c:strRef>
              <c:f>Hoja1!$AY$1</c:f>
              <c:strCache>
                <c:ptCount val="1"/>
                <c:pt idx="0">
                  <c:v>LUIS EMILIO CIFUENTES OSORIO</c:v>
                </c:pt>
              </c:strCache>
            </c:strRef>
          </c:tx>
          <c:spPr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Hoja1!$AY$2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6EEB-49B0-AE52-5D96F7AF3E1D}"/>
            </c:ext>
          </c:extLst>
        </c:ser>
        <c:ser>
          <c:idx val="50"/>
          <c:order val="50"/>
          <c:tx>
            <c:strRef>
              <c:f>Hoja1!$AZ$1</c:f>
              <c:strCache>
                <c:ptCount val="1"/>
                <c:pt idx="0">
                  <c:v>CAMILO RAFAEL GRANADOS SUAREZ</c:v>
                </c:pt>
              </c:strCache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Promedio de calificación</c:v>
                </c:pt>
              </c:strCache>
            </c:strRef>
          </c:cat>
          <c:val>
            <c:numRef>
              <c:f>Hoja1!$AZ$2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E-6EEB-49B0-AE52-5D96F7AF3E1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69411552"/>
        <c:axId val="769423552"/>
      </c:barChart>
      <c:catAx>
        <c:axId val="769411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es-MX"/>
          </a:p>
        </c:txPr>
        <c:crossAx val="769423552"/>
        <c:crosses val="autoZero"/>
        <c:auto val="1"/>
        <c:lblAlgn val="ctr"/>
        <c:lblOffset val="100"/>
        <c:noMultiLvlLbl val="0"/>
      </c:catAx>
      <c:valAx>
        <c:axId val="76942355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es-MX"/>
          </a:p>
        </c:txPr>
        <c:crossAx val="76941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ayout>
        <c:manualLayout>
          <c:xMode val="edge"/>
          <c:yMode val="edge"/>
          <c:x val="6.8550034065125859E-2"/>
          <c:y val="0.68635353577198732"/>
          <c:w val="0.91476217958467632"/>
          <c:h val="0.296430506648991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Next LT Pro" panose="020B0504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latin typeface="Avenir Next LT Pro" panose="020B0504020202020204" pitchFamily="34" charset="0"/>
        </a:defRPr>
      </a:pPr>
      <a:endParaRPr lang="es-MX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/>
              <a:t>ACCION VS CALIFICACION</a:t>
            </a:r>
            <a:r>
              <a:rPr lang="es-CO" b="1" baseline="0"/>
              <a:t> </a:t>
            </a:r>
            <a:r>
              <a:rPr lang="es-CO" b="1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1902314814814815"/>
          <c:w val="0.93888888888888888"/>
          <c:h val="0.615354695246427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Hoja3!$A$2</c:f>
              <c:strCache>
                <c:ptCount val="1"/>
                <c:pt idx="0">
                  <c:v>CALIFICACION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Hoja3!$B$1:$D$1</c:f>
              <c:strCache>
                <c:ptCount val="3"/>
                <c:pt idx="0">
                  <c:v>SATISFACTORIO</c:v>
                </c:pt>
                <c:pt idx="1">
                  <c:v>SOBRESALIENTE</c:v>
                </c:pt>
                <c:pt idx="2">
                  <c:v>MEJORA</c:v>
                </c:pt>
              </c:strCache>
            </c:strRef>
          </c:cat>
          <c:val>
            <c:numRef>
              <c:f>Hoja3!$B$2:$D$2</c:f>
              <c:numCache>
                <c:formatCode>0</c:formatCode>
                <c:ptCount val="3"/>
                <c:pt idx="0">
                  <c:v>38</c:v>
                </c:pt>
                <c:pt idx="1">
                  <c:v>8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CD-417F-B1AD-6E5F788C8989}"/>
            </c:ext>
          </c:extLst>
        </c:ser>
        <c:ser>
          <c:idx val="1"/>
          <c:order val="1"/>
          <c:tx>
            <c:strRef>
              <c:f>Hoja3!$A$3</c:f>
              <c:strCache>
                <c:ptCount val="1"/>
                <c:pt idx="0">
                  <c:v>ACCIONES</c:v>
                </c:pt>
              </c:strCache>
            </c:strRef>
          </c:tx>
          <c:spPr>
            <a:solidFill>
              <a:srgbClr val="4CC4B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Hoja3!$B$1:$D$1</c:f>
              <c:strCache>
                <c:ptCount val="3"/>
                <c:pt idx="0">
                  <c:v>SATISFACTORIO</c:v>
                </c:pt>
                <c:pt idx="1">
                  <c:v>SOBRESALIENTE</c:v>
                </c:pt>
                <c:pt idx="2">
                  <c:v>MEJORA</c:v>
                </c:pt>
              </c:strCache>
            </c:strRef>
          </c:cat>
          <c:val>
            <c:numRef>
              <c:f>Hoja3!$B$3:$D$3</c:f>
              <c:numCache>
                <c:formatCode>General</c:formatCode>
                <c:ptCount val="3"/>
                <c:pt idx="0">
                  <c:v>38</c:v>
                </c:pt>
                <c:pt idx="1">
                  <c:v>8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CD-417F-B1AD-6E5F788C898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49245248"/>
        <c:axId val="1349249568"/>
      </c:barChart>
      <c:catAx>
        <c:axId val="134924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49249568"/>
        <c:crosses val="autoZero"/>
        <c:auto val="1"/>
        <c:lblAlgn val="ctr"/>
        <c:lblOffset val="100"/>
        <c:noMultiLvlLbl val="0"/>
      </c:catAx>
      <c:valAx>
        <c:axId val="1349249568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134924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232F3D"/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ACCIONES VS GAPS EVALUACION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232F3D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39BFBF"/>
            </a:solidFill>
            <a:ln>
              <a:solidFill>
                <a:schemeClr val="tx2"/>
              </a:solidFill>
            </a:ln>
          </c:spPr>
          <c:dPt>
            <c:idx val="0"/>
            <c:bubble3D val="0"/>
            <c:spPr>
              <a:solidFill>
                <a:srgbClr val="196989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22F-48A4-9CDA-F53DC8C4AAC7}"/>
              </c:ext>
            </c:extLst>
          </c:dPt>
          <c:dPt>
            <c:idx val="1"/>
            <c:bubble3D val="0"/>
            <c:spPr>
              <a:solidFill>
                <a:srgbClr val="FCD039"/>
              </a:solidFill>
              <a:ln w="19050">
                <a:solidFill>
                  <a:srgbClr val="19698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22F-48A4-9CDA-F53DC8C4AAC7}"/>
              </c:ext>
            </c:extLst>
          </c:dPt>
          <c:dPt>
            <c:idx val="2"/>
            <c:bubble3D val="0"/>
            <c:spPr>
              <a:solidFill>
                <a:srgbClr val="39BFBF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22F-48A4-9CDA-F53DC8C4AAC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32F3D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Hoja3!$A$4:$A$6</c:f>
              <c:strCache>
                <c:ptCount val="3"/>
                <c:pt idx="0">
                  <c:v>Competencias tecnicas</c:v>
                </c:pt>
                <c:pt idx="1">
                  <c:v>Habilidades especificas</c:v>
                </c:pt>
                <c:pt idx="2">
                  <c:v>Habilidades blandas</c:v>
                </c:pt>
              </c:strCache>
            </c:strRef>
          </c:cat>
          <c:val>
            <c:numRef>
              <c:f>Hoja3!$B$4:$B$6</c:f>
              <c:numCache>
                <c:formatCode>General</c:formatCode>
                <c:ptCount val="3"/>
                <c:pt idx="0">
                  <c:v>3</c:v>
                </c:pt>
                <c:pt idx="1">
                  <c:v>46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F61-4AB7-BC5B-1A831010A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4953192627102116E-2"/>
          <c:y val="0.87457518644153931"/>
          <c:w val="0.89000138826210551"/>
          <c:h val="8.50873766055570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232F3D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232F3D"/>
          </a:solidFill>
        </a:defRPr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AVANCE</a:t>
            </a:r>
            <a:r>
              <a:rPr lang="es-CO" baseline="0"/>
              <a:t> ACCIONES </a:t>
            </a:r>
            <a:endParaRPr lang="es-C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0"/>
        <c:ser>
          <c:idx val="0"/>
          <c:order val="0"/>
          <c:spPr>
            <a:solidFill>
              <a:srgbClr val="39BFBF"/>
            </a:solidFill>
            <a:ln w="19050">
              <a:solidFill>
                <a:schemeClr val="lt1"/>
              </a:solidFill>
            </a:ln>
            <a:effectLst/>
          </c:spPr>
          <c:explosion val="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2D8C-4A82-A169-DF09E4F541B7}"/>
              </c:ext>
            </c:extLst>
          </c:dPt>
          <c:dPt>
            <c:idx val="1"/>
            <c:bubble3D val="0"/>
            <c:spPr>
              <a:solidFill>
                <a:srgbClr val="FCD03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D8C-4A82-A169-DF09E4F541B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Hoja3!$A$10:$A$11</c:f>
              <c:strCache>
                <c:ptCount val="2"/>
                <c:pt idx="0">
                  <c:v>ABIERTAS</c:v>
                </c:pt>
                <c:pt idx="1">
                  <c:v>CERRADAS </c:v>
                </c:pt>
              </c:strCache>
            </c:strRef>
          </c:cat>
          <c:val>
            <c:numRef>
              <c:f>Hoja3!$B$10:$B$11</c:f>
              <c:numCache>
                <c:formatCode>General</c:formatCode>
                <c:ptCount val="2"/>
                <c:pt idx="0">
                  <c:v>37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8C-4A82-A169-DF09E4F541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15DE-0A17-4FB4-BBF4-57ACB61D22CA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C4F1EB-5EF0-4BFE-AF11-C44AE6578D4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2687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CEF5B-8B39-1A8C-752A-D9A6771CD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B57D6A-CD5A-3766-8B77-6C2C377E4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639732-2F3D-2CD3-E187-EEF98F460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39B3-5D1B-48E8-8C96-7CB385CF2441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CBCC17-70A6-0A95-7ACC-2FAEBD06C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EFBE43-0510-F6FF-CF05-2FB9B1DCC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B61A1-5BBC-4CB9-ACD4-21A1942C1E2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4407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EE2A3A-46C1-D656-1A02-0A4F983D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B41852-32B5-49F1-4634-1EFD3810E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64F278-1F6B-8C9C-62FE-62E5B68BF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39B3-5D1B-48E8-8C96-7CB385CF2441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B77482-B15E-463A-7133-3176F00F7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FF5394-C189-E4CA-5EE3-ABCB8A785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B61A1-5BBC-4CB9-ACD4-21A1942C1E2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410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D6365-B77E-E5AF-1E05-433A7CEA6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36BA15-CCCC-9E84-84F1-9E2DF48CB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1965B6-3F93-0A99-D371-D8B845AFF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39B3-5D1B-48E8-8C96-7CB385CF2441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E38920-D79B-F151-CF78-4C9195F27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904BA8-6055-4A8D-6F34-A28ACE9A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B61A1-5BBC-4CB9-ACD4-21A1942C1E2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6518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ED8D7C-5662-6027-4AE8-DDD4416A9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BD2E1A-7371-7E2A-22A1-3C73BEDE2B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EE8BCE9-9D4B-76C3-B14C-97C86830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211D6E-6BEE-85A3-A1E5-F271D72AD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39B3-5D1B-48E8-8C96-7CB385CF2441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0F5D15-D4BB-137B-DDA3-A4FC05E6A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B4AA65-5F62-19FB-C75D-61B4C8723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B61A1-5BBC-4CB9-ACD4-21A1942C1E2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3274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0CC5E-42A7-1B19-B577-C59D1AE82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637FB1-8BBC-64EF-6C23-81CB0B4BA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2AF494-8576-FDB9-54A9-3D906A399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AA3A8B6-1776-ABA4-2BAB-F95E2DAFFD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1C75C88-D14C-85A8-12FA-36EEC113F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6F40396-DCEB-92AB-3915-F68EAC98E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39B3-5D1B-48E8-8C96-7CB385CF2441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6975C17-5146-50C1-611B-5BF2466B3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F7565F5-2CF5-B70E-AB20-B91A64EEE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B61A1-5BBC-4CB9-ACD4-21A1942C1E2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616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F79140-1119-FC78-1C1A-D3C643633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A1B017E-0F2E-BA45-529F-08A4ED24D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39B3-5D1B-48E8-8C96-7CB385CF2441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16DC448-5E93-E149-2362-FE22312B7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473CF81-F00E-10D8-237B-526CA4EDC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B61A1-5BBC-4CB9-ACD4-21A1942C1E2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035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C4B11A8-C092-9CC2-B813-E7C0276BC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39B3-5D1B-48E8-8C96-7CB385CF2441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88B3A75-5499-9639-967D-F85A4CAA4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86E384-2F5C-BF00-59FD-560A7BB7A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B61A1-5BBC-4CB9-ACD4-21A1942C1E2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3464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1CB76-9C0A-5C64-566E-8C04D73A2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7D3357-B4DC-6F58-C19D-4F22C3DD7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6A812E1-C68C-F59B-1FE3-816874BD8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6A9833-F59D-2FD0-079B-03DFBA01D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39B3-5D1B-48E8-8C96-7CB385CF2441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B51618-F9F2-A976-87CB-5C0CB2628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348825-1B12-D8FE-157E-BA544588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B61A1-5BBC-4CB9-ACD4-21A1942C1E2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7510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CAFB1-75BE-5CB7-5B4F-8E4CAB8F4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4351CE3-BA7B-CD90-2B1C-D2F3B3458F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B01FE82-616A-4AF7-00A9-C99AADEDE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4A97F1-2954-6D7F-137C-D73E1998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39B3-5D1B-48E8-8C96-7CB385CF2441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7213AE-F41B-97FE-24C7-FA0A6F3F5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102C8D-3771-F819-9608-BB2D20330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B61A1-5BBC-4CB9-ACD4-21A1942C1E2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9514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D8FF0D-4EDA-C18F-4191-65D6A8DE0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6CDB087-E58B-0584-45CE-3FD5DAE11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209563-C3A0-4A12-C30E-9D938934E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39B3-5D1B-48E8-8C96-7CB385CF2441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AFDF9A-E744-E6D7-6052-960143A85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6BFDE9-BC65-494B-40A0-FB98D6950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B61A1-5BBC-4CB9-ACD4-21A1942C1E2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7072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761BE00-617F-A3A1-62E5-FB769DE39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9F0D5F-02DB-2C04-B811-59C2A6AD4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27F979-52E1-38B1-2101-EB9907D9F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39B3-5D1B-48E8-8C96-7CB385CF2441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186B06-3C5E-D3CE-0C92-E30B54F46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C40A51-B095-CF27-55F1-2DC2F0A88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B61A1-5BBC-4CB9-ACD4-21A1942C1E2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5872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ULO OPC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F9E9181-E42D-C703-2854-4717C34778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5712A954-E7E4-5B1A-3503-4A6741C2AF98}"/>
              </a:ext>
            </a:extLst>
          </p:cNvPr>
          <p:cNvGrpSpPr/>
          <p:nvPr userDrawn="1"/>
        </p:nvGrpSpPr>
        <p:grpSpPr>
          <a:xfrm>
            <a:off x="450497" y="5849988"/>
            <a:ext cx="2555250" cy="564001"/>
            <a:chOff x="527221" y="5861664"/>
            <a:chExt cx="2555250" cy="564001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5972880-7530-5F8D-28B6-AAF6DD8B26C1}"/>
                </a:ext>
              </a:extLst>
            </p:cNvPr>
            <p:cNvSpPr txBox="1"/>
            <p:nvPr/>
          </p:nvSpPr>
          <p:spPr>
            <a:xfrm>
              <a:off x="527221" y="5861664"/>
              <a:ext cx="558939" cy="564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232F3D"/>
                  </a:solidFill>
                  <a:latin typeface="Avenir LT Std 45 Book" panose="020B0502020203020204" pitchFamily="34" charset="0"/>
                </a:rPr>
                <a:t>2 0</a:t>
              </a:r>
            </a:p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232F3D"/>
                  </a:solidFill>
                  <a:latin typeface="Avenir LT Std 45 Book" panose="020B0502020203020204" pitchFamily="34" charset="0"/>
                </a:rPr>
                <a:t>2 6</a:t>
              </a:r>
              <a:endParaRPr lang="en-US" sz="2000">
                <a:solidFill>
                  <a:srgbClr val="232F3D"/>
                </a:solidFill>
                <a:latin typeface="Avenir LT Std 45 Book" panose="020B0502020203020204" pitchFamily="34" charset="0"/>
              </a:endParaRPr>
            </a:p>
          </p:txBody>
        </p:sp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A22B3A98-8A02-0C16-258A-BF221C7C4B5B}"/>
                </a:ext>
              </a:extLst>
            </p:cNvPr>
            <p:cNvCxnSpPr/>
            <p:nvPr/>
          </p:nvCxnSpPr>
          <p:spPr>
            <a:xfrm>
              <a:off x="1067422" y="5865863"/>
              <a:ext cx="0" cy="473025"/>
            </a:xfrm>
            <a:prstGeom prst="line">
              <a:avLst/>
            </a:prstGeom>
            <a:ln>
              <a:solidFill>
                <a:srgbClr val="232F3D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E27279B5-FC28-F85C-453D-4DC8FF18D34D}"/>
                </a:ext>
              </a:extLst>
            </p:cNvPr>
            <p:cNvSpPr txBox="1"/>
            <p:nvPr/>
          </p:nvSpPr>
          <p:spPr>
            <a:xfrm>
              <a:off x="1153431" y="5901001"/>
              <a:ext cx="192904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s-CO" sz="2000">
                  <a:solidFill>
                    <a:srgbClr val="232F3D"/>
                  </a:solidFill>
                  <a:latin typeface="Avenir LT Std 65 Medium" panose="020B0803020203020204" pitchFamily="34" charset="0"/>
                </a:rPr>
                <a:t>Presentación</a:t>
              </a:r>
              <a:endParaRPr lang="en-US" sz="2000">
                <a:solidFill>
                  <a:srgbClr val="232F3D"/>
                </a:solidFill>
                <a:latin typeface="Avenir LT Std 65 Medium" panose="020B0803020203020204" pitchFamily="34" charset="0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28465B3E-9917-B8FB-DDF2-F1B0AAB94CF7}"/>
                </a:ext>
              </a:extLst>
            </p:cNvPr>
            <p:cNvSpPr txBox="1"/>
            <p:nvPr/>
          </p:nvSpPr>
          <p:spPr>
            <a:xfrm>
              <a:off x="1153431" y="6138663"/>
              <a:ext cx="19290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100">
                  <a:solidFill>
                    <a:srgbClr val="232F3D"/>
                  </a:solidFill>
                  <a:latin typeface="Avenir LT Std 45 Book" panose="020B0502020203020204" pitchFamily="34" charset="0"/>
                </a:rPr>
                <a:t>www.website.com</a:t>
              </a:r>
              <a:endParaRPr lang="en-US" sz="2000">
                <a:solidFill>
                  <a:srgbClr val="232F3D"/>
                </a:solidFill>
                <a:latin typeface="Avenir LT Std 45 Book" panose="020B0502020203020204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E9C68B7B-48B2-CD43-B511-CD4B296EC6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865" y="889390"/>
            <a:ext cx="2025069" cy="47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58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ER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91A6D924-F2D0-A9D9-9694-F199BAAECA23}"/>
              </a:ext>
            </a:extLst>
          </p:cNvPr>
          <p:cNvGrpSpPr/>
          <p:nvPr userDrawn="1"/>
        </p:nvGrpSpPr>
        <p:grpSpPr>
          <a:xfrm>
            <a:off x="450496" y="5684388"/>
            <a:ext cx="2879223" cy="719598"/>
            <a:chOff x="527221" y="5861664"/>
            <a:chExt cx="2555250" cy="553998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E5CC5B8-54C5-F65B-0EA8-AEAA0D3D45EB}"/>
                </a:ext>
              </a:extLst>
            </p:cNvPr>
            <p:cNvSpPr txBox="1"/>
            <p:nvPr/>
          </p:nvSpPr>
          <p:spPr>
            <a:xfrm>
              <a:off x="527221" y="5861664"/>
              <a:ext cx="5589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2 0</a:t>
              </a:r>
            </a:p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2 5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4259AEF5-EE2C-04CB-519A-22E36028F8E7}"/>
                </a:ext>
              </a:extLst>
            </p:cNvPr>
            <p:cNvCxnSpPr/>
            <p:nvPr/>
          </p:nvCxnSpPr>
          <p:spPr>
            <a:xfrm>
              <a:off x="1067422" y="5865863"/>
              <a:ext cx="0" cy="473025"/>
            </a:xfrm>
            <a:prstGeom prst="line">
              <a:avLst/>
            </a:prstGeom>
            <a:ln>
              <a:solidFill>
                <a:srgbClr val="E6E6E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F95BBEE-F301-8286-D8CD-2DD080593A20}"/>
                </a:ext>
              </a:extLst>
            </p:cNvPr>
            <p:cNvSpPr txBox="1"/>
            <p:nvPr/>
          </p:nvSpPr>
          <p:spPr>
            <a:xfrm>
              <a:off x="1153431" y="5901001"/>
              <a:ext cx="1929040" cy="329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65 Medium" panose="020B0803020203020204" pitchFamily="34" charset="0"/>
                </a:rPr>
                <a:t>Presentación</a:t>
              </a:r>
              <a:endParaRPr lang="en-US" sz="2000">
                <a:solidFill>
                  <a:srgbClr val="E6E6E6"/>
                </a:solidFill>
                <a:latin typeface="Avenir LT Std 65 Medium" panose="020B0803020203020204" pitchFamily="34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A4D8C173-3480-9EB2-BE41-6566C4041CC5}"/>
                </a:ext>
              </a:extLst>
            </p:cNvPr>
            <p:cNvSpPr txBox="1"/>
            <p:nvPr/>
          </p:nvSpPr>
          <p:spPr>
            <a:xfrm>
              <a:off x="1153431" y="6138663"/>
              <a:ext cx="19290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1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www.website.com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AC8D4A8-6CE1-F60E-222C-52D172172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461818"/>
            <a:ext cx="1599181" cy="3757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197531B-6D0D-76B6-C094-D40F56776351}"/>
              </a:ext>
            </a:extLst>
          </p:cNvPr>
          <p:cNvSpPr txBox="1"/>
          <p:nvPr userDrawn="1"/>
        </p:nvSpPr>
        <p:spPr>
          <a:xfrm>
            <a:off x="235109" y="6053977"/>
            <a:ext cx="5589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2 5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1E755A-17F4-9C01-FBFD-A690C8097735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5D28FE-BECE-A733-9CD4-9540E3CD2457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0D1BE1-A6D7-AE81-A8A5-6978E9F6FF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7FDB970-7C14-4ED5-DF8F-48CB2DC8FC4A}"/>
              </a:ext>
            </a:extLst>
          </p:cNvPr>
          <p:cNvSpPr txBox="1"/>
          <p:nvPr userDrawn="1"/>
        </p:nvSpPr>
        <p:spPr>
          <a:xfrm>
            <a:off x="235109" y="6053977"/>
            <a:ext cx="558939" cy="564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2 6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32B927-1102-14A5-E0AF-AFF63E8ADB3A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8AAEE95-E498-6347-0F2F-5D25D56E5A4B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CE2E73F-496B-CFD9-670C-E9E2906DD3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910" y="5957572"/>
            <a:ext cx="924416" cy="91781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38445BD-EA3F-FED6-F286-FF2326297AB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11190CA-94D3-9CCE-3BAC-D510F5B3B6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947"/>
            <a:ext cx="12192000" cy="65371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5AD5A00-87D9-E33B-B4F4-23F53728657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54" y="98304"/>
            <a:ext cx="1566145" cy="36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20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ER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91A6D924-F2D0-A9D9-9694-F199BAAECA23}"/>
              </a:ext>
            </a:extLst>
          </p:cNvPr>
          <p:cNvGrpSpPr/>
          <p:nvPr userDrawn="1"/>
        </p:nvGrpSpPr>
        <p:grpSpPr>
          <a:xfrm>
            <a:off x="450496" y="5684388"/>
            <a:ext cx="2879223" cy="719598"/>
            <a:chOff x="527221" y="5861664"/>
            <a:chExt cx="2555250" cy="553998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E5CC5B8-54C5-F65B-0EA8-AEAA0D3D45EB}"/>
                </a:ext>
              </a:extLst>
            </p:cNvPr>
            <p:cNvSpPr txBox="1"/>
            <p:nvPr/>
          </p:nvSpPr>
          <p:spPr>
            <a:xfrm>
              <a:off x="527221" y="5861664"/>
              <a:ext cx="5589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2 0</a:t>
              </a:r>
            </a:p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2 5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4259AEF5-EE2C-04CB-519A-22E36028F8E7}"/>
                </a:ext>
              </a:extLst>
            </p:cNvPr>
            <p:cNvCxnSpPr/>
            <p:nvPr/>
          </p:nvCxnSpPr>
          <p:spPr>
            <a:xfrm>
              <a:off x="1067422" y="5865863"/>
              <a:ext cx="0" cy="473025"/>
            </a:xfrm>
            <a:prstGeom prst="line">
              <a:avLst/>
            </a:prstGeom>
            <a:ln>
              <a:solidFill>
                <a:srgbClr val="E6E6E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F95BBEE-F301-8286-D8CD-2DD080593A20}"/>
                </a:ext>
              </a:extLst>
            </p:cNvPr>
            <p:cNvSpPr txBox="1"/>
            <p:nvPr/>
          </p:nvSpPr>
          <p:spPr>
            <a:xfrm>
              <a:off x="1153431" y="5901001"/>
              <a:ext cx="1929040" cy="329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65 Medium" panose="020B0803020203020204" pitchFamily="34" charset="0"/>
                </a:rPr>
                <a:t>Presentación</a:t>
              </a:r>
              <a:endParaRPr lang="en-US" sz="2000">
                <a:solidFill>
                  <a:srgbClr val="E6E6E6"/>
                </a:solidFill>
                <a:latin typeface="Avenir LT Std 65 Medium" panose="020B0803020203020204" pitchFamily="34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A4D8C173-3480-9EB2-BE41-6566C4041CC5}"/>
                </a:ext>
              </a:extLst>
            </p:cNvPr>
            <p:cNvSpPr txBox="1"/>
            <p:nvPr/>
          </p:nvSpPr>
          <p:spPr>
            <a:xfrm>
              <a:off x="1153431" y="6138663"/>
              <a:ext cx="19290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1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www.website.com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AC8D4A8-6CE1-F60E-222C-52D172172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461818"/>
            <a:ext cx="1599181" cy="3757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197531B-6D0D-76B6-C094-D40F56776351}"/>
              </a:ext>
            </a:extLst>
          </p:cNvPr>
          <p:cNvSpPr txBox="1"/>
          <p:nvPr userDrawn="1"/>
        </p:nvSpPr>
        <p:spPr>
          <a:xfrm>
            <a:off x="235109" y="6053977"/>
            <a:ext cx="5589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 dirty="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 dirty="0">
                <a:solidFill>
                  <a:srgbClr val="FCD02F"/>
                </a:solidFill>
                <a:latin typeface="Avenir LT Std 45 Book" panose="020B0502020203020204" pitchFamily="34" charset="0"/>
              </a:rPr>
              <a:t>2 5</a:t>
            </a:r>
            <a:endParaRPr lang="en-US" sz="2000" dirty="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1E755A-17F4-9C01-FBFD-A690C8097735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 dirty="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 dirty="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5D28FE-BECE-A733-9CD4-9540E3CD2457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 dirty="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A3C3D6E-3761-F702-65A9-495DD00A49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2072FE3-CE0B-A9B7-C3A4-EE8F7221B8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320518A-C2E2-CD12-EA14-A2DF2B1E144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947"/>
            <a:ext cx="12192000" cy="65371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C07A17B-F6F7-22B6-439E-75363B6514D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54" y="98304"/>
            <a:ext cx="1566145" cy="367968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EAAF7484-38CA-E491-2486-75591069E254}"/>
              </a:ext>
            </a:extLst>
          </p:cNvPr>
          <p:cNvSpPr txBox="1"/>
          <p:nvPr userDrawn="1"/>
        </p:nvSpPr>
        <p:spPr>
          <a:xfrm>
            <a:off x="235109" y="6053977"/>
            <a:ext cx="558939" cy="564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 dirty="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 dirty="0">
                <a:solidFill>
                  <a:srgbClr val="FCD02F"/>
                </a:solidFill>
                <a:latin typeface="Avenir LT Std 45 Book" panose="020B0502020203020204" pitchFamily="34" charset="0"/>
              </a:rPr>
              <a:t>2 6</a:t>
            </a:r>
            <a:endParaRPr lang="en-US" sz="2000" dirty="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A50CAFF-B1D7-E869-BBA8-B5D893EE4F45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 dirty="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 dirty="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6039EF6-1C90-B27A-D5DC-1BEFCF6412C0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 dirty="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6602F7A-0DB7-285F-4150-9B6C2507D9A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910" y="5957572"/>
            <a:ext cx="924416" cy="91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4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DEF033-F581-9BFD-EFE3-F30F128FA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D796E1-FB94-6566-4335-857D8FE13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8C9E42-040A-F79B-64E6-EA6444431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2B39B3-5D1B-48E8-8C96-7CB385CF2441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BED955-9CCB-9E67-6E86-0B6320E5CC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D8CDDE-F97C-340E-324A-93E5AF1140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8B61A1-5BBC-4CB9-ACD4-21A1942C1E2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494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8.png"/><Relationship Id="rId7" Type="http://schemas.openxmlformats.org/officeDocument/2006/relationships/image" Target="../media/image1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11" Type="http://schemas.openxmlformats.org/officeDocument/2006/relationships/image" Target="../media/image27.jpg"/><Relationship Id="rId5" Type="http://schemas.openxmlformats.org/officeDocument/2006/relationships/chart" Target="../charts/chart1.xml"/><Relationship Id="rId10" Type="http://schemas.openxmlformats.org/officeDocument/2006/relationships/image" Target="../media/image26.jpg"/><Relationship Id="rId4" Type="http://schemas.openxmlformats.org/officeDocument/2006/relationships/image" Target="../media/image6.png"/><Relationship Id="rId9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0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FDDAF78-1F14-7BB9-04D8-5F47745937EB}"/>
              </a:ext>
            </a:extLst>
          </p:cNvPr>
          <p:cNvSpPr/>
          <p:nvPr/>
        </p:nvSpPr>
        <p:spPr>
          <a:xfrm>
            <a:off x="3154987" y="2664813"/>
            <a:ext cx="6040519" cy="88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6500">
                <a:solidFill>
                  <a:srgbClr val="232F3D"/>
                </a:solidFill>
                <a:latin typeface="Avenir LT Std 65 Medium" panose="020B0803020203020204" pitchFamily="34" charset="0"/>
              </a:rPr>
              <a:t>PEOPLE </a:t>
            </a:r>
            <a:r>
              <a:rPr lang="en-US" sz="6500">
                <a:solidFill>
                  <a:srgbClr val="E6E6E6"/>
                </a:solidFill>
                <a:latin typeface="Avenir LT Std 45 Book" panose="020B0502020203020204" pitchFamily="34" charset="0"/>
              </a:rPr>
              <a:t>PILAR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0D2AE44-44D6-CFAA-6E2E-673C7559C65D}"/>
              </a:ext>
            </a:extLst>
          </p:cNvPr>
          <p:cNvSpPr/>
          <p:nvPr/>
        </p:nvSpPr>
        <p:spPr>
          <a:xfrm>
            <a:off x="3075740" y="3551210"/>
            <a:ext cx="6040519" cy="580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4000">
                <a:solidFill>
                  <a:srgbClr val="232F3D"/>
                </a:solidFill>
                <a:latin typeface="Avenir LT Std 65 Medium" panose="020B0803020203020204" pitchFamily="34" charset="0"/>
              </a:rPr>
              <a:t>BLOQUE 6</a:t>
            </a:r>
            <a:endParaRPr lang="en-US" sz="4000">
              <a:solidFill>
                <a:srgbClr val="E6E6E6"/>
              </a:solidFill>
              <a:latin typeface="Avenir LT Std 45 Book" panose="020B05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249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E79F7-5061-EDD1-DD82-01B040A8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05CE1844-F0BC-AFAE-72AE-59482521DB5D}"/>
              </a:ext>
            </a:extLst>
          </p:cNvPr>
          <p:cNvSpPr txBox="1"/>
          <p:nvPr/>
        </p:nvSpPr>
        <p:spPr>
          <a:xfrm>
            <a:off x="0" y="6436724"/>
            <a:ext cx="12192000" cy="319511"/>
          </a:xfrm>
          <a:prstGeom prst="rect">
            <a:avLst/>
          </a:prstGeom>
          <a:solidFill>
            <a:srgbClr val="FCD039"/>
          </a:solidFill>
        </p:spPr>
        <p:txBody>
          <a:bodyPr wrap="square">
            <a:spAutoFit/>
          </a:bodyPr>
          <a:lstStyle/>
          <a:p>
            <a:pPr algn="ctr">
              <a:lnSpc>
                <a:spcPts val="1867"/>
              </a:lnSpc>
            </a:pPr>
            <a:endParaRPr lang="es-CO" sz="1200" dirty="0">
              <a:solidFill>
                <a:srgbClr val="232F3D"/>
              </a:solidFill>
              <a:latin typeface="Avenir Next LT Pro" panose="020B0504020202020204" pitchFamily="34" charset="0"/>
              <a:sym typeface=" Avenir Next Arabic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F04E1B8-4DB8-7274-A262-8B4ACF460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48"/>
            <a:ext cx="12192000" cy="65371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A375C6-3F33-0FD5-5467-1D429D7A8D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123146"/>
            <a:ext cx="1448776" cy="34039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45D5EE1-8FE8-6BB3-9847-E88B2720E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718F903-74AB-A102-8BB8-90DF88F83D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06" y="3760209"/>
            <a:ext cx="3197901" cy="239842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03E63AB-F240-B99A-2513-E6E6AF767B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396" y="3742382"/>
            <a:ext cx="3197901" cy="2398426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EFD6D117-C88D-76E3-6104-B161116C436B}"/>
              </a:ext>
            </a:extLst>
          </p:cNvPr>
          <p:cNvSpPr/>
          <p:nvPr/>
        </p:nvSpPr>
        <p:spPr>
          <a:xfrm>
            <a:off x="6880487" y="4320277"/>
            <a:ext cx="5311513" cy="97235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latin typeface="Avenir Next LT Pro" panose="020B0504020202020204" pitchFamily="34" charset="0"/>
              </a:rPr>
              <a:t>Primer pulso de la Estructuración de Evaluación desempeño con el pilar de Gestion </a:t>
            </a:r>
            <a:endParaRPr lang="es-CO" sz="1200" dirty="0">
              <a:latin typeface="Avenir Next LT Pro" panose="020B0504020202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EC83AB8-249D-5327-E192-07E38F4980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0959" y="663046"/>
            <a:ext cx="8889168" cy="289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84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F86AB-E2BC-D7E0-FA02-F248F1EE8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E766838F-5160-9A3D-DDC4-5BBBB6A04CF1}"/>
              </a:ext>
            </a:extLst>
          </p:cNvPr>
          <p:cNvSpPr txBox="1"/>
          <p:nvPr/>
        </p:nvSpPr>
        <p:spPr>
          <a:xfrm>
            <a:off x="0" y="6436724"/>
            <a:ext cx="12192000" cy="319511"/>
          </a:xfrm>
          <a:prstGeom prst="rect">
            <a:avLst/>
          </a:prstGeom>
          <a:solidFill>
            <a:srgbClr val="FCD039"/>
          </a:solidFill>
        </p:spPr>
        <p:txBody>
          <a:bodyPr wrap="square">
            <a:spAutoFit/>
          </a:bodyPr>
          <a:lstStyle/>
          <a:p>
            <a:pPr algn="ctr">
              <a:lnSpc>
                <a:spcPts val="1867"/>
              </a:lnSpc>
            </a:pPr>
            <a:endParaRPr lang="es-CO" sz="1200" dirty="0">
              <a:solidFill>
                <a:srgbClr val="232F3D"/>
              </a:solidFill>
              <a:latin typeface="Avenir Next LT Pro" panose="020B0504020202020204" pitchFamily="34" charset="0"/>
              <a:sym typeface=" Avenir Next Arabic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03CAFAA-3295-4F29-A416-06FC3B1BA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48"/>
            <a:ext cx="12192000" cy="65371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F23BAB3-D9F6-2130-AB27-49F0475D7F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123146"/>
            <a:ext cx="1448776" cy="34039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C834C5C-563C-965C-CC7A-EEA97AB359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44CEE93-2EA0-9FAB-9856-4A9648EB45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474" y="694943"/>
            <a:ext cx="11355385" cy="54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52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65BAA-6601-7916-2807-D357309D8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CFCB3EF0-2E74-70F5-5234-D5F9C4979E5C}"/>
              </a:ext>
            </a:extLst>
          </p:cNvPr>
          <p:cNvSpPr txBox="1"/>
          <p:nvPr/>
        </p:nvSpPr>
        <p:spPr>
          <a:xfrm>
            <a:off x="0" y="6436724"/>
            <a:ext cx="12192000" cy="319511"/>
          </a:xfrm>
          <a:prstGeom prst="rect">
            <a:avLst/>
          </a:prstGeom>
          <a:solidFill>
            <a:srgbClr val="FCD039"/>
          </a:solidFill>
        </p:spPr>
        <p:txBody>
          <a:bodyPr wrap="square">
            <a:spAutoFit/>
          </a:bodyPr>
          <a:lstStyle/>
          <a:p>
            <a:pPr algn="ctr">
              <a:lnSpc>
                <a:spcPts val="1867"/>
              </a:lnSpc>
            </a:pPr>
            <a:endParaRPr lang="es-CO" sz="1200" dirty="0">
              <a:solidFill>
                <a:srgbClr val="232F3D"/>
              </a:solidFill>
              <a:latin typeface="Avenir Next LT Pro" panose="020B0504020202020204" pitchFamily="34" charset="0"/>
              <a:sym typeface=" Avenir Next Arabic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3A69F08-3EF7-094B-7333-62AE15220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48"/>
            <a:ext cx="12192000" cy="65371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64B2E69-5FB9-C38D-A9E4-772304BAD1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123146"/>
            <a:ext cx="1448776" cy="34039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AA93CDC-575F-4662-A7CF-66DCAA723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46FB49B-6ABF-6F5F-3383-BD782F0AB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358" y="3622085"/>
            <a:ext cx="5034750" cy="2368554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0993B5D-A2A6-86B2-27E4-609274F733B2}"/>
              </a:ext>
            </a:extLst>
          </p:cNvPr>
          <p:cNvSpPr/>
          <p:nvPr/>
        </p:nvSpPr>
        <p:spPr>
          <a:xfrm>
            <a:off x="6096000" y="1343361"/>
            <a:ext cx="5311513" cy="97235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latin typeface="Avenir Next LT Pro" panose="020B0504020202020204" pitchFamily="34" charset="0"/>
              </a:rPr>
              <a:t>El 47% de las personas evaluadas en su escala de calificación corresponden al  3.5 – 4.4 Sobresaliente , su desempeño por encima de lo esperado.</a:t>
            </a:r>
            <a:endParaRPr lang="es-CO" sz="1200" dirty="0">
              <a:latin typeface="Avenir Next LT Pro" panose="020B05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4A65350-23A3-31BE-0F40-52E3593676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571" y="958644"/>
            <a:ext cx="5034750" cy="2451520"/>
          </a:xfrm>
          <a:prstGeom prst="rect">
            <a:avLst/>
          </a:prstGeom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E3D325F7-EFB5-DDA2-C017-9EC8E483ACD3}"/>
              </a:ext>
            </a:extLst>
          </p:cNvPr>
          <p:cNvSpPr/>
          <p:nvPr/>
        </p:nvSpPr>
        <p:spPr>
          <a:xfrm>
            <a:off x="5850532" y="3671822"/>
            <a:ext cx="5311513" cy="97235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latin typeface="Avenir Next LT Pro" panose="020B0504020202020204" pitchFamily="34" charset="0"/>
              </a:rPr>
              <a:t>Una persona se encuentra  en escala de calificación 2.5 – 3-4 Satisfactorio Desempeño acorde a lo esperado (estándar)  </a:t>
            </a:r>
            <a:endParaRPr lang="es-CO" sz="1200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38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C7ED3-6C4E-5E84-3613-6BB66A161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6064CA68-59D2-5EE5-2481-3097BEDA16D4}"/>
              </a:ext>
            </a:extLst>
          </p:cNvPr>
          <p:cNvSpPr txBox="1"/>
          <p:nvPr/>
        </p:nvSpPr>
        <p:spPr>
          <a:xfrm>
            <a:off x="0" y="6436724"/>
            <a:ext cx="12192000" cy="319511"/>
          </a:xfrm>
          <a:prstGeom prst="rect">
            <a:avLst/>
          </a:prstGeom>
          <a:solidFill>
            <a:srgbClr val="FCD039"/>
          </a:solidFill>
        </p:spPr>
        <p:txBody>
          <a:bodyPr wrap="square">
            <a:spAutoFit/>
          </a:bodyPr>
          <a:lstStyle/>
          <a:p>
            <a:pPr algn="ctr">
              <a:lnSpc>
                <a:spcPts val="1867"/>
              </a:lnSpc>
            </a:pPr>
            <a:endParaRPr lang="es-CO" sz="1200" dirty="0">
              <a:solidFill>
                <a:srgbClr val="232F3D"/>
              </a:solidFill>
              <a:latin typeface="Avenir Next LT Pro" panose="020B0504020202020204" pitchFamily="34" charset="0"/>
              <a:sym typeface=" Avenir Next Arabic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17323D1-0371-F03B-1F60-811EF1A704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48"/>
            <a:ext cx="12192000" cy="65371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9044107-8665-096D-3402-EC59738E6E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123146"/>
            <a:ext cx="1448776" cy="34039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D1FD691-9AB3-1F29-E461-B3876D4856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D3F178-03BC-AD29-8891-F50D40E46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905" y="680667"/>
            <a:ext cx="2196065" cy="292808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3E98F93-80B4-8C05-968A-8C00711189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99" y="3176533"/>
            <a:ext cx="3578340" cy="2683755"/>
          </a:xfrm>
          <a:prstGeom prst="rect">
            <a:avLst/>
          </a:prstGeom>
        </p:spPr>
      </p:pic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77C178EC-8EEB-6F0E-9271-741A08A9E755}"/>
              </a:ext>
            </a:extLst>
          </p:cNvPr>
          <p:cNvSpPr/>
          <p:nvPr/>
        </p:nvSpPr>
        <p:spPr>
          <a:xfrm>
            <a:off x="1244058" y="1558262"/>
            <a:ext cx="2416221" cy="1172896"/>
          </a:xfrm>
          <a:prstGeom prst="roundRect">
            <a:avLst/>
          </a:prstGeom>
          <a:solidFill>
            <a:srgbClr val="F09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latin typeface="Avenir Next LT Pro" panose="020B0504020202020204" pitchFamily="34" charset="0"/>
              </a:rPr>
              <a:t>Procesos internos de socialización y entendimiento de evaluaciones de desempeño</a:t>
            </a:r>
            <a:endParaRPr lang="es-CO" sz="1200" dirty="0">
              <a:latin typeface="Avenir Next LT Pro" panose="020B0504020202020204" pitchFamily="34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80C0E911-E333-E1C5-E34E-6A815209C6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911" y="3392643"/>
            <a:ext cx="3578340" cy="2683755"/>
          </a:xfrm>
          <a:prstGeom prst="rect">
            <a:avLst/>
          </a:prstGeom>
        </p:spPr>
      </p:pic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C0D5BAC0-155F-615D-2DA0-B6F4198B8611}"/>
              </a:ext>
            </a:extLst>
          </p:cNvPr>
          <p:cNvSpPr/>
          <p:nvPr/>
        </p:nvSpPr>
        <p:spPr>
          <a:xfrm>
            <a:off x="9356235" y="4686103"/>
            <a:ext cx="2416221" cy="1172896"/>
          </a:xfrm>
          <a:prstGeom prst="roundRect">
            <a:avLst/>
          </a:prstGeom>
          <a:solidFill>
            <a:srgbClr val="F09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latin typeface="Avenir Next LT Pro" panose="020B0504020202020204" pitchFamily="34" charset="0"/>
              </a:rPr>
              <a:t>Acompañamiento en piso, con el personal de </a:t>
            </a:r>
            <a:r>
              <a:rPr lang="es-ES" sz="1200" dirty="0" err="1">
                <a:latin typeface="Avenir Next LT Pro" panose="020B0504020202020204" pitchFamily="34" charset="0"/>
              </a:rPr>
              <a:t>people</a:t>
            </a:r>
            <a:endParaRPr lang="es-CO" sz="1200" dirty="0">
              <a:latin typeface="Avenir Next LT Pro" panose="020B0504020202020204" pitchFamily="34" charset="0"/>
            </a:endParaRP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1CDDAD4E-6AAE-5FF3-B3EF-EA907B59CB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368" y="857237"/>
            <a:ext cx="4025633" cy="268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39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1"/>
          <p:cNvSpPr/>
          <p:nvPr/>
        </p:nvSpPr>
        <p:spPr>
          <a:xfrm>
            <a:off x="532070" y="185927"/>
            <a:ext cx="1272829" cy="301963"/>
          </a:xfrm>
          <a:custGeom>
            <a:avLst/>
            <a:gdLst/>
            <a:ahLst/>
            <a:cxnLst/>
            <a:rect l="l" t="t" r="r" b="b"/>
            <a:pathLst>
              <a:path w="1909243" h="452944">
                <a:moveTo>
                  <a:pt x="0" y="0"/>
                </a:moveTo>
                <a:lnTo>
                  <a:pt x="1909244" y="0"/>
                </a:lnTo>
                <a:lnTo>
                  <a:pt x="1909244" y="452944"/>
                </a:lnTo>
                <a:lnTo>
                  <a:pt x="0" y="4529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32" name="TextBox 32"/>
          <p:cNvSpPr txBox="1"/>
          <p:nvPr/>
        </p:nvSpPr>
        <p:spPr>
          <a:xfrm>
            <a:off x="2521169" y="134830"/>
            <a:ext cx="2394982" cy="34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2100" b="1">
                <a:solidFill>
                  <a:srgbClr val="FFFFFF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</a:rPr>
              <a:t>Bloque 1: Cultura  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8B3AD1AC-69D7-84C8-8766-90C378D17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" y="2780"/>
            <a:ext cx="12192000" cy="65371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E149BC9E-BC22-DA09-40DF-86F948F970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96983"/>
            <a:ext cx="1448776" cy="340392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15B6AD04-D384-D282-0761-C61D1A376807}"/>
              </a:ext>
            </a:extLst>
          </p:cNvPr>
          <p:cNvSpPr txBox="1"/>
          <p:nvPr/>
        </p:nvSpPr>
        <p:spPr>
          <a:xfrm>
            <a:off x="2316251" y="56797"/>
            <a:ext cx="879166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s-ES" sz="1000">
                <a:solidFill>
                  <a:schemeClr val="bg1"/>
                </a:solidFill>
                <a:latin typeface="Avenir Next LT Pro"/>
                <a:ea typeface="Azo Sans"/>
                <a:cs typeface="Azo Sans"/>
                <a:sym typeface="Azo Sans"/>
              </a:rPr>
              <a:t>6.2.3 El tiempo promedio en la posición para los niveles VII y superiores del sitio es de mínimo 1,5 años, aplicable a sitios con más de 10 líderes.</a:t>
            </a:r>
          </a:p>
          <a:p>
            <a:pPr algn="just"/>
            <a:r>
              <a:rPr lang="es-ES" sz="10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Esta métrica mantiene la misma calificación para cada departamento dentro del sitio.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A5E04256-09C2-469D-AD76-14E9E331D319}"/>
              </a:ext>
            </a:extLst>
          </p:cNvPr>
          <p:cNvGrpSpPr/>
          <p:nvPr/>
        </p:nvGrpSpPr>
        <p:grpSpPr>
          <a:xfrm>
            <a:off x="1804899" y="1208553"/>
            <a:ext cx="7706933" cy="5117244"/>
            <a:chOff x="779086" y="1421668"/>
            <a:chExt cx="7706933" cy="5117244"/>
          </a:xfrm>
        </p:grpSpPr>
        <p:sp>
          <p:nvSpPr>
            <p:cNvPr id="15" name="Rectángulo: esquinas redondeadas 14">
              <a:extLst>
                <a:ext uri="{FF2B5EF4-FFF2-40B4-BE49-F238E27FC236}">
                  <a16:creationId xmlns:a16="http://schemas.microsoft.com/office/drawing/2014/main" id="{3603D229-3C72-4EA6-BBEB-1D9AD9F73AE6}"/>
                </a:ext>
              </a:extLst>
            </p:cNvPr>
            <p:cNvSpPr/>
            <p:nvPr/>
          </p:nvSpPr>
          <p:spPr>
            <a:xfrm>
              <a:off x="779086" y="4344900"/>
              <a:ext cx="1967345" cy="219401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dirty="0">
                  <a:latin typeface="Avenir Next LT Pro" panose="020B0504020202020204" pitchFamily="34" charset="0"/>
                </a:rPr>
                <a:t>Del 100% del personal administrativo, el 50% esta en un nivel de madurez Media</a:t>
              </a:r>
              <a:endParaRPr lang="es-CO" sz="1200" dirty="0">
                <a:latin typeface="Avenir Next LT Pro" panose="020B0504020202020204" pitchFamily="34" charset="0"/>
              </a:endParaRPr>
            </a:p>
          </p:txBody>
        </p: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3B117D42-2394-4205-83BD-78F0D88AF711}"/>
                </a:ext>
              </a:extLst>
            </p:cNvPr>
            <p:cNvGrpSpPr/>
            <p:nvPr/>
          </p:nvGrpSpPr>
          <p:grpSpPr>
            <a:xfrm>
              <a:off x="909438" y="1421668"/>
              <a:ext cx="7321724" cy="2877537"/>
              <a:chOff x="881729" y="1186141"/>
              <a:chExt cx="7321724" cy="2877537"/>
            </a:xfrm>
          </p:grpSpPr>
          <p:grpSp>
            <p:nvGrpSpPr>
              <p:cNvPr id="16" name="Grupo 15">
                <a:extLst>
                  <a:ext uri="{FF2B5EF4-FFF2-40B4-BE49-F238E27FC236}">
                    <a16:creationId xmlns:a16="http://schemas.microsoft.com/office/drawing/2014/main" id="{B104A8E1-9438-4D2D-8040-D0F7F6D89307}"/>
                  </a:ext>
                </a:extLst>
              </p:cNvPr>
              <p:cNvGrpSpPr/>
              <p:nvPr/>
            </p:nvGrpSpPr>
            <p:grpSpPr>
              <a:xfrm>
                <a:off x="1656946" y="2867806"/>
                <a:ext cx="5895796" cy="1195872"/>
                <a:chOff x="1648691" y="2233128"/>
                <a:chExt cx="5895796" cy="1784689"/>
              </a:xfrm>
            </p:grpSpPr>
            <p:sp>
              <p:nvSpPr>
                <p:cNvPr id="14" name="Flecha: hacia abajo 13">
                  <a:extLst>
                    <a:ext uri="{FF2B5EF4-FFF2-40B4-BE49-F238E27FC236}">
                      <a16:creationId xmlns:a16="http://schemas.microsoft.com/office/drawing/2014/main" id="{78EF6B77-D2EB-42F6-84F9-B32979DBE65E}"/>
                    </a:ext>
                  </a:extLst>
                </p:cNvPr>
                <p:cNvSpPr/>
                <p:nvPr/>
              </p:nvSpPr>
              <p:spPr>
                <a:xfrm>
                  <a:off x="1648691" y="2233128"/>
                  <a:ext cx="156208" cy="1784689"/>
                </a:xfrm>
                <a:prstGeom prst="downArrow">
                  <a:avLst/>
                </a:prstGeom>
                <a:solidFill>
                  <a:srgbClr val="377790"/>
                </a:solidFill>
                <a:ln>
                  <a:solidFill>
                    <a:srgbClr val="37779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  <p:sp>
              <p:nvSpPr>
                <p:cNvPr id="20" name="Flecha: hacia abajo 19">
                  <a:extLst>
                    <a:ext uri="{FF2B5EF4-FFF2-40B4-BE49-F238E27FC236}">
                      <a16:creationId xmlns:a16="http://schemas.microsoft.com/office/drawing/2014/main" id="{BF26871F-0C3F-4B91-B1F3-AF97C87DE837}"/>
                    </a:ext>
                  </a:extLst>
                </p:cNvPr>
                <p:cNvSpPr/>
                <p:nvPr/>
              </p:nvSpPr>
              <p:spPr>
                <a:xfrm>
                  <a:off x="4558145" y="2233128"/>
                  <a:ext cx="156208" cy="1784689"/>
                </a:xfrm>
                <a:prstGeom prst="downArrow">
                  <a:avLst/>
                </a:prstGeom>
                <a:solidFill>
                  <a:srgbClr val="189A80"/>
                </a:solidFill>
                <a:ln>
                  <a:solidFill>
                    <a:srgbClr val="189A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  <p:sp>
              <p:nvSpPr>
                <p:cNvPr id="21" name="Flecha: hacia abajo 20">
                  <a:extLst>
                    <a:ext uri="{FF2B5EF4-FFF2-40B4-BE49-F238E27FC236}">
                      <a16:creationId xmlns:a16="http://schemas.microsoft.com/office/drawing/2014/main" id="{AF5C8EEA-2136-42E1-B8D5-8D05D386CA6F}"/>
                    </a:ext>
                  </a:extLst>
                </p:cNvPr>
                <p:cNvSpPr/>
                <p:nvPr/>
              </p:nvSpPr>
              <p:spPr>
                <a:xfrm>
                  <a:off x="7388279" y="2233128"/>
                  <a:ext cx="156208" cy="1784689"/>
                </a:xfrm>
                <a:prstGeom prst="downArrow">
                  <a:avLst/>
                </a:prstGeom>
                <a:solidFill>
                  <a:srgbClr val="F09C2A"/>
                </a:solidFill>
                <a:ln>
                  <a:solidFill>
                    <a:srgbClr val="F09C2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</p:grp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85927165-6F60-44B7-AAA3-22E5CBC0E750}"/>
                  </a:ext>
                </a:extLst>
              </p:cNvPr>
              <p:cNvSpPr txBox="1"/>
              <p:nvPr/>
            </p:nvSpPr>
            <p:spPr>
              <a:xfrm>
                <a:off x="881729" y="1290175"/>
                <a:ext cx="17872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600" b="1">
                    <a:solidFill>
                      <a:srgbClr val="232F3D"/>
                    </a:solidFill>
                  </a:rPr>
                  <a:t>Nivel de Madurez</a:t>
                </a:r>
                <a:endParaRPr lang="es-CO" sz="1600" b="1">
                  <a:solidFill>
                    <a:srgbClr val="232F3D"/>
                  </a:solidFill>
                </a:endParaRPr>
              </a:p>
            </p:txBody>
          </p:sp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2281A645-54D8-45E5-BD98-6E86A5A9EEF5}"/>
                  </a:ext>
                </a:extLst>
              </p:cNvPr>
              <p:cNvSpPr txBox="1"/>
              <p:nvPr/>
            </p:nvSpPr>
            <p:spPr>
              <a:xfrm>
                <a:off x="3840940" y="1186141"/>
                <a:ext cx="17872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600" b="1" dirty="0">
                    <a:solidFill>
                      <a:srgbClr val="232F3D"/>
                    </a:solidFill>
                  </a:rPr>
                  <a:t>Bandas</a:t>
                </a:r>
                <a:endParaRPr lang="es-CO" sz="1600" b="1" dirty="0">
                  <a:solidFill>
                    <a:srgbClr val="232F3D"/>
                  </a:solidFill>
                </a:endParaRPr>
              </a:p>
            </p:txBody>
          </p:sp>
          <p:sp>
            <p:nvSpPr>
              <p:cNvPr id="28" name="CuadroTexto 27">
                <a:extLst>
                  <a:ext uri="{FF2B5EF4-FFF2-40B4-BE49-F238E27FC236}">
                    <a16:creationId xmlns:a16="http://schemas.microsoft.com/office/drawing/2014/main" id="{D067AC11-FF62-4B1C-B5A9-61675CB6BF05}"/>
                  </a:ext>
                </a:extLst>
              </p:cNvPr>
              <p:cNvSpPr txBox="1"/>
              <p:nvPr/>
            </p:nvSpPr>
            <p:spPr>
              <a:xfrm>
                <a:off x="6416217" y="1186141"/>
                <a:ext cx="17872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600" b="1" dirty="0">
                    <a:solidFill>
                      <a:srgbClr val="232F3D"/>
                    </a:solidFill>
                  </a:rPr>
                  <a:t>Roles críticos</a:t>
                </a:r>
                <a:endParaRPr lang="es-CO" sz="1600" b="1" dirty="0">
                  <a:solidFill>
                    <a:srgbClr val="232F3D"/>
                  </a:solidFill>
                </a:endParaRPr>
              </a:p>
            </p:txBody>
          </p:sp>
        </p:grpSp>
        <p:sp>
          <p:nvSpPr>
            <p:cNvPr id="30" name="Rectángulo: esquinas redondeadas 29">
              <a:extLst>
                <a:ext uri="{FF2B5EF4-FFF2-40B4-BE49-F238E27FC236}">
                  <a16:creationId xmlns:a16="http://schemas.microsoft.com/office/drawing/2014/main" id="{A15875EA-E4A7-4677-B4F3-35CEBB0DAC8D}"/>
                </a:ext>
              </a:extLst>
            </p:cNvPr>
            <p:cNvSpPr/>
            <p:nvPr/>
          </p:nvSpPr>
          <p:spPr>
            <a:xfrm>
              <a:off x="3688540" y="4344900"/>
              <a:ext cx="1967345" cy="2194012"/>
            </a:xfrm>
            <a:prstGeom prst="roundRect">
              <a:avLst/>
            </a:prstGeom>
            <a:solidFill>
              <a:srgbClr val="189A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dirty="0">
                  <a:latin typeface="Avenir Next LT Pro" panose="020B0504020202020204" pitchFamily="34" charset="0"/>
                </a:rPr>
                <a:t>Del 50% del personal que se encuentra en un nivel de madurez  Media, el 79% son bandas media alta.</a:t>
              </a:r>
              <a:br>
                <a:rPr lang="es-ES" sz="1200" dirty="0">
                  <a:latin typeface="Avenir Next LT Pro" panose="020B0504020202020204" pitchFamily="34" charset="0"/>
                </a:rPr>
              </a:br>
              <a:r>
                <a:rPr lang="es-ES" sz="1200" dirty="0">
                  <a:latin typeface="Avenir Next LT Pro" panose="020B0504020202020204" pitchFamily="34" charset="0"/>
                </a:rPr>
                <a:t>LIDERES: INVENTARIOS</a:t>
              </a:r>
              <a:br>
                <a:rPr lang="es-ES" sz="1200" dirty="0">
                  <a:latin typeface="Avenir Next LT Pro" panose="020B0504020202020204" pitchFamily="34" charset="0"/>
                </a:rPr>
              </a:br>
              <a:r>
                <a:rPr lang="es-ES" sz="1200" dirty="0">
                  <a:latin typeface="Avenir Next LT Pro" panose="020B0504020202020204" pitchFamily="34" charset="0"/>
                </a:rPr>
                <a:t>JEFE OPERACIONES</a:t>
              </a:r>
              <a:br>
                <a:rPr lang="es-ES" sz="1200" dirty="0">
                  <a:latin typeface="Avenir Next LT Pro" panose="020B0504020202020204" pitchFamily="34" charset="0"/>
                </a:rPr>
              </a:br>
              <a:r>
                <a:rPr lang="es-ES" sz="1200" dirty="0">
                  <a:latin typeface="Avenir Next LT Pro" panose="020B0504020202020204" pitchFamily="34" charset="0"/>
                </a:rPr>
                <a:t>SAFETY</a:t>
              </a:r>
              <a:endParaRPr lang="es-CO" sz="1200" dirty="0">
                <a:latin typeface="Avenir Next LT Pro" panose="020B0504020202020204" pitchFamily="34" charset="0"/>
              </a:endParaRPr>
            </a:p>
          </p:txBody>
        </p:sp>
        <p:sp>
          <p:nvSpPr>
            <p:cNvPr id="36" name="Rectángulo: esquinas redondeadas 35">
              <a:extLst>
                <a:ext uri="{FF2B5EF4-FFF2-40B4-BE49-F238E27FC236}">
                  <a16:creationId xmlns:a16="http://schemas.microsoft.com/office/drawing/2014/main" id="{FB9BF5B3-F39A-43E3-B041-E924A4DF7E3E}"/>
                </a:ext>
              </a:extLst>
            </p:cNvPr>
            <p:cNvSpPr/>
            <p:nvPr/>
          </p:nvSpPr>
          <p:spPr>
            <a:xfrm>
              <a:off x="6518674" y="4344900"/>
              <a:ext cx="1967345" cy="2194012"/>
            </a:xfrm>
            <a:prstGeom prst="round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dirty="0">
                  <a:latin typeface="Avenir Next LT Pro" panose="020B0504020202020204" pitchFamily="34" charset="0"/>
                </a:rPr>
                <a:t>Del 100% del personal administrativo, el 21% hacen parte de los roles críticos de la operación, sin embargo unos de los roles que NO cuenta con un plan de sucesión es el Gerente de operaciones OL </a:t>
              </a:r>
              <a:endParaRPr lang="es-CO" sz="1200" dirty="0">
                <a:latin typeface="Avenir Next LT Pro" panose="020B0504020202020204" pitchFamily="34" charset="0"/>
              </a:endParaRPr>
            </a:p>
          </p:txBody>
        </p:sp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3C412C6-A387-473A-8620-EB4E6AC818BE}"/>
              </a:ext>
            </a:extLst>
          </p:cNvPr>
          <p:cNvSpPr txBox="1"/>
          <p:nvPr/>
        </p:nvSpPr>
        <p:spPr>
          <a:xfrm>
            <a:off x="3243845" y="734523"/>
            <a:ext cx="5070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>
                <a:solidFill>
                  <a:srgbClr val="232F3D"/>
                </a:solidFill>
                <a:latin typeface="Avenir Next LT Pro" panose="020B0504020202020204" pitchFamily="34" charset="0"/>
              </a:rPr>
              <a:t>Plan de sucesión vs Nivel de madurez</a:t>
            </a:r>
            <a:endParaRPr lang="es-CO" sz="2000" b="1">
              <a:solidFill>
                <a:srgbClr val="232F3D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B06B2D9-303B-EECC-2BDE-662D5B3E50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0999" y="1377830"/>
            <a:ext cx="1895740" cy="21529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F9CBE12-14F1-A91D-0586-6BA1B4281F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9274" y="1517365"/>
            <a:ext cx="1962424" cy="194337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958251B-C09F-5071-EEE7-5DEB5775E7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4487" y="1568356"/>
            <a:ext cx="1971950" cy="19624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5EA56-09FD-054F-8329-15D934E65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140B8E9C-64EF-9764-6B87-D59ACE3E1EA6}"/>
              </a:ext>
            </a:extLst>
          </p:cNvPr>
          <p:cNvSpPr txBox="1"/>
          <p:nvPr/>
        </p:nvSpPr>
        <p:spPr>
          <a:xfrm>
            <a:off x="358140" y="1767535"/>
            <a:ext cx="4188460" cy="584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067" b="1" dirty="0">
                <a:solidFill>
                  <a:schemeClr val="bg1"/>
                </a:solidFill>
              </a:rPr>
              <a:t>1.1.1</a:t>
            </a:r>
            <a:r>
              <a:rPr lang="es-ES" sz="1067" dirty="0">
                <a:solidFill>
                  <a:schemeClr val="bg1"/>
                </a:solidFill>
              </a:rPr>
              <a:t> Los 10 principios se muestran visualmente en más de 2 ubicaciones (de alto tráfico) a lo largo del recorrido diario del empleado.</a:t>
            </a:r>
            <a:endParaRPr lang="es-CO" sz="1067" dirty="0">
              <a:solidFill>
                <a:schemeClr val="bg1"/>
              </a:solidFill>
            </a:endParaRPr>
          </a:p>
        </p:txBody>
      </p: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id="{C6B85B13-5252-0F49-CD05-009A2F4DB0D3}"/>
              </a:ext>
            </a:extLst>
          </p:cNvPr>
          <p:cNvCxnSpPr/>
          <p:nvPr/>
        </p:nvCxnSpPr>
        <p:spPr>
          <a:xfrm>
            <a:off x="355600" y="2667000"/>
            <a:ext cx="0" cy="4191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CuadroTexto 88">
            <a:extLst>
              <a:ext uri="{FF2B5EF4-FFF2-40B4-BE49-F238E27FC236}">
                <a16:creationId xmlns:a16="http://schemas.microsoft.com/office/drawing/2014/main" id="{E235B257-476A-39DE-816E-93242083F23E}"/>
              </a:ext>
            </a:extLst>
          </p:cNvPr>
          <p:cNvSpPr txBox="1"/>
          <p:nvPr/>
        </p:nvSpPr>
        <p:spPr>
          <a:xfrm>
            <a:off x="0" y="6447562"/>
            <a:ext cx="12192000" cy="296491"/>
          </a:xfrm>
          <a:prstGeom prst="rect">
            <a:avLst/>
          </a:prstGeom>
          <a:solidFill>
            <a:srgbClr val="FCD039"/>
          </a:solidFill>
          <a:ln>
            <a:solidFill>
              <a:srgbClr val="FCD039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s-ES" sz="1200">
                <a:latin typeface="Avenir Next LT Pro" panose="020B0504020202020204" pitchFamily="34" charset="0"/>
                <a:ea typeface=" Avenir Next Arabic"/>
                <a:cs typeface=" Avenir Next Arabic"/>
                <a:sym typeface=" Avenir Next Arabic"/>
              </a:rPr>
              <a:t>Plan de acción y seguimiento de los compromisos de la evaluación de desempeño. Pregunta de la encuesta de compromiso. Trimestral</a:t>
            </a:r>
            <a:endParaRPr lang="en-US" sz="1200">
              <a:latin typeface="Avenir Next LT Pro" panose="020B0504020202020204" pitchFamily="34" charset="0"/>
              <a:ea typeface=" Avenir Next Arabic"/>
              <a:cs typeface=" Avenir Next Arabic"/>
              <a:sym typeface=" Avenir Next Arabic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9394D4B-4371-9BE3-F1C4-DDCDA1DFF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4"/>
            <a:ext cx="12192000" cy="6537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4BF52E2-5F15-5754-111F-03EB43D26E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154133"/>
            <a:ext cx="1448776" cy="34039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FA9F3FA-432A-A2BC-C18E-2F9A130EBBEB}"/>
              </a:ext>
            </a:extLst>
          </p:cNvPr>
          <p:cNvSpPr txBox="1"/>
          <p:nvPr/>
        </p:nvSpPr>
        <p:spPr>
          <a:xfrm>
            <a:off x="2316251" y="56797"/>
            <a:ext cx="8791663" cy="5770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s-ES" sz="1050">
                <a:solidFill>
                  <a:schemeClr val="bg1"/>
                </a:solidFill>
                <a:latin typeface="Avenir Next LT Pro"/>
                <a:ea typeface="Azo Sans"/>
                <a:cs typeface="Azo Sans"/>
                <a:sym typeface="Azo Sans"/>
              </a:rPr>
              <a:t>6.2.4 Acompañar a los colaboradores en su desarrollo de carrera:</a:t>
            </a:r>
          </a:p>
          <a:p>
            <a:pPr algn="just"/>
            <a:r>
              <a:rPr lang="es-ES" sz="105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Cada colaborador mantiene conversaciones periódicas con su líder enfocadas en sus objetivos de carrera y en las oportunidades de crecimiento futuro.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55C1F0-F669-A8EC-29F2-E1BEBB798B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889D6CF4-F210-1C90-24BF-F7AEEEB456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399720"/>
              </p:ext>
            </p:extLst>
          </p:nvPr>
        </p:nvGraphicFramePr>
        <p:xfrm>
          <a:off x="683208" y="3761407"/>
          <a:ext cx="4765863" cy="2200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Gráfico 30">
            <a:extLst>
              <a:ext uri="{FF2B5EF4-FFF2-40B4-BE49-F238E27FC236}">
                <a16:creationId xmlns:a16="http://schemas.microsoft.com/office/drawing/2014/main" id="{19155075-1051-6B78-61C4-655B4C2208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8135728"/>
              </p:ext>
            </p:extLst>
          </p:nvPr>
        </p:nvGraphicFramePr>
        <p:xfrm>
          <a:off x="711201" y="982741"/>
          <a:ext cx="4663284" cy="2237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3" name="Picture 2" descr="Smartphone and mobile phone. 11047526 PNG">
            <a:extLst>
              <a:ext uri="{FF2B5EF4-FFF2-40B4-BE49-F238E27FC236}">
                <a16:creationId xmlns:a16="http://schemas.microsoft.com/office/drawing/2014/main" id="{EBF3388B-CA39-1E86-F30F-7D332CFC73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5" r="23995"/>
          <a:stretch>
            <a:fillRect/>
          </a:stretch>
        </p:blipFill>
        <p:spPr bwMode="auto">
          <a:xfrm rot="5400000">
            <a:off x="1627556" y="-542868"/>
            <a:ext cx="2877167" cy="524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Smartphone and mobile phone. 11047526 PNG">
            <a:extLst>
              <a:ext uri="{FF2B5EF4-FFF2-40B4-BE49-F238E27FC236}">
                <a16:creationId xmlns:a16="http://schemas.microsoft.com/office/drawing/2014/main" id="{DC2904CA-1C56-174E-64B0-AEF0AEAA00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5" r="23995"/>
          <a:stretch>
            <a:fillRect/>
          </a:stretch>
        </p:blipFill>
        <p:spPr bwMode="auto">
          <a:xfrm rot="5400000">
            <a:off x="1614213" y="2193762"/>
            <a:ext cx="2903852" cy="533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602D474-25AE-9B7E-145E-ED52AF324B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798" y="1586906"/>
            <a:ext cx="2177184" cy="163288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8B22CB0-EBC3-E001-2ED0-860143B16E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157" y="3799204"/>
            <a:ext cx="2177184" cy="163288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7260644-AC6B-4056-A6F6-15C2CB0651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287" y="878543"/>
            <a:ext cx="2287210" cy="304961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B6B75B0-6C1C-FAD0-DCF4-6A31633BC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190" y="3153284"/>
            <a:ext cx="2287210" cy="304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831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5EA56-09FD-054F-8329-15D934E65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id="{C6B85B13-5252-0F49-CD05-009A2F4DB0D3}"/>
              </a:ext>
            </a:extLst>
          </p:cNvPr>
          <p:cNvCxnSpPr/>
          <p:nvPr/>
        </p:nvCxnSpPr>
        <p:spPr>
          <a:xfrm>
            <a:off x="355600" y="2667000"/>
            <a:ext cx="0" cy="4191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CuadroTexto 88">
            <a:extLst>
              <a:ext uri="{FF2B5EF4-FFF2-40B4-BE49-F238E27FC236}">
                <a16:creationId xmlns:a16="http://schemas.microsoft.com/office/drawing/2014/main" id="{E235B257-476A-39DE-816E-93242083F23E}"/>
              </a:ext>
            </a:extLst>
          </p:cNvPr>
          <p:cNvSpPr txBox="1"/>
          <p:nvPr/>
        </p:nvSpPr>
        <p:spPr>
          <a:xfrm>
            <a:off x="0" y="6447562"/>
            <a:ext cx="12192000" cy="296491"/>
          </a:xfrm>
          <a:prstGeom prst="rect">
            <a:avLst/>
          </a:prstGeom>
          <a:solidFill>
            <a:srgbClr val="FCD039"/>
          </a:solidFill>
          <a:ln>
            <a:solidFill>
              <a:srgbClr val="FCD039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s-ES" sz="1200">
                <a:latin typeface="Avenir Next LT Pro" panose="020B0504020202020204" pitchFamily="34" charset="0"/>
                <a:ea typeface=" Avenir Next Arabic"/>
                <a:cs typeface=" Avenir Next Arabic"/>
                <a:sym typeface=" Avenir Next Arabic"/>
              </a:rPr>
              <a:t>Plan de acción y seguimiento de los compromisos de la evaluación de desempeño. Pregunta de la encuesta de compromiso. Trimestral</a:t>
            </a:r>
            <a:endParaRPr lang="en-US" sz="1200">
              <a:latin typeface="Avenir Next LT Pro" panose="020B0504020202020204" pitchFamily="34" charset="0"/>
              <a:ea typeface=" Avenir Next Arabic"/>
              <a:cs typeface=" Avenir Next Arabic"/>
              <a:sym typeface=" Avenir Next Arabic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9394D4B-4371-9BE3-F1C4-DDCDA1DFF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4"/>
            <a:ext cx="12192000" cy="6537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4BF52E2-5F15-5754-111F-03EB43D26E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154133"/>
            <a:ext cx="1448776" cy="34039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FA9F3FA-432A-A2BC-C18E-2F9A130EBBEB}"/>
              </a:ext>
            </a:extLst>
          </p:cNvPr>
          <p:cNvSpPr txBox="1"/>
          <p:nvPr/>
        </p:nvSpPr>
        <p:spPr>
          <a:xfrm>
            <a:off x="2316251" y="56797"/>
            <a:ext cx="8791663" cy="5770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s-ES" sz="1050">
                <a:solidFill>
                  <a:schemeClr val="bg1"/>
                </a:solidFill>
                <a:latin typeface="Avenir Next LT Pro"/>
                <a:ea typeface="Azo Sans"/>
                <a:cs typeface="Azo Sans"/>
                <a:sym typeface="Azo Sans"/>
              </a:rPr>
              <a:t>6.2.4 Acompañar a los colaboradores en su desarrollo de carrera:</a:t>
            </a:r>
          </a:p>
          <a:p>
            <a:pPr algn="just"/>
            <a:r>
              <a:rPr lang="es-ES" sz="105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Cada colaborador mantiene conversaciones periódicas con su líder enfocadas en sus objetivos de carrera y en las oportunidades de crecimiento futuro.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55C1F0-F669-A8EC-29F2-E1BEBB798B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131768E-CCF9-A248-218B-88EFE4612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430" y="1448463"/>
            <a:ext cx="2970806" cy="396107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3BBE1DE-7B62-6A17-28F9-BB333E0C01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7" y="1979111"/>
            <a:ext cx="4195031" cy="314627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4EB59A5-830F-21DA-1118-0E6DC071FA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788" y="838249"/>
            <a:ext cx="3618665" cy="5427998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22CDFD03-E4FD-5267-407F-456EC3073F75}"/>
              </a:ext>
            </a:extLst>
          </p:cNvPr>
          <p:cNvSpPr/>
          <p:nvPr/>
        </p:nvSpPr>
        <p:spPr>
          <a:xfrm>
            <a:off x="524656" y="5591331"/>
            <a:ext cx="6145967" cy="6097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No se determinan planes de acción, hasta la sesión de mayo 2026, </a:t>
            </a:r>
            <a:r>
              <a:rPr lang="es-CO" dirty="0" err="1"/>
              <a:t>qu</a:t>
            </a:r>
            <a:r>
              <a:rPr lang="es-CO" dirty="0"/>
              <a:t> se realizará con el área de gestion</a:t>
            </a:r>
          </a:p>
        </p:txBody>
      </p:sp>
    </p:spTree>
    <p:extLst>
      <p:ext uri="{BB962C8B-B14F-4D97-AF65-F5344CB8AC3E}">
        <p14:creationId xmlns:p14="http://schemas.microsoft.com/office/powerpoint/2010/main" val="1966332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B3E72182-9A3C-31CF-C11C-03D9F7FF13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0400681"/>
              </p:ext>
            </p:extLst>
          </p:nvPr>
        </p:nvGraphicFramePr>
        <p:xfrm>
          <a:off x="0" y="530942"/>
          <a:ext cx="11999075" cy="603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CA6535C1-387C-4220-6D25-4FBA8D6FA468}"/>
              </a:ext>
            </a:extLst>
          </p:cNvPr>
          <p:cNvSpPr/>
          <p:nvPr/>
        </p:nvSpPr>
        <p:spPr>
          <a:xfrm>
            <a:off x="2323475" y="0"/>
            <a:ext cx="8874177" cy="530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200" dirty="0">
                <a:solidFill>
                  <a:schemeClr val="bg1"/>
                </a:solidFill>
                <a:latin typeface="Avenir Next LT Pro" panose="020B0504020202020204" pitchFamily="34" charset="0"/>
              </a:rPr>
              <a:t>6.2.4 Acompañar a los colaboradores en su desarrollo de carrera:</a:t>
            </a:r>
          </a:p>
          <a:p>
            <a:pPr algn="just"/>
            <a:r>
              <a:rPr lang="es-MX" sz="1200" dirty="0">
                <a:solidFill>
                  <a:schemeClr val="bg1"/>
                </a:solidFill>
                <a:latin typeface="Avenir Next LT Pro" panose="020B0504020202020204" pitchFamily="34" charset="0"/>
              </a:rPr>
              <a:t>Cada colaborador mantiene conversaciones periódicas con su líder enfocadas en sus objetivos de carrera y en las oportunidades de crecimiento futuro.</a:t>
            </a:r>
            <a:endParaRPr lang="es-CO" sz="12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51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5260321-EC3B-606F-4706-CEA3437BF900}"/>
              </a:ext>
            </a:extLst>
          </p:cNvPr>
          <p:cNvSpPr/>
          <p:nvPr/>
        </p:nvSpPr>
        <p:spPr>
          <a:xfrm>
            <a:off x="135797" y="5367124"/>
            <a:ext cx="5960203" cy="471949"/>
          </a:xfrm>
          <a:prstGeom prst="rect">
            <a:avLst/>
          </a:prstGeom>
          <a:solidFill>
            <a:srgbClr val="1969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venir Next LT Pro" panose="020B0504020202020204" pitchFamily="34" charset="0"/>
              </a:rPr>
              <a:t>Cantidad de acciones acordadas</a:t>
            </a:r>
            <a:endParaRPr lang="es-CO" dirty="0">
              <a:latin typeface="Avenir Next LT Pro" panose="020B05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B57B3ED-2249-4536-3C00-6DEBB4FFC6E5}"/>
              </a:ext>
            </a:extLst>
          </p:cNvPr>
          <p:cNvSpPr/>
          <p:nvPr/>
        </p:nvSpPr>
        <p:spPr>
          <a:xfrm>
            <a:off x="6269194" y="5367124"/>
            <a:ext cx="5787009" cy="471949"/>
          </a:xfrm>
          <a:prstGeom prst="rect">
            <a:avLst/>
          </a:prstGeom>
          <a:solidFill>
            <a:srgbClr val="1969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venir Next LT Pro" panose="020B0504020202020204" pitchFamily="34" charset="0"/>
              </a:rPr>
              <a:t>Cierre de acciones / Gestión</a:t>
            </a:r>
            <a:endParaRPr lang="es-CO" dirty="0">
              <a:latin typeface="Avenir Next LT Pro" panose="020B05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5027F61-4CA9-A822-D4F9-53F39DF4EF18}"/>
              </a:ext>
            </a:extLst>
          </p:cNvPr>
          <p:cNvSpPr/>
          <p:nvPr/>
        </p:nvSpPr>
        <p:spPr>
          <a:xfrm>
            <a:off x="2323475" y="0"/>
            <a:ext cx="8874177" cy="530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200" dirty="0">
                <a:solidFill>
                  <a:schemeClr val="bg1"/>
                </a:solidFill>
                <a:latin typeface="Avenir Next LT Pro" panose="020B0504020202020204" pitchFamily="34" charset="0"/>
              </a:rPr>
              <a:t>6.2.4 Acompañar a los colaboradores en su desarrollo de carrera:</a:t>
            </a:r>
          </a:p>
          <a:p>
            <a:pPr algn="just"/>
            <a:r>
              <a:rPr lang="es-MX" sz="1200" dirty="0">
                <a:solidFill>
                  <a:schemeClr val="bg1"/>
                </a:solidFill>
                <a:latin typeface="Avenir Next LT Pro" panose="020B0504020202020204" pitchFamily="34" charset="0"/>
              </a:rPr>
              <a:t>Cada colaborador mantiene conversaciones periódicas con su líder enfocadas en sus objetivos de carrera y en las oportunidades de crecimiento futuro.</a:t>
            </a:r>
            <a:endParaRPr lang="es-CO" sz="12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F86EE14C-4AF1-563A-4D5D-54129A4BD9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364575"/>
              </p:ext>
            </p:extLst>
          </p:nvPr>
        </p:nvGraphicFramePr>
        <p:xfrm>
          <a:off x="135797" y="1018927"/>
          <a:ext cx="5960203" cy="4077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24565FD7-E3CA-B8F2-67B7-3DB661EF23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7509924"/>
              </p:ext>
            </p:extLst>
          </p:nvPr>
        </p:nvGraphicFramePr>
        <p:xfrm>
          <a:off x="5991068" y="748459"/>
          <a:ext cx="5506388" cy="2357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202403D2-CAD7-FA4C-9113-3DB250FD11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7886285"/>
              </p:ext>
            </p:extLst>
          </p:nvPr>
        </p:nvGraphicFramePr>
        <p:xfrm>
          <a:off x="6460762" y="3158533"/>
          <a:ext cx="5036694" cy="2058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95087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45C6B-E34B-CF3B-2A50-C64F27BA7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84E91C94-8F5A-6B1A-69AB-BD8A68D0A8DC}"/>
              </a:ext>
            </a:extLst>
          </p:cNvPr>
          <p:cNvSpPr/>
          <p:nvPr/>
        </p:nvSpPr>
        <p:spPr>
          <a:xfrm>
            <a:off x="254000" y="758695"/>
            <a:ext cx="6167120" cy="5540505"/>
          </a:xfrm>
          <a:prstGeom prst="roundRect">
            <a:avLst/>
          </a:prstGeom>
          <a:solidFill>
            <a:srgbClr val="FCD0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Picture 6" descr="Lenovo Debuts ThinkVision T27hv-20 Monitor with Integrated Webcam">
            <a:extLst>
              <a:ext uri="{FF2B5EF4-FFF2-40B4-BE49-F238E27FC236}">
                <a16:creationId xmlns:a16="http://schemas.microsoft.com/office/drawing/2014/main" id="{8E0135A3-52E7-9033-195A-2801AAE1B8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11" b="96889" l="10000" r="90000">
                        <a14:foregroundMark x1="28833" y1="65185" x2="28833" y2="65185"/>
                        <a14:foregroundMark x1="27917" y1="61185" x2="27917" y2="61185"/>
                        <a14:foregroundMark x1="24917" y1="7704" x2="24917" y2="7704"/>
                        <a14:foregroundMark x1="21750" y1="9333" x2="21750" y2="9333"/>
                        <a14:foregroundMark x1="49833" y1="92593" x2="49833" y2="92593"/>
                        <a14:foregroundMark x1="49500" y1="3259" x2="49500" y2="3259"/>
                        <a14:foregroundMark x1="49833" y1="96889" x2="49833" y2="96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80" r="18142"/>
          <a:stretch>
            <a:fillRect/>
          </a:stretch>
        </p:blipFill>
        <p:spPr bwMode="auto">
          <a:xfrm>
            <a:off x="5789560" y="673100"/>
            <a:ext cx="6558660" cy="536270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C16496C7-3057-FCDD-0309-559CDF9A9D31}"/>
              </a:ext>
            </a:extLst>
          </p:cNvPr>
          <p:cNvSpPr txBox="1"/>
          <p:nvPr/>
        </p:nvSpPr>
        <p:spPr>
          <a:xfrm>
            <a:off x="960162" y="920011"/>
            <a:ext cx="4854797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CO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"/>
                <a:ea typeface=" Avenir Next Arabic Light"/>
                <a:cs typeface="Arial" panose="020B0604020202020204" pitchFamily="34" charset="0"/>
              </a:rPr>
              <a:t>Plan de sucesión: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D96667B-55F3-0C88-74CC-46ED3B1266D1}"/>
              </a:ext>
            </a:extLst>
          </p:cNvPr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rgbClr val="39BFBF"/>
          </a:solidFill>
          <a:ln>
            <a:solidFill>
              <a:srgbClr val="39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DAB4C8B-4900-55AC-2916-697481707027}"/>
              </a:ext>
            </a:extLst>
          </p:cNvPr>
          <p:cNvSpPr/>
          <p:nvPr/>
        </p:nvSpPr>
        <p:spPr>
          <a:xfrm>
            <a:off x="684524" y="1723155"/>
            <a:ext cx="5152641" cy="430812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775AF0C-2E65-D16E-BA69-57370503F8A3}"/>
              </a:ext>
            </a:extLst>
          </p:cNvPr>
          <p:cNvSpPr txBox="1"/>
          <p:nvPr/>
        </p:nvSpPr>
        <p:spPr>
          <a:xfrm>
            <a:off x="8255" y="6391009"/>
            <a:ext cx="12192000" cy="276999"/>
          </a:xfrm>
          <a:prstGeom prst="rect">
            <a:avLst/>
          </a:prstGeom>
          <a:solidFill>
            <a:srgbClr val="FCD039"/>
          </a:solidFill>
        </p:spPr>
        <p:txBody>
          <a:bodyPr wrap="square">
            <a:spAutoFit/>
          </a:bodyPr>
          <a:lstStyle/>
          <a:p>
            <a:r>
              <a:rPr lang="es-MX" sz="1200">
                <a:latin typeface="Avenir Next LT Pro" panose="020B0504020202020204" pitchFamily="34" charset="0"/>
                <a:ea typeface=" Avenir Next Arabic"/>
                <a:cs typeface=" Avenir Next Arabic"/>
                <a:sym typeface=" Avenir Next Arabic"/>
              </a:rPr>
              <a:t>Objetivo: ≥90% de las posiciones críticas deben contar con al menos un sucesor </a:t>
            </a:r>
            <a:r>
              <a:rPr lang="es-MX" sz="1200" err="1">
                <a:latin typeface="Avenir Next LT Pro" panose="020B0504020202020204" pitchFamily="34" charset="0"/>
                <a:ea typeface=" Avenir Next Arabic"/>
                <a:cs typeface=" Avenir Next Arabic"/>
                <a:sym typeface=" Avenir Next Arabic"/>
              </a:rPr>
              <a:t>ready-now</a:t>
            </a:r>
            <a:r>
              <a:rPr lang="es-MX" sz="1200">
                <a:latin typeface="Avenir Next LT Pro" panose="020B0504020202020204" pitchFamily="34" charset="0"/>
                <a:ea typeface=" Avenir Next Arabic"/>
                <a:cs typeface=" Avenir Next Arabic"/>
                <a:sym typeface=" Avenir Next Arabic"/>
              </a:rPr>
              <a:t>. Tener matriz de </a:t>
            </a:r>
            <a:r>
              <a:rPr lang="es-MX" sz="1200" err="1">
                <a:latin typeface="Avenir Next LT Pro" panose="020B0504020202020204" pitchFamily="34" charset="0"/>
                <a:ea typeface=" Avenir Next Arabic"/>
                <a:cs typeface=" Avenir Next Arabic"/>
                <a:sym typeface=" Avenir Next Arabic"/>
              </a:rPr>
              <a:t>sucesion</a:t>
            </a:r>
            <a:r>
              <a:rPr lang="es-MX" sz="1200">
                <a:latin typeface="Avenir Next LT Pro" panose="020B0504020202020204" pitchFamily="34" charset="0"/>
                <a:ea typeface=" Avenir Next Arabic"/>
                <a:cs typeface=" Avenir Next Arabic"/>
                <a:sym typeface=" Avenir Next Arabic"/>
              </a:rPr>
              <a:t>. </a:t>
            </a:r>
            <a:endParaRPr lang="en-US" sz="1200">
              <a:latin typeface="Avenir Next LT Pro" panose="020B0504020202020204" pitchFamily="34" charset="0"/>
              <a:ea typeface=" Avenir Next Arabic"/>
              <a:cs typeface=" Avenir Next Arabic"/>
              <a:sym typeface=" Avenir Next Arabic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B991BF1-34A8-EBFD-1E28-4E04A54A41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" y="2780"/>
            <a:ext cx="12192000" cy="6537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1FE9D9B-3E4D-FD7B-4371-6C2519B7D8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96983"/>
            <a:ext cx="1622718" cy="44349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00875D8-2A30-11B9-73D0-857F374B27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0F5EA2-7B6F-B6C6-39E3-088A10ADE44C}"/>
              </a:ext>
            </a:extLst>
          </p:cNvPr>
          <p:cNvSpPr txBox="1"/>
          <p:nvPr/>
        </p:nvSpPr>
        <p:spPr>
          <a:xfrm>
            <a:off x="2267605" y="26705"/>
            <a:ext cx="898291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s-ES" sz="1200" dirty="0">
                <a:solidFill>
                  <a:schemeClr val="bg1"/>
                </a:solidFill>
                <a:latin typeface="Avenir Next LT Pro"/>
                <a:ea typeface="Azo Sans"/>
                <a:cs typeface="Azo Sans"/>
                <a:sym typeface="Azo Sans"/>
              </a:rPr>
              <a:t>6.2.5 </a:t>
            </a:r>
            <a:r>
              <a:rPr lang="es-MX" sz="1200" dirty="0">
                <a:solidFill>
                  <a:schemeClr val="bg1"/>
                </a:solidFill>
                <a:latin typeface="Avenir Next LT Pro"/>
                <a:ea typeface="Azo Sans"/>
                <a:cs typeface="Azo Sans"/>
                <a:sym typeface="Azo Sans"/>
              </a:rPr>
              <a:t>Determinar posiciones críticas y planificar la sucesión:</a:t>
            </a:r>
          </a:p>
          <a:p>
            <a:pPr algn="just"/>
            <a:r>
              <a:rPr lang="es-MX" sz="1200" dirty="0">
                <a:solidFill>
                  <a:schemeClr val="bg1"/>
                </a:solidFill>
                <a:latin typeface="Avenir Next LT Pro"/>
                <a:ea typeface="Azo Sans"/>
                <a:cs typeface="Azo Sans"/>
                <a:sym typeface="Azo Sans"/>
              </a:rPr>
              <a:t>Construir un pipeline interno de talento sostenible para los roles críticos, garantizando la continuidad del negocio y reduciendo la dependencia de contratación externa.</a:t>
            </a:r>
            <a:endParaRPr lang="es-ES" sz="1200" dirty="0">
              <a:solidFill>
                <a:schemeClr val="bg1"/>
              </a:solidFill>
              <a:latin typeface="Avenir Next LT Pro"/>
              <a:ea typeface="Azo Sans"/>
              <a:cs typeface="Azo Sans"/>
              <a:sym typeface="Azo Sans"/>
            </a:endParaRP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D4F2446A-2E11-4AE7-82EA-49F662958813}"/>
              </a:ext>
            </a:extLst>
          </p:cNvPr>
          <p:cNvSpPr/>
          <p:nvPr/>
        </p:nvSpPr>
        <p:spPr>
          <a:xfrm>
            <a:off x="1367204" y="4914803"/>
            <a:ext cx="4399668" cy="82205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D0CBC8E-59F5-4898-8445-3FD1E692F6FC}"/>
              </a:ext>
            </a:extLst>
          </p:cNvPr>
          <p:cNvSpPr txBox="1"/>
          <p:nvPr/>
        </p:nvSpPr>
        <p:spPr>
          <a:xfrm>
            <a:off x="1674945" y="5071044"/>
            <a:ext cx="38507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>
                <a:effectLst/>
                <a:latin typeface="Work Sans" pitchFamily="2" charset="0"/>
              </a:defRPr>
            </a:lvl1pPr>
          </a:lstStyle>
          <a:p>
            <a:pPr algn="l"/>
            <a:r>
              <a:rPr lang="es-MX" sz="1600" b="0">
                <a:latin typeface="Arial" panose="020B0604020202020204" pitchFamily="34" charset="0"/>
                <a:cs typeface="Arial" panose="020B0604020202020204" pitchFamily="34" charset="0"/>
              </a:rPr>
              <a:t>Tendencia / Casos de exito</a:t>
            </a: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C9C4C720-281F-40BE-AEDD-B2B007A57768}"/>
              </a:ext>
            </a:extLst>
          </p:cNvPr>
          <p:cNvSpPr/>
          <p:nvPr/>
        </p:nvSpPr>
        <p:spPr>
          <a:xfrm>
            <a:off x="1382105" y="3942544"/>
            <a:ext cx="4385969" cy="82205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/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AAD8F135-B73C-45A0-9BEE-500116215488}"/>
              </a:ext>
            </a:extLst>
          </p:cNvPr>
          <p:cNvSpPr/>
          <p:nvPr/>
        </p:nvSpPr>
        <p:spPr>
          <a:xfrm>
            <a:off x="944079" y="4022746"/>
            <a:ext cx="660400" cy="660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56D1207F-6DE0-44A3-BE90-3A9744A152D2}"/>
              </a:ext>
            </a:extLst>
          </p:cNvPr>
          <p:cNvSpPr/>
          <p:nvPr/>
        </p:nvSpPr>
        <p:spPr>
          <a:xfrm>
            <a:off x="1323724" y="1973598"/>
            <a:ext cx="4443149" cy="82205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/>
          </a:p>
        </p:txBody>
      </p:sp>
      <p:grpSp>
        <p:nvGrpSpPr>
          <p:cNvPr id="41" name="Grupo 40">
            <a:extLst>
              <a:ext uri="{FF2B5EF4-FFF2-40B4-BE49-F238E27FC236}">
                <a16:creationId xmlns:a16="http://schemas.microsoft.com/office/drawing/2014/main" id="{8F253837-A974-4681-B4A2-5EDD58DE37D3}"/>
              </a:ext>
            </a:extLst>
          </p:cNvPr>
          <p:cNvGrpSpPr/>
          <p:nvPr/>
        </p:nvGrpSpPr>
        <p:grpSpPr>
          <a:xfrm>
            <a:off x="960163" y="2042868"/>
            <a:ext cx="755709" cy="660400"/>
            <a:chOff x="8476497" y="1766994"/>
            <a:chExt cx="1133563" cy="990600"/>
          </a:xfrm>
        </p:grpSpPr>
        <p:sp>
          <p:nvSpPr>
            <p:cNvPr id="42" name="Rectángulo: esquinas redondeadas 41">
              <a:extLst>
                <a:ext uri="{FF2B5EF4-FFF2-40B4-BE49-F238E27FC236}">
                  <a16:creationId xmlns:a16="http://schemas.microsoft.com/office/drawing/2014/main" id="{A1854CCE-E916-4FA2-B476-A2DCD14D8249}"/>
                </a:ext>
              </a:extLst>
            </p:cNvPr>
            <p:cNvSpPr/>
            <p:nvPr/>
          </p:nvSpPr>
          <p:spPr>
            <a:xfrm>
              <a:off x="8476497" y="1766994"/>
              <a:ext cx="990600" cy="9906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200"/>
            </a:p>
          </p:txBody>
        </p:sp>
        <p:sp>
          <p:nvSpPr>
            <p:cNvPr id="43" name="TextBox 9">
              <a:extLst>
                <a:ext uri="{FF2B5EF4-FFF2-40B4-BE49-F238E27FC236}">
                  <a16:creationId xmlns:a16="http://schemas.microsoft.com/office/drawing/2014/main" id="{387D9CD9-8A46-449D-9174-CB2DE3B6CD1F}"/>
                </a:ext>
              </a:extLst>
            </p:cNvPr>
            <p:cNvSpPr txBox="1"/>
            <p:nvPr/>
          </p:nvSpPr>
          <p:spPr>
            <a:xfrm>
              <a:off x="8735577" y="1791699"/>
              <a:ext cx="874483" cy="923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s-ES" sz="4000" b="1">
                  <a:solidFill>
                    <a:srgbClr val="F9CF31"/>
                  </a:solidFill>
                  <a:latin typeface="Avenir Next LT Pro" panose="020B0504020202020204" pitchFamily="34" charset="0"/>
                  <a:ea typeface=" Avenir Next Arabic Light"/>
                  <a:cs typeface=" Avenir Next Arabic Light"/>
                  <a:sym typeface=" Avenir Next Arabic Light"/>
                </a:rPr>
                <a:t>1</a:t>
              </a:r>
              <a:endParaRPr lang="es-CO" sz="4000" b="1">
                <a:solidFill>
                  <a:srgbClr val="F9CF31"/>
                </a:solidFill>
                <a:latin typeface="Avenir Next LT Pro" panose="020B0504020202020204" pitchFamily="34" charset="0"/>
                <a:ea typeface=" Avenir Next Arabic Light"/>
                <a:cs typeface=" Avenir Next Arabic Light"/>
                <a:sym typeface=" Avenir Next Arabic Light"/>
              </a:endParaRPr>
            </a:p>
          </p:txBody>
        </p:sp>
      </p:grpSp>
      <p:sp>
        <p:nvSpPr>
          <p:cNvPr id="44" name="CuadroTexto 43">
            <a:extLst>
              <a:ext uri="{FF2B5EF4-FFF2-40B4-BE49-F238E27FC236}">
                <a16:creationId xmlns:a16="http://schemas.microsoft.com/office/drawing/2014/main" id="{EB274E8B-9481-478C-BB2A-177295B10D26}"/>
              </a:ext>
            </a:extLst>
          </p:cNvPr>
          <p:cNvSpPr txBox="1"/>
          <p:nvPr/>
        </p:nvSpPr>
        <p:spPr>
          <a:xfrm>
            <a:off x="1763960" y="2188596"/>
            <a:ext cx="38717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i="0" u="none" strike="noStrike" kern="1200" cap="none" spc="0" normalizeH="0" baseline="0" noProof="0">
                <a:ln>
                  <a:noFill/>
                </a:ln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Identificar cuáles son los roles críticos</a:t>
            </a: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E89CAB29-1534-4F36-AAF5-92A227F14C68}"/>
              </a:ext>
            </a:extLst>
          </p:cNvPr>
          <p:cNvSpPr/>
          <p:nvPr/>
        </p:nvSpPr>
        <p:spPr>
          <a:xfrm>
            <a:off x="1380903" y="2982473"/>
            <a:ext cx="4385969" cy="82205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/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F86264B4-E6B1-410E-A62A-DE0B807C59C6}"/>
              </a:ext>
            </a:extLst>
          </p:cNvPr>
          <p:cNvSpPr/>
          <p:nvPr/>
        </p:nvSpPr>
        <p:spPr>
          <a:xfrm>
            <a:off x="960163" y="3036973"/>
            <a:ext cx="660400" cy="660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/>
          </a:p>
        </p:txBody>
      </p:sp>
      <p:sp>
        <p:nvSpPr>
          <p:cNvPr id="47" name="TextBox 9">
            <a:extLst>
              <a:ext uri="{FF2B5EF4-FFF2-40B4-BE49-F238E27FC236}">
                <a16:creationId xmlns:a16="http://schemas.microsoft.com/office/drawing/2014/main" id="{5287A413-DC8E-4360-8E4D-57A949EAA846}"/>
              </a:ext>
            </a:extLst>
          </p:cNvPr>
          <p:cNvSpPr txBox="1"/>
          <p:nvPr/>
        </p:nvSpPr>
        <p:spPr>
          <a:xfrm>
            <a:off x="1132883" y="3051777"/>
            <a:ext cx="58298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4000" b="1">
                <a:solidFill>
                  <a:srgbClr val="F9CF31"/>
                </a:solidFill>
                <a:latin typeface="Avenir Next LT Pro" panose="020B0504020202020204" pitchFamily="34" charset="0"/>
                <a:ea typeface=" Avenir Next Arabic Light"/>
                <a:cs typeface=" Avenir Next Arabic Light"/>
                <a:sym typeface=" Avenir Next Arabic Light"/>
              </a:rPr>
              <a:t>2</a:t>
            </a:r>
            <a:endParaRPr lang="es-CO" sz="4000" b="1">
              <a:solidFill>
                <a:srgbClr val="F9CF31"/>
              </a:solidFill>
              <a:latin typeface="Avenir Next LT Pro" panose="020B0504020202020204" pitchFamily="34" charset="0"/>
              <a:ea typeface=" Avenir Next Arabic Light"/>
              <a:cs typeface=" Avenir Next Arabic Light"/>
              <a:sym typeface=" Avenir Next Arabic Light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F37411D-1747-45CA-847D-F0742E2AB5F4}"/>
              </a:ext>
            </a:extLst>
          </p:cNvPr>
          <p:cNvSpPr txBox="1"/>
          <p:nvPr/>
        </p:nvSpPr>
        <p:spPr>
          <a:xfrm>
            <a:off x="1757836" y="3089187"/>
            <a:ext cx="39670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CO" sz="1600">
                <a:latin typeface="Arial" panose="020B0604020202020204" pitchFamily="34" charset="0"/>
                <a:cs typeface="Arial" panose="020B0604020202020204" pitchFamily="34" charset="0"/>
              </a:rPr>
              <a:t>Analizar los próximos colaboradores que quieren y tienen el potencial para serlo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635546FF-18E4-4E1E-83F2-D4D5716B9D68}"/>
              </a:ext>
            </a:extLst>
          </p:cNvPr>
          <p:cNvSpPr txBox="1"/>
          <p:nvPr/>
        </p:nvSpPr>
        <p:spPr>
          <a:xfrm>
            <a:off x="1791177" y="4176652"/>
            <a:ext cx="37045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>
                <a:effectLst/>
                <a:latin typeface="Work Sans" pitchFamily="2" charset="0"/>
              </a:defRPr>
            </a:lvl1pPr>
          </a:lstStyle>
          <a:p>
            <a:pPr algn="l">
              <a:defRPr/>
            </a:pPr>
            <a:r>
              <a:rPr lang="es-MX" sz="1600" b="0">
                <a:latin typeface="Arial" panose="020B0604020202020204" pitchFamily="34" charset="0"/>
                <a:cs typeface="Arial" panose="020B0604020202020204" pitchFamily="34" charset="0"/>
              </a:rPr>
              <a:t>Plan de desarrollo</a:t>
            </a:r>
          </a:p>
        </p:txBody>
      </p:sp>
      <p:sp>
        <p:nvSpPr>
          <p:cNvPr id="50" name="TextBox 9">
            <a:extLst>
              <a:ext uri="{FF2B5EF4-FFF2-40B4-BE49-F238E27FC236}">
                <a16:creationId xmlns:a16="http://schemas.microsoft.com/office/drawing/2014/main" id="{2F9FFD39-F90C-406D-9011-74B90B4BA4E0}"/>
              </a:ext>
            </a:extLst>
          </p:cNvPr>
          <p:cNvSpPr txBox="1"/>
          <p:nvPr/>
        </p:nvSpPr>
        <p:spPr>
          <a:xfrm>
            <a:off x="1107140" y="4124697"/>
            <a:ext cx="58298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4000" b="1">
                <a:solidFill>
                  <a:srgbClr val="F9CF31"/>
                </a:solidFill>
                <a:latin typeface="Avenir Next LT Pro" panose="020B0504020202020204" pitchFamily="34" charset="0"/>
                <a:ea typeface=" Avenir Next Arabic Light"/>
                <a:cs typeface=" Avenir Next Arabic Light"/>
                <a:sym typeface=" Avenir Next Arabic Light"/>
              </a:rPr>
              <a:t>3</a:t>
            </a:r>
            <a:endParaRPr lang="es-CO" sz="4000" b="1">
              <a:solidFill>
                <a:srgbClr val="F9CF31"/>
              </a:solidFill>
              <a:latin typeface="Avenir Next LT Pro" panose="020B0504020202020204" pitchFamily="34" charset="0"/>
              <a:ea typeface=" Avenir Next Arabic Light"/>
              <a:cs typeface=" Avenir Next Arabic Light"/>
              <a:sym typeface=" Avenir Next Arabic Light"/>
            </a:endParaRPr>
          </a:p>
        </p:txBody>
      </p:sp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03A7D6F6-9035-4F60-8104-73B160037377}"/>
              </a:ext>
            </a:extLst>
          </p:cNvPr>
          <p:cNvSpPr/>
          <p:nvPr/>
        </p:nvSpPr>
        <p:spPr>
          <a:xfrm>
            <a:off x="942876" y="4970559"/>
            <a:ext cx="660400" cy="660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A6C9B1A2-C12F-4DC4-B597-470B686D05F5}"/>
              </a:ext>
            </a:extLst>
          </p:cNvPr>
          <p:cNvSpPr txBox="1"/>
          <p:nvPr/>
        </p:nvSpPr>
        <p:spPr>
          <a:xfrm>
            <a:off x="1107139" y="4949010"/>
            <a:ext cx="58298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4000" b="1">
                <a:solidFill>
                  <a:srgbClr val="F9CF31"/>
                </a:solidFill>
                <a:latin typeface="Avenir Next LT Pro" panose="020B0504020202020204" pitchFamily="34" charset="0"/>
                <a:ea typeface=" Avenir Next Arabic Light"/>
                <a:cs typeface=" Avenir Next Arabic Light"/>
                <a:sym typeface=" Avenir Next Arabic Light"/>
              </a:rPr>
              <a:t>4</a:t>
            </a:r>
            <a:endParaRPr lang="es-CO" sz="4000" b="1">
              <a:solidFill>
                <a:srgbClr val="F9CF31"/>
              </a:solidFill>
              <a:latin typeface="Avenir Next LT Pro" panose="020B0504020202020204" pitchFamily="34" charset="0"/>
              <a:ea typeface=" Avenir Next Arabic Light"/>
              <a:cs typeface=" Avenir Next Arabic Light"/>
              <a:sym typeface=" Avenir Next Arabic Light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309476C-8698-728A-556B-F9FA349864AF}"/>
              </a:ext>
            </a:extLst>
          </p:cNvPr>
          <p:cNvSpPr/>
          <p:nvPr/>
        </p:nvSpPr>
        <p:spPr>
          <a:xfrm>
            <a:off x="6045200" y="984472"/>
            <a:ext cx="5884251" cy="2969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1DA93DA-8D02-18CA-A6F3-E45CC89B81CC}"/>
              </a:ext>
            </a:extLst>
          </p:cNvPr>
          <p:cNvSpPr/>
          <p:nvPr/>
        </p:nvSpPr>
        <p:spPr>
          <a:xfrm>
            <a:off x="8979411" y="1110475"/>
            <a:ext cx="2842715" cy="2698360"/>
          </a:xfrm>
          <a:prstGeom prst="rect">
            <a:avLst/>
          </a:prstGeom>
          <a:solidFill>
            <a:srgbClr val="39BFB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/>
              <a:buChar char="•"/>
            </a:pPr>
            <a:r>
              <a:rPr lang="es-MX" b="1">
                <a:latin typeface="Avenir Next LT Pro"/>
              </a:rPr>
              <a:t>Roles críticos almacén:</a:t>
            </a:r>
            <a:r>
              <a:rPr lang="es-MX">
                <a:latin typeface="Avenir Next LT Pro"/>
              </a:rPr>
              <a:t> </a:t>
            </a:r>
            <a:br>
              <a:rPr lang="es-MX">
                <a:latin typeface="Avenir Next LT Pro"/>
              </a:rPr>
            </a:br>
            <a:r>
              <a:rPr lang="es-MX">
                <a:latin typeface="Avenir Next LT Pro"/>
              </a:rPr>
              <a:t>- Jefe de operación</a:t>
            </a:r>
            <a:br>
              <a:rPr lang="es-MX">
                <a:latin typeface="Avenir Next LT Pro"/>
              </a:rPr>
            </a:br>
            <a:r>
              <a:rPr lang="es-MX">
                <a:latin typeface="Avenir Next LT Pro"/>
              </a:rPr>
              <a:t>- Analista de inventario.</a:t>
            </a:r>
            <a:br>
              <a:rPr lang="es-MX">
                <a:latin typeface="Avenir Next LT Pro"/>
              </a:rPr>
            </a:br>
            <a:r>
              <a:rPr lang="es-MX">
                <a:latin typeface="Avenir Next LT Pro"/>
              </a:rPr>
              <a:t>- Líder de seguridad.</a:t>
            </a:r>
            <a:br>
              <a:rPr lang="es-MX">
                <a:latin typeface="Avenir Next LT Pro"/>
              </a:rPr>
            </a:br>
            <a:r>
              <a:rPr lang="es-MX">
                <a:latin typeface="Avenir Next LT Pro"/>
              </a:rPr>
              <a:t>- Analista de cartera.</a:t>
            </a:r>
            <a:br>
              <a:rPr lang="es-MX">
                <a:latin typeface="Avenir Next LT Pro"/>
              </a:rPr>
            </a:br>
            <a:endParaRPr lang="es-MX">
              <a:latin typeface="Avenir Next LT Pro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D30B4A1-1E0C-2EC7-F853-9A429522A174}"/>
              </a:ext>
            </a:extLst>
          </p:cNvPr>
          <p:cNvSpPr/>
          <p:nvPr/>
        </p:nvSpPr>
        <p:spPr>
          <a:xfrm>
            <a:off x="6104065" y="1117184"/>
            <a:ext cx="2842715" cy="2698360"/>
          </a:xfrm>
          <a:prstGeom prst="rect">
            <a:avLst/>
          </a:prstGeom>
          <a:solidFill>
            <a:srgbClr val="39BFB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/>
              <a:buChar char="•"/>
            </a:pPr>
            <a:r>
              <a:rPr lang="es-MX" b="1" dirty="0">
                <a:latin typeface="Avenir Next LT Pro"/>
              </a:rPr>
              <a:t>Roles críticos reparto:</a:t>
            </a:r>
            <a:br>
              <a:rPr lang="es-MX" dirty="0">
                <a:latin typeface="Avenir Next LT Pro"/>
              </a:rPr>
            </a:br>
            <a:r>
              <a:rPr lang="es-MX" dirty="0">
                <a:latin typeface="Avenir Next LT Pro"/>
              </a:rPr>
              <a:t>- Jefe de operación</a:t>
            </a:r>
            <a:br>
              <a:rPr lang="es-MX" dirty="0">
                <a:latin typeface="Avenir Next LT Pro"/>
              </a:rPr>
            </a:br>
            <a:r>
              <a:rPr lang="es-MX" dirty="0">
                <a:latin typeface="Avenir Next LT Pro"/>
              </a:rPr>
              <a:t>- Coordinador de ruta</a:t>
            </a:r>
            <a:br>
              <a:rPr lang="es-MX" dirty="0">
                <a:latin typeface="Avenir Next LT Pro"/>
              </a:rPr>
            </a:br>
            <a:r>
              <a:rPr lang="es-MX" dirty="0">
                <a:latin typeface="Avenir Next LT Pro"/>
              </a:rPr>
              <a:t>- Líder de seguridad</a:t>
            </a:r>
            <a:br>
              <a:rPr lang="es-MX" dirty="0">
                <a:latin typeface="Avenir Next LT Pro"/>
              </a:rPr>
            </a:br>
            <a:br>
              <a:rPr lang="es-MX" dirty="0">
                <a:latin typeface="Avenir Next LT Pro"/>
              </a:rPr>
            </a:br>
            <a:endParaRPr lang="es-MX" dirty="0"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2204207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E5AC6CC6-C37B-80A3-62AA-DA7C72382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0" t="16175" r="9819"/>
          <a:stretch>
            <a:fillRect/>
          </a:stretch>
        </p:blipFill>
        <p:spPr>
          <a:xfrm>
            <a:off x="176715" y="1557403"/>
            <a:ext cx="2453390" cy="381632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C13CC4E-703A-7F48-DCB0-72578D44E8F5}"/>
              </a:ext>
            </a:extLst>
          </p:cNvPr>
          <p:cNvSpPr/>
          <p:nvPr/>
        </p:nvSpPr>
        <p:spPr>
          <a:xfrm>
            <a:off x="5477069" y="914400"/>
            <a:ext cx="6410131" cy="1129004"/>
          </a:xfrm>
          <a:prstGeom prst="rect">
            <a:avLst/>
          </a:prstGeom>
          <a:solidFill>
            <a:srgbClr val="39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PLAN DE DESARROLLO EXPERTO TECNICO</a:t>
            </a:r>
            <a:endParaRPr lang="es-CO" sz="2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B693518-0FD8-EB9B-9137-0A4513CD79F3}"/>
              </a:ext>
            </a:extLst>
          </p:cNvPr>
          <p:cNvSpPr/>
          <p:nvPr/>
        </p:nvSpPr>
        <p:spPr>
          <a:xfrm>
            <a:off x="5453740" y="2177269"/>
            <a:ext cx="3228392" cy="1540346"/>
          </a:xfrm>
          <a:prstGeom prst="rect">
            <a:avLst/>
          </a:prstGeom>
          <a:solidFill>
            <a:srgbClr val="232F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INGENIERO INDUSTRIAL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53B9BC6-E5B8-1642-56AE-EA37AF269DD6}"/>
              </a:ext>
            </a:extLst>
          </p:cNvPr>
          <p:cNvSpPr/>
          <p:nvPr/>
        </p:nvSpPr>
        <p:spPr>
          <a:xfrm>
            <a:off x="8783216" y="2170219"/>
            <a:ext cx="3103984" cy="1540346"/>
          </a:xfrm>
          <a:prstGeom prst="rect">
            <a:avLst/>
          </a:prstGeom>
          <a:solidFill>
            <a:srgbClr val="39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ALTO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3027625-6EA3-17D1-1A3B-EDDBC50CE526}"/>
              </a:ext>
            </a:extLst>
          </p:cNvPr>
          <p:cNvSpPr/>
          <p:nvPr/>
        </p:nvSpPr>
        <p:spPr>
          <a:xfrm>
            <a:off x="5453740" y="3840399"/>
            <a:ext cx="6433459" cy="1129004"/>
          </a:xfrm>
          <a:prstGeom prst="rect">
            <a:avLst/>
          </a:prstGeom>
          <a:solidFill>
            <a:srgbClr val="FCD0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58 ENTRENAMIENTOS / 21 MAYO 2026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AFB5690-6B04-AB86-5068-38860C908C91}"/>
              </a:ext>
            </a:extLst>
          </p:cNvPr>
          <p:cNvSpPr/>
          <p:nvPr/>
        </p:nvSpPr>
        <p:spPr>
          <a:xfrm>
            <a:off x="5437440" y="5103150"/>
            <a:ext cx="6433459" cy="1419023"/>
          </a:xfrm>
          <a:prstGeom prst="rect">
            <a:avLst/>
          </a:prstGeom>
          <a:solidFill>
            <a:srgbClr val="1969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13% CULMINADO </a:t>
            </a:r>
            <a:br>
              <a:rPr lang="es-CO" dirty="0"/>
            </a:br>
            <a:r>
              <a:rPr lang="es-CO" dirty="0"/>
              <a:t>8% EN PROCESO </a:t>
            </a:r>
          </a:p>
          <a:p>
            <a:pPr algn="ctr"/>
            <a:r>
              <a:rPr lang="es-CO" dirty="0"/>
              <a:t>77% SIN INICIO </a:t>
            </a:r>
          </a:p>
        </p:txBody>
      </p:sp>
      <p:pic>
        <p:nvPicPr>
          <p:cNvPr id="7" name="Picture 2" descr="Smartphone and mobile phone. 11047526 PNG">
            <a:extLst>
              <a:ext uri="{FF2B5EF4-FFF2-40B4-BE49-F238E27FC236}">
                <a16:creationId xmlns:a16="http://schemas.microsoft.com/office/drawing/2014/main" id="{93532A82-CAB1-04EA-6256-58E81E412D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5" r="23995"/>
          <a:stretch>
            <a:fillRect/>
          </a:stretch>
        </p:blipFill>
        <p:spPr bwMode="auto">
          <a:xfrm>
            <a:off x="-35864" y="1358545"/>
            <a:ext cx="2801339" cy="4140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17CF8D8-4797-BC85-70F8-87CD2BF305E9}"/>
              </a:ext>
            </a:extLst>
          </p:cNvPr>
          <p:cNvSpPr txBox="1"/>
          <p:nvPr/>
        </p:nvSpPr>
        <p:spPr>
          <a:xfrm>
            <a:off x="5738327" y="2323322"/>
            <a:ext cx="2649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Avenir Next LT Pro" panose="020B0504020202020204" pitchFamily="34" charset="0"/>
              </a:rPr>
              <a:t>PERFIL DEL EXPERTO</a:t>
            </a:r>
            <a:endParaRPr lang="es-CO" sz="1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3A24C43-70A0-C9E0-42C5-EF3C9915C0A8}"/>
              </a:ext>
            </a:extLst>
          </p:cNvPr>
          <p:cNvSpPr txBox="1"/>
          <p:nvPr/>
        </p:nvSpPr>
        <p:spPr>
          <a:xfrm>
            <a:off x="8966719" y="2322737"/>
            <a:ext cx="2649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Avenir Next LT Pro" panose="020B0504020202020204" pitchFamily="34" charset="0"/>
              </a:rPr>
              <a:t>NIVEL DE IMPACTO</a:t>
            </a:r>
            <a:endParaRPr lang="es-CO" sz="1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74C85ED-EE43-BAB3-57B7-03F862C0F73E}"/>
              </a:ext>
            </a:extLst>
          </p:cNvPr>
          <p:cNvSpPr txBox="1"/>
          <p:nvPr/>
        </p:nvSpPr>
        <p:spPr>
          <a:xfrm>
            <a:off x="7357185" y="3920129"/>
            <a:ext cx="2649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Avenir Next LT Pro" panose="020B0504020202020204" pitchFamily="34" charset="0"/>
              </a:rPr>
              <a:t>RUTA DEL PROGRAMA</a:t>
            </a:r>
            <a:endParaRPr lang="es-CO" sz="1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7C8F486-7CA4-1BB6-4150-5B092CBA6DF6}"/>
              </a:ext>
            </a:extLst>
          </p:cNvPr>
          <p:cNvSpPr txBox="1"/>
          <p:nvPr/>
        </p:nvSpPr>
        <p:spPr>
          <a:xfrm>
            <a:off x="7357185" y="5099237"/>
            <a:ext cx="2649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Avenir Next LT Pro" panose="020B0504020202020204" pitchFamily="34" charset="0"/>
              </a:rPr>
              <a:t>SEGUIMIENTO</a:t>
            </a:r>
            <a:endParaRPr lang="es-CO" sz="1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2A38A0D-D17E-2334-9D0F-9905A3E45216}"/>
              </a:ext>
            </a:extLst>
          </p:cNvPr>
          <p:cNvSpPr txBox="1"/>
          <p:nvPr/>
        </p:nvSpPr>
        <p:spPr>
          <a:xfrm>
            <a:off x="2320614" y="23571"/>
            <a:ext cx="81999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Avenir Next LT Pro" panose="020B0504020202020204" pitchFamily="34" charset="0"/>
              </a:rPr>
              <a:t>6.2.2 </a:t>
            </a:r>
            <a:r>
              <a:rPr lang="es-ES" sz="1400" b="0" i="0" u="none" strike="noStrike" dirty="0">
                <a:solidFill>
                  <a:schemeClr val="bg1"/>
                </a:solidFill>
                <a:effectLst/>
                <a:latin typeface="Avenir Next LT Pro" panose="020B0504020202020204" pitchFamily="34" charset="0"/>
              </a:rPr>
              <a:t>Cada experto técnico, según la definición de la zona, cuenta con un plan de desarrollo claramente establecido que incluye el fortalecimiento continuo de habilidades.</a:t>
            </a:r>
            <a:endParaRPr lang="es-CO" sz="1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F4BCDFA-28F7-92F3-598F-FDC52884F2A2}"/>
              </a:ext>
            </a:extLst>
          </p:cNvPr>
          <p:cNvSpPr txBox="1"/>
          <p:nvPr/>
        </p:nvSpPr>
        <p:spPr>
          <a:xfrm>
            <a:off x="969773" y="766515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/>
              <a:t>CRISTIAN DAVID MORALES GONZALEZ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2C191D1-705C-8EAC-A34D-37A97651413D}"/>
              </a:ext>
            </a:extLst>
          </p:cNvPr>
          <p:cNvSpPr/>
          <p:nvPr/>
        </p:nvSpPr>
        <p:spPr>
          <a:xfrm>
            <a:off x="839449" y="766515"/>
            <a:ext cx="4347148" cy="38362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2DB9D55-7405-8BF8-701A-309CED9F8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744" y="1726680"/>
            <a:ext cx="2503737" cy="354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17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B04E0-1669-60C8-631A-05789328A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DF088E0E-E3BA-11C2-78CC-495698000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3" t="40067" r="23255" b="4112"/>
          <a:stretch>
            <a:fillRect/>
          </a:stretch>
        </p:blipFill>
        <p:spPr>
          <a:xfrm>
            <a:off x="219342" y="1635301"/>
            <a:ext cx="2322694" cy="3802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Smartphone and mobile phone. 11047526 PNG">
            <a:extLst>
              <a:ext uri="{FF2B5EF4-FFF2-40B4-BE49-F238E27FC236}">
                <a16:creationId xmlns:a16="http://schemas.microsoft.com/office/drawing/2014/main" id="{A14A6CF3-6224-10F8-A0E1-14062A1192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5" r="23995"/>
          <a:stretch>
            <a:fillRect/>
          </a:stretch>
        </p:blipFill>
        <p:spPr bwMode="auto">
          <a:xfrm>
            <a:off x="-64320" y="1364990"/>
            <a:ext cx="2890019" cy="427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3B588F2-0D50-ABDB-3A72-AD496C2F22E3}"/>
              </a:ext>
            </a:extLst>
          </p:cNvPr>
          <p:cNvSpPr/>
          <p:nvPr/>
        </p:nvSpPr>
        <p:spPr>
          <a:xfrm>
            <a:off x="5477069" y="914400"/>
            <a:ext cx="6410131" cy="1129004"/>
          </a:xfrm>
          <a:prstGeom prst="rect">
            <a:avLst/>
          </a:prstGeom>
          <a:solidFill>
            <a:srgbClr val="39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PLAN DE DESARROLLO EXPERTO TECNICO</a:t>
            </a:r>
            <a:endParaRPr lang="es-CO" sz="2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85ECAE3-3BD6-3DD6-22DF-F6D0A7780CDE}"/>
              </a:ext>
            </a:extLst>
          </p:cNvPr>
          <p:cNvSpPr/>
          <p:nvPr/>
        </p:nvSpPr>
        <p:spPr>
          <a:xfrm>
            <a:off x="5453740" y="2177269"/>
            <a:ext cx="3228392" cy="1540346"/>
          </a:xfrm>
          <a:prstGeom prst="rect">
            <a:avLst/>
          </a:prstGeom>
          <a:solidFill>
            <a:srgbClr val="232F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CONTADOR PUBLICO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E37CF17-67E6-6D3C-4709-9CD4A40CC8C8}"/>
              </a:ext>
            </a:extLst>
          </p:cNvPr>
          <p:cNvSpPr/>
          <p:nvPr/>
        </p:nvSpPr>
        <p:spPr>
          <a:xfrm>
            <a:off x="8830786" y="2173238"/>
            <a:ext cx="3103984" cy="1540346"/>
          </a:xfrm>
          <a:prstGeom prst="rect">
            <a:avLst/>
          </a:prstGeom>
          <a:solidFill>
            <a:srgbClr val="39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ALTO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2E54D5D-0593-CEED-1146-ABE4341EBB78}"/>
              </a:ext>
            </a:extLst>
          </p:cNvPr>
          <p:cNvSpPr/>
          <p:nvPr/>
        </p:nvSpPr>
        <p:spPr>
          <a:xfrm>
            <a:off x="5453740" y="3840399"/>
            <a:ext cx="6433459" cy="1129004"/>
          </a:xfrm>
          <a:prstGeom prst="rect">
            <a:avLst/>
          </a:prstGeom>
          <a:solidFill>
            <a:srgbClr val="FCD0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12  ENTRENAMIENTOS / 30 ABRIL 2026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FA0904E-D23D-2138-3C2C-27BAE3FE348D}"/>
              </a:ext>
            </a:extLst>
          </p:cNvPr>
          <p:cNvSpPr/>
          <p:nvPr/>
        </p:nvSpPr>
        <p:spPr>
          <a:xfrm>
            <a:off x="5437440" y="5103150"/>
            <a:ext cx="6433459" cy="1419023"/>
          </a:xfrm>
          <a:prstGeom prst="rect">
            <a:avLst/>
          </a:prstGeom>
          <a:solidFill>
            <a:srgbClr val="1969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8% CULMINADO </a:t>
            </a:r>
            <a:br>
              <a:rPr lang="es-CO" dirty="0"/>
            </a:br>
            <a:r>
              <a:rPr lang="es-CO" dirty="0"/>
              <a:t>8% EN PROCESO </a:t>
            </a:r>
          </a:p>
          <a:p>
            <a:pPr algn="ctr"/>
            <a:r>
              <a:rPr lang="es-CO" dirty="0"/>
              <a:t>84% SIN INICIO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60F45A4-E469-146F-8933-B748B66B8024}"/>
              </a:ext>
            </a:extLst>
          </p:cNvPr>
          <p:cNvSpPr txBox="1"/>
          <p:nvPr/>
        </p:nvSpPr>
        <p:spPr>
          <a:xfrm>
            <a:off x="5738327" y="2323322"/>
            <a:ext cx="2649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Avenir Next LT Pro" panose="020B0504020202020204" pitchFamily="34" charset="0"/>
              </a:rPr>
              <a:t>PERFIL DEL EXPERTO</a:t>
            </a:r>
            <a:endParaRPr lang="es-CO" sz="1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A4351CC-CEE7-971E-569B-9FE4F84332E3}"/>
              </a:ext>
            </a:extLst>
          </p:cNvPr>
          <p:cNvSpPr txBox="1"/>
          <p:nvPr/>
        </p:nvSpPr>
        <p:spPr>
          <a:xfrm>
            <a:off x="8966719" y="2322737"/>
            <a:ext cx="2649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Avenir Next LT Pro" panose="020B0504020202020204" pitchFamily="34" charset="0"/>
              </a:rPr>
              <a:t>NIVEL DE IMPACTO</a:t>
            </a:r>
            <a:endParaRPr lang="es-CO" sz="1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8220D2D-307E-4BBB-535A-3B4C72344687}"/>
              </a:ext>
            </a:extLst>
          </p:cNvPr>
          <p:cNvSpPr txBox="1"/>
          <p:nvPr/>
        </p:nvSpPr>
        <p:spPr>
          <a:xfrm>
            <a:off x="7357185" y="3920129"/>
            <a:ext cx="2649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Avenir Next LT Pro" panose="020B0504020202020204" pitchFamily="34" charset="0"/>
              </a:rPr>
              <a:t>RUTA DEL PROGRAMA</a:t>
            </a:r>
            <a:endParaRPr lang="es-CO" sz="1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CB93643-6131-A3F4-C966-98C4CD26971F}"/>
              </a:ext>
            </a:extLst>
          </p:cNvPr>
          <p:cNvSpPr txBox="1"/>
          <p:nvPr/>
        </p:nvSpPr>
        <p:spPr>
          <a:xfrm>
            <a:off x="7357185" y="5099237"/>
            <a:ext cx="2649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Avenir Next LT Pro" panose="020B0504020202020204" pitchFamily="34" charset="0"/>
              </a:rPr>
              <a:t>SEGUIMIENTO</a:t>
            </a:r>
            <a:endParaRPr lang="es-CO" sz="1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F3960A7-2F7A-6A55-5FDD-F005AB82D419}"/>
              </a:ext>
            </a:extLst>
          </p:cNvPr>
          <p:cNvSpPr txBox="1"/>
          <p:nvPr/>
        </p:nvSpPr>
        <p:spPr>
          <a:xfrm>
            <a:off x="2260653" y="-50421"/>
            <a:ext cx="81999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Avenir Next LT Pro" panose="020B0504020202020204" pitchFamily="34" charset="0"/>
              </a:rPr>
              <a:t>6.2.2 </a:t>
            </a:r>
            <a:r>
              <a:rPr lang="es-ES" sz="1400" b="0" i="0" u="none" strike="noStrike" dirty="0">
                <a:solidFill>
                  <a:schemeClr val="bg1"/>
                </a:solidFill>
                <a:effectLst/>
                <a:latin typeface="Avenir Next LT Pro" panose="020B0504020202020204" pitchFamily="34" charset="0"/>
              </a:rPr>
              <a:t>Cada experto técnico, según la definición de la zona, cuenta con un plan de desarrollo claramente establecido que incluye el fortalecimiento continuo de habilidades.</a:t>
            </a:r>
            <a:endParaRPr lang="es-CO" sz="1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BB3EFF5-3CFF-46BF-E38E-96173B902A3F}"/>
              </a:ext>
            </a:extLst>
          </p:cNvPr>
          <p:cNvSpPr txBox="1"/>
          <p:nvPr/>
        </p:nvSpPr>
        <p:spPr>
          <a:xfrm>
            <a:off x="1106777" y="666870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/>
              <a:t>ALDAHIR AMADO ZAPATA PUERTA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3C614BAB-EF9F-A6B5-1A15-75B58C6DC873}"/>
              </a:ext>
            </a:extLst>
          </p:cNvPr>
          <p:cNvSpPr/>
          <p:nvPr/>
        </p:nvSpPr>
        <p:spPr>
          <a:xfrm>
            <a:off x="1107754" y="666870"/>
            <a:ext cx="3517826" cy="38362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9A1189F1-F652-430F-78CE-0D3F00A4E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267" y="1780443"/>
            <a:ext cx="2432519" cy="344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76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lipse 32">
            <a:extLst>
              <a:ext uri="{FF2B5EF4-FFF2-40B4-BE49-F238E27FC236}">
                <a16:creationId xmlns:a16="http://schemas.microsoft.com/office/drawing/2014/main" id="{5718531C-7192-DC6C-5F1F-C78B084AB354}"/>
              </a:ext>
            </a:extLst>
          </p:cNvPr>
          <p:cNvSpPr/>
          <p:nvPr/>
        </p:nvSpPr>
        <p:spPr>
          <a:xfrm>
            <a:off x="3130726" y="5599606"/>
            <a:ext cx="943897" cy="934065"/>
          </a:xfrm>
          <a:prstGeom prst="ellipse">
            <a:avLst/>
          </a:prstGeom>
          <a:solidFill>
            <a:srgbClr val="FCD0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500" dirty="0">
              <a:latin typeface="Avenir Next LT Pro" panose="020B0504020202020204" pitchFamily="34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0D9FD9E1-7EA0-3104-B117-0B87ABE8F2A4}"/>
              </a:ext>
            </a:extLst>
          </p:cNvPr>
          <p:cNvSpPr/>
          <p:nvPr/>
        </p:nvSpPr>
        <p:spPr>
          <a:xfrm>
            <a:off x="4199986" y="5704072"/>
            <a:ext cx="4965291" cy="725132"/>
          </a:xfrm>
          <a:prstGeom prst="rect">
            <a:avLst/>
          </a:prstGeom>
          <a:solidFill>
            <a:srgbClr val="FCD0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venir Next LT Pro" panose="020B0504020202020204" pitchFamily="34" charset="0"/>
              </a:rPr>
              <a:t>Socializado al país y aplicado en un CD.</a:t>
            </a:r>
            <a:endParaRPr lang="es-CO" dirty="0">
              <a:latin typeface="Avenir Next LT Pro" panose="020B0504020202020204" pitchFamily="34" charset="0"/>
            </a:endParaRPr>
          </a:p>
        </p:txBody>
      </p:sp>
      <p:pic>
        <p:nvPicPr>
          <p:cNvPr id="42" name="Gráfico 41" descr="Reunión con relleno sólido">
            <a:extLst>
              <a:ext uri="{FF2B5EF4-FFF2-40B4-BE49-F238E27FC236}">
                <a16:creationId xmlns:a16="http://schemas.microsoft.com/office/drawing/2014/main" id="{6A386088-1915-72BB-6566-4768E90246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32736" y="5737046"/>
            <a:ext cx="725132" cy="725132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029A26E9-11F9-8E71-5CE4-27A1EE353548}"/>
              </a:ext>
            </a:extLst>
          </p:cNvPr>
          <p:cNvSpPr txBox="1"/>
          <p:nvPr/>
        </p:nvSpPr>
        <p:spPr>
          <a:xfrm>
            <a:off x="2344994" y="-50898"/>
            <a:ext cx="8583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6.3.3 </a:t>
            </a:r>
            <a:r>
              <a:rPr lang="es-ES" sz="1800" b="0" i="0" u="none" strike="noStrike" dirty="0">
                <a:solidFill>
                  <a:schemeClr val="bg1"/>
                </a:solidFill>
                <a:effectLst/>
                <a:latin typeface="Avenir Next LT Pro" panose="020B0504020202020204" pitchFamily="34" charset="0"/>
              </a:rPr>
              <a:t>Los sitios comparten talento técnico con otros sitios para desarrollar capacidades, fortalecer la experiencia y mejorar los resultados.</a:t>
            </a:r>
            <a:r>
              <a:rPr lang="es-ES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 </a:t>
            </a:r>
            <a:endParaRPr lang="es-CO" sz="18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0BD958E-7D75-725A-357F-E24AC400CED9}"/>
              </a:ext>
            </a:extLst>
          </p:cNvPr>
          <p:cNvSpPr txBox="1"/>
          <p:nvPr/>
        </p:nvSpPr>
        <p:spPr>
          <a:xfrm flipH="1">
            <a:off x="5082793" y="2595754"/>
            <a:ext cx="1054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ANDES</a:t>
            </a:r>
          </a:p>
        </p:txBody>
      </p:sp>
    </p:spTree>
    <p:extLst>
      <p:ext uri="{BB962C8B-B14F-4D97-AF65-F5344CB8AC3E}">
        <p14:creationId xmlns:p14="http://schemas.microsoft.com/office/powerpoint/2010/main" val="504401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2661D-B8F6-00EA-8285-C521EF5C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lipse 33">
            <a:extLst>
              <a:ext uri="{FF2B5EF4-FFF2-40B4-BE49-F238E27FC236}">
                <a16:creationId xmlns:a16="http://schemas.microsoft.com/office/drawing/2014/main" id="{6A357D0E-B1AA-F3E7-445B-BBBB6F2AF95C}"/>
              </a:ext>
            </a:extLst>
          </p:cNvPr>
          <p:cNvSpPr/>
          <p:nvPr/>
        </p:nvSpPr>
        <p:spPr>
          <a:xfrm>
            <a:off x="3171021" y="5693143"/>
            <a:ext cx="943897" cy="934065"/>
          </a:xfrm>
          <a:prstGeom prst="ellipse">
            <a:avLst/>
          </a:prstGeom>
          <a:solidFill>
            <a:srgbClr val="232F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A4114252-FFCF-9843-DFFB-2F730F3864F6}"/>
              </a:ext>
            </a:extLst>
          </p:cNvPr>
          <p:cNvSpPr/>
          <p:nvPr/>
        </p:nvSpPr>
        <p:spPr>
          <a:xfrm>
            <a:off x="4259947" y="5786938"/>
            <a:ext cx="4965291" cy="725132"/>
          </a:xfrm>
          <a:prstGeom prst="rect">
            <a:avLst/>
          </a:prstGeom>
          <a:solidFill>
            <a:srgbClr val="232F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venir Next LT Pro" panose="020B0504020202020204" pitchFamily="34" charset="0"/>
              </a:rPr>
              <a:t>Creación de herramientas o procesos que puedan ser replicados.</a:t>
            </a:r>
            <a:endParaRPr lang="es-CO" dirty="0">
              <a:latin typeface="Avenir Next LT Pro" panose="020B0504020202020204" pitchFamily="34" charset="0"/>
            </a:endParaRPr>
          </a:p>
        </p:txBody>
      </p:sp>
      <p:pic>
        <p:nvPicPr>
          <p:cNvPr id="46" name="Gráfico 45" descr="Engranajes con relleno sólido">
            <a:extLst>
              <a:ext uri="{FF2B5EF4-FFF2-40B4-BE49-F238E27FC236}">
                <a16:creationId xmlns:a16="http://schemas.microsoft.com/office/drawing/2014/main" id="{202F3E17-800D-BC83-FEFC-2E7301F942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90685" y="5700517"/>
            <a:ext cx="914400" cy="914400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6B8D8FD9-E20E-FF58-1F81-10E7C4E9829C}"/>
              </a:ext>
            </a:extLst>
          </p:cNvPr>
          <p:cNvSpPr txBox="1"/>
          <p:nvPr/>
        </p:nvSpPr>
        <p:spPr>
          <a:xfrm>
            <a:off x="2344994" y="-50898"/>
            <a:ext cx="8583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6.3.3 </a:t>
            </a:r>
            <a:r>
              <a:rPr lang="es-ES" sz="1800" b="0" i="0" u="none" strike="noStrike" dirty="0">
                <a:solidFill>
                  <a:schemeClr val="bg1"/>
                </a:solidFill>
                <a:effectLst/>
                <a:latin typeface="Avenir Next LT Pro" panose="020B0504020202020204" pitchFamily="34" charset="0"/>
              </a:rPr>
              <a:t>Los sitios comparten talento técnico con otros sitios para desarrollar capacidades, fortalecer la experiencia y mejorar los resultados.</a:t>
            </a:r>
            <a:r>
              <a:rPr lang="es-ES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 </a:t>
            </a:r>
            <a:endParaRPr lang="es-CO" sz="18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6" name="Grabación de pantalla 10">
            <a:hlinkClick r:id="" action="ppaction://media"/>
            <a:extLst>
              <a:ext uri="{FF2B5EF4-FFF2-40B4-BE49-F238E27FC236}">
                <a16:creationId xmlns:a16="http://schemas.microsoft.com/office/drawing/2014/main" id="{66B1D7FA-1B5C-6E5D-7E1D-3DFC369A399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1909.088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2719" y="865369"/>
            <a:ext cx="9356654" cy="469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1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511DF-B096-9863-DD5E-A602B8340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ipse 34">
            <a:extLst>
              <a:ext uri="{FF2B5EF4-FFF2-40B4-BE49-F238E27FC236}">
                <a16:creationId xmlns:a16="http://schemas.microsoft.com/office/drawing/2014/main" id="{06B334AC-40B2-0721-5405-B294204A4C5F}"/>
              </a:ext>
            </a:extLst>
          </p:cNvPr>
          <p:cNvSpPr/>
          <p:nvPr/>
        </p:nvSpPr>
        <p:spPr>
          <a:xfrm>
            <a:off x="2931178" y="5785616"/>
            <a:ext cx="943897" cy="934065"/>
          </a:xfrm>
          <a:prstGeom prst="ellipse">
            <a:avLst/>
          </a:prstGeom>
          <a:solidFill>
            <a:srgbClr val="1969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8" name="Gráfico 47" descr="Bombilla y equipo con relleno sólido">
            <a:extLst>
              <a:ext uri="{FF2B5EF4-FFF2-40B4-BE49-F238E27FC236}">
                <a16:creationId xmlns:a16="http://schemas.microsoft.com/office/drawing/2014/main" id="{EDD2AD33-02DF-DB33-0C8D-9B2ECD501B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52070" y="5785616"/>
            <a:ext cx="914400" cy="914400"/>
          </a:xfrm>
          <a:prstGeom prst="rect">
            <a:avLst/>
          </a:prstGeom>
        </p:spPr>
      </p:pic>
      <p:sp>
        <p:nvSpPr>
          <p:cNvPr id="49" name="Rectángulo 48">
            <a:extLst>
              <a:ext uri="{FF2B5EF4-FFF2-40B4-BE49-F238E27FC236}">
                <a16:creationId xmlns:a16="http://schemas.microsoft.com/office/drawing/2014/main" id="{0ABCCC40-732C-578A-FED8-35A5EF6A374F}"/>
              </a:ext>
            </a:extLst>
          </p:cNvPr>
          <p:cNvSpPr/>
          <p:nvPr/>
        </p:nvSpPr>
        <p:spPr>
          <a:xfrm>
            <a:off x="4020104" y="5891342"/>
            <a:ext cx="4965291" cy="725132"/>
          </a:xfrm>
          <a:prstGeom prst="rect">
            <a:avLst/>
          </a:prstGeom>
          <a:solidFill>
            <a:srgbClr val="1969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venir Next LT Pro" panose="020B0504020202020204" pitchFamily="34" charset="0"/>
              </a:rPr>
              <a:t>Estandarizar el proceso con una SOP de esa buena practica.</a:t>
            </a:r>
            <a:endParaRPr lang="es-CO" dirty="0">
              <a:latin typeface="Avenir Next LT Pro" panose="020B0504020202020204" pitchFamily="34" charset="0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3BE3F6E2-B18B-B1A0-8638-FCBA3DCA9C62}"/>
              </a:ext>
            </a:extLst>
          </p:cNvPr>
          <p:cNvSpPr txBox="1"/>
          <p:nvPr/>
        </p:nvSpPr>
        <p:spPr>
          <a:xfrm>
            <a:off x="2344994" y="-50898"/>
            <a:ext cx="8583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6.3.3 </a:t>
            </a:r>
            <a:r>
              <a:rPr lang="es-ES" sz="1800" b="0" i="0" u="none" strike="noStrike" dirty="0">
                <a:solidFill>
                  <a:schemeClr val="bg1"/>
                </a:solidFill>
                <a:effectLst/>
                <a:latin typeface="Avenir Next LT Pro" panose="020B0504020202020204" pitchFamily="34" charset="0"/>
              </a:rPr>
              <a:t>Los sitios comparten talento técnico con otros sitios para desarrollar capacidades, fortalecer la experiencia y mejorar los resultados.</a:t>
            </a:r>
            <a:r>
              <a:rPr lang="es-ES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 </a:t>
            </a:r>
            <a:endParaRPr lang="es-CO" sz="18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B7B527-C5E4-2A7A-1856-8AD9852F2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507" y="994238"/>
            <a:ext cx="3762900" cy="428684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26B7FA0-113C-8588-C000-580C0B265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2749" y="879922"/>
            <a:ext cx="3581900" cy="451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01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531C53C-663F-8710-04B8-1D35B750D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91"/>
            <a:ext cx="12192000" cy="6342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F7F2775-9129-2939-4EDC-45A0FA7B0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18" y="148023"/>
            <a:ext cx="1448776" cy="34039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944816E-6987-8461-D804-6A9D688391C5}"/>
              </a:ext>
            </a:extLst>
          </p:cNvPr>
          <p:cNvSpPr txBox="1"/>
          <p:nvPr/>
        </p:nvSpPr>
        <p:spPr>
          <a:xfrm>
            <a:off x="2409256" y="15702"/>
            <a:ext cx="8775578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Avenir Next LT Pro"/>
                <a:ea typeface="Azo Sans"/>
                <a:cs typeface="Azo Sans"/>
                <a:sym typeface="Azo Sans"/>
              </a:rPr>
              <a:t>6.3.3 Los sitios comparten talento técnico con otros sitios para desarrollar capacidades, fortalecer la experiencia y mejorar los resultados. </a:t>
            </a:r>
            <a:endParaRPr lang="es-ES" sz="1400" dirty="0">
              <a:solidFill>
                <a:srgbClr val="000000"/>
              </a:solidFill>
              <a:latin typeface="Avenir Next LT Pro"/>
              <a:ea typeface="Azo Sans"/>
              <a:cs typeface="Azo Sans"/>
              <a:sym typeface="Azo Sans"/>
            </a:endParaRPr>
          </a:p>
          <a:p>
            <a:pPr algn="just"/>
            <a:endParaRPr lang="es-ES" sz="1400" dirty="0">
              <a:solidFill>
                <a:schemeClr val="bg1"/>
              </a:solidFill>
              <a:latin typeface="Avenir Next LT Pro" panose="020B0504020202020204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7F428EC-A398-DCF3-4C95-3AD6A6D0D7FF}"/>
              </a:ext>
            </a:extLst>
          </p:cNvPr>
          <p:cNvSpPr txBox="1">
            <a:spLocks/>
          </p:cNvSpPr>
          <p:nvPr/>
        </p:nvSpPr>
        <p:spPr>
          <a:xfrm>
            <a:off x="8354186" y="553735"/>
            <a:ext cx="4732562" cy="884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es-MX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6000" b="1" dirty="0" err="1">
                <a:solidFill>
                  <a:schemeClr val="tx1"/>
                </a:solidFill>
                <a:latin typeface="Avenir Next LT Pro"/>
                <a:ea typeface="+mj-ea"/>
                <a:cs typeface="Arial"/>
              </a:rPr>
              <a:t>Power</a:t>
            </a:r>
            <a:r>
              <a:rPr lang="es-CO" sz="6000" b="1" dirty="0">
                <a:solidFill>
                  <a:schemeClr val="tx1"/>
                </a:solidFill>
                <a:latin typeface="Avenir Next LT Pro"/>
                <a:ea typeface="+mj-ea"/>
                <a:cs typeface="Arial"/>
              </a:rPr>
              <a:t> BI</a:t>
            </a:r>
          </a:p>
        </p:txBody>
      </p:sp>
      <p:graphicFrame>
        <p:nvGraphicFramePr>
          <p:cNvPr id="9" name="Tabla 5">
            <a:extLst>
              <a:ext uri="{FF2B5EF4-FFF2-40B4-BE49-F238E27FC236}">
                <a16:creationId xmlns:a16="http://schemas.microsoft.com/office/drawing/2014/main" id="{688D9968-22FF-421A-D79B-30F230F645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533444"/>
              </p:ext>
            </p:extLst>
          </p:nvPr>
        </p:nvGraphicFramePr>
        <p:xfrm>
          <a:off x="151632" y="2069047"/>
          <a:ext cx="7963825" cy="4415204"/>
        </p:xfrm>
        <a:graphic>
          <a:graphicData uri="http://schemas.openxmlformats.org/drawingml/2006/table">
            <a:tbl>
              <a:tblPr firstCol="1" bandRow="1">
                <a:tableStyleId>{21E4AEA4-8DFA-4A89-87EB-49C32662AFE0}</a:tableStyleId>
              </a:tblPr>
              <a:tblGrid>
                <a:gridCol w="2213707">
                  <a:extLst>
                    <a:ext uri="{9D8B030D-6E8A-4147-A177-3AD203B41FA5}">
                      <a16:colId xmlns:a16="http://schemas.microsoft.com/office/drawing/2014/main" val="1577859747"/>
                    </a:ext>
                  </a:extLst>
                </a:gridCol>
                <a:gridCol w="5750118">
                  <a:extLst>
                    <a:ext uri="{9D8B030D-6E8A-4147-A177-3AD203B41FA5}">
                      <a16:colId xmlns:a16="http://schemas.microsoft.com/office/drawing/2014/main" val="265762772"/>
                    </a:ext>
                  </a:extLst>
                </a:gridCol>
              </a:tblGrid>
              <a:tr h="59672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  <a:latin typeface="+mn-lt"/>
                        </a:rPr>
                        <a:t>Inversión económica</a:t>
                      </a:r>
                    </a:p>
                  </a:txBody>
                  <a:tcPr>
                    <a:solidFill>
                      <a:srgbClr val="FCD0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+mn-lt"/>
                        </a:rPr>
                        <a:t>0 $</a:t>
                      </a:r>
                    </a:p>
                  </a:txBody>
                  <a:tcPr>
                    <a:solidFill>
                      <a:srgbClr val="FCD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002692"/>
                  </a:ext>
                </a:extLst>
              </a:tr>
              <a:tr h="34098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  <a:latin typeface="+mn-lt"/>
                        </a:rPr>
                        <a:t>Calendarización</a:t>
                      </a:r>
                    </a:p>
                  </a:txBody>
                  <a:tcPr>
                    <a:solidFill>
                      <a:srgbClr val="FCD0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+mn-lt"/>
                        </a:rPr>
                        <a:t>1 día a la semana </a:t>
                      </a:r>
                    </a:p>
                  </a:txBody>
                  <a:tcPr>
                    <a:solidFill>
                      <a:srgbClr val="FCD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165598"/>
                  </a:ext>
                </a:extLst>
              </a:tr>
              <a:tr h="34098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  <a:latin typeface="+mn-lt"/>
                        </a:rPr>
                        <a:t>Enfoque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  <a:latin typeface="+mn-lt"/>
                        </a:rPr>
                        <a:t> almacén</a:t>
                      </a:r>
                      <a:endParaRPr lang="es-E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CD0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+mn-lt"/>
                        </a:rPr>
                        <a:t>Productividad  cargue, </a:t>
                      </a:r>
                      <a:r>
                        <a:rPr lang="es-ES" dirty="0" err="1">
                          <a:latin typeface="+mn-lt"/>
                        </a:rPr>
                        <a:t>sorting</a:t>
                      </a:r>
                      <a:r>
                        <a:rPr lang="es-ES" dirty="0">
                          <a:latin typeface="+mn-lt"/>
                        </a:rPr>
                        <a:t>, </a:t>
                      </a:r>
                      <a:r>
                        <a:rPr lang="es-ES" dirty="0" err="1">
                          <a:latin typeface="+mn-lt"/>
                        </a:rPr>
                        <a:t>picking</a:t>
                      </a:r>
                      <a:r>
                        <a:rPr lang="es-ES" dirty="0">
                          <a:latin typeface="+mn-lt"/>
                        </a:rPr>
                        <a:t>. PT </a:t>
                      </a:r>
                      <a:r>
                        <a:rPr lang="es-ES" dirty="0" err="1">
                          <a:latin typeface="+mn-lt"/>
                        </a:rPr>
                        <a:t>bloqueado,FNP</a:t>
                      </a:r>
                      <a:r>
                        <a:rPr lang="es-ES" dirty="0">
                          <a:latin typeface="+mn-lt"/>
                        </a:rPr>
                        <a:t>, entre otros</a:t>
                      </a:r>
                    </a:p>
                  </a:txBody>
                  <a:tcPr>
                    <a:solidFill>
                      <a:srgbClr val="FCD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835450"/>
                  </a:ext>
                </a:extLst>
              </a:tr>
              <a:tr h="340983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  <a:latin typeface="+mn-lt"/>
                        </a:rPr>
                        <a:t>Enfoque reparto</a:t>
                      </a:r>
                    </a:p>
                  </a:txBody>
                  <a:tcPr>
                    <a:solidFill>
                      <a:srgbClr val="FCD0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+mn-lt"/>
                        </a:rPr>
                        <a:t>Modulaciones, OTIF, RMD, entre otros</a:t>
                      </a:r>
                    </a:p>
                  </a:txBody>
                  <a:tcPr>
                    <a:solidFill>
                      <a:srgbClr val="FCD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381732"/>
                  </a:ext>
                </a:extLst>
              </a:tr>
              <a:tr h="59672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  <a:latin typeface="+mn-lt"/>
                        </a:rPr>
                        <a:t>Participación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  <a:latin typeface="+mn-lt"/>
                        </a:rPr>
                        <a:t> pilares</a:t>
                      </a:r>
                      <a:endParaRPr lang="es-E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CD0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+mn-lt"/>
                        </a:rPr>
                        <a:t>Gente, reparto, almacén, seguridad, gestión.</a:t>
                      </a:r>
                      <a:r>
                        <a:rPr lang="es-ES" baseline="0" dirty="0">
                          <a:latin typeface="+mn-lt"/>
                        </a:rPr>
                        <a:t> </a:t>
                      </a:r>
                      <a:endParaRPr lang="es-ES" dirty="0">
                        <a:latin typeface="+mn-lt"/>
                      </a:endParaRPr>
                    </a:p>
                  </a:txBody>
                  <a:tcPr>
                    <a:solidFill>
                      <a:srgbClr val="FCD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052012"/>
                  </a:ext>
                </a:extLst>
              </a:tr>
              <a:tr h="1763444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  <a:latin typeface="+mn-lt"/>
                        </a:rPr>
                        <a:t>Descripción del proyecto </a:t>
                      </a:r>
                    </a:p>
                  </a:txBody>
                  <a:tcPr anchor="ctr">
                    <a:solidFill>
                      <a:srgbClr val="FCD039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400" dirty="0"/>
                        <a:t>El objetivo de esta estandarización refiere a la conexión y la  visualización de todos los pilares, haciendo que la información sea abierta y  publica para todos los </a:t>
                      </a:r>
                      <a:r>
                        <a:rPr lang="es-ES" sz="1400" dirty="0" err="1"/>
                        <a:t>ownwer</a:t>
                      </a:r>
                      <a:r>
                        <a:rPr lang="es-ES" sz="1400" dirty="0"/>
                        <a:t>, y con ello tener autonomía en los procesos y guardar su transparencia y seguimiento.</a:t>
                      </a:r>
                      <a:endParaRPr lang="es-ES" dirty="0"/>
                    </a:p>
                  </a:txBody>
                  <a:tcPr>
                    <a:solidFill>
                      <a:srgbClr val="FCD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744095"/>
                  </a:ext>
                </a:extLst>
              </a:tr>
            </a:tbl>
          </a:graphicData>
        </a:graphic>
      </p:graphicFrame>
      <p:sp>
        <p:nvSpPr>
          <p:cNvPr id="10" name="Title 2">
            <a:extLst>
              <a:ext uri="{FF2B5EF4-FFF2-40B4-BE49-F238E27FC236}">
                <a16:creationId xmlns:a16="http://schemas.microsoft.com/office/drawing/2014/main" id="{C1674556-012A-204C-49A9-D8D089471CAD}"/>
              </a:ext>
            </a:extLst>
          </p:cNvPr>
          <p:cNvSpPr txBox="1">
            <a:spLocks/>
          </p:cNvSpPr>
          <p:nvPr/>
        </p:nvSpPr>
        <p:spPr>
          <a:xfrm>
            <a:off x="8568925" y="1271288"/>
            <a:ext cx="3089803" cy="790859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8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s-ES" sz="2000" dirty="0">
                <a:latin typeface="Arial"/>
                <a:cs typeface="Arial"/>
              </a:rPr>
              <a:t>CRISTIAN MORALES</a:t>
            </a:r>
          </a:p>
          <a:p>
            <a:pPr algn="r"/>
            <a:r>
              <a:rPr lang="es-CO" sz="2000" dirty="0">
                <a:latin typeface="Arial"/>
                <a:cs typeface="Arial"/>
              </a:rPr>
              <a:t>ESPECIALISTA DE DPO</a:t>
            </a:r>
            <a:endParaRPr lang="es-ES" sz="2000">
              <a:latin typeface="Arial"/>
              <a:cs typeface="Arial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1CBA524-A412-FEDD-801E-306BD3DF2804}"/>
              </a:ext>
            </a:extLst>
          </p:cNvPr>
          <p:cNvSpPr/>
          <p:nvPr/>
        </p:nvSpPr>
        <p:spPr>
          <a:xfrm>
            <a:off x="151632" y="1673725"/>
            <a:ext cx="7963825" cy="409541"/>
          </a:xfrm>
          <a:prstGeom prst="rect">
            <a:avLst/>
          </a:prstGeom>
          <a:solidFill>
            <a:srgbClr val="232F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Descripción</a:t>
            </a:r>
            <a:endParaRPr lang="es-MX" dirty="0"/>
          </a:p>
        </p:txBody>
      </p:sp>
      <p:graphicFrame>
        <p:nvGraphicFramePr>
          <p:cNvPr id="12" name="Tabla 5">
            <a:extLst>
              <a:ext uri="{FF2B5EF4-FFF2-40B4-BE49-F238E27FC236}">
                <a16:creationId xmlns:a16="http://schemas.microsoft.com/office/drawing/2014/main" id="{E9421EF7-6A86-E71F-7D1F-5D4E9F4201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044133"/>
              </p:ext>
            </p:extLst>
          </p:nvPr>
        </p:nvGraphicFramePr>
        <p:xfrm>
          <a:off x="8354186" y="2539924"/>
          <a:ext cx="3749682" cy="4207671"/>
        </p:xfrm>
        <a:graphic>
          <a:graphicData uri="http://schemas.openxmlformats.org/drawingml/2006/table">
            <a:tbl>
              <a:tblPr firstCol="1" bandRow="1">
                <a:tableStyleId>{21E4AEA4-8DFA-4A89-87EB-49C32662AFE0}</a:tableStyleId>
              </a:tblPr>
              <a:tblGrid>
                <a:gridCol w="1042300">
                  <a:extLst>
                    <a:ext uri="{9D8B030D-6E8A-4147-A177-3AD203B41FA5}">
                      <a16:colId xmlns:a16="http://schemas.microsoft.com/office/drawing/2014/main" val="1577859747"/>
                    </a:ext>
                  </a:extLst>
                </a:gridCol>
                <a:gridCol w="2707382">
                  <a:extLst>
                    <a:ext uri="{9D8B030D-6E8A-4147-A177-3AD203B41FA5}">
                      <a16:colId xmlns:a16="http://schemas.microsoft.com/office/drawing/2014/main" val="265762772"/>
                    </a:ext>
                  </a:extLst>
                </a:gridCol>
              </a:tblGrid>
              <a:tr h="4207671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chemeClr val="tx1"/>
                          </a:solidFill>
                          <a:latin typeface="+mn-lt"/>
                        </a:rPr>
                        <a:t>Impacto estratégico</a:t>
                      </a:r>
                    </a:p>
                  </a:txBody>
                  <a:tcPr vert="vert270" anchor="ctr">
                    <a:solidFill>
                      <a:srgbClr val="FCD039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v"/>
                      </a:pPr>
                      <a:r>
                        <a:rPr lang="es-ES" dirty="0">
                          <a:latin typeface="+mn-lt"/>
                        </a:rPr>
                        <a:t>Visualización en tiempo real de procesos internos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v"/>
                      </a:pPr>
                      <a:r>
                        <a:rPr lang="es-ES" dirty="0">
                          <a:latin typeface="+mn-lt"/>
                        </a:rPr>
                        <a:t>Estandarización de todos los pilares del CD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v"/>
                      </a:pPr>
                      <a:r>
                        <a:rPr lang="es-ES" dirty="0">
                          <a:latin typeface="+mn-lt"/>
                        </a:rPr>
                        <a:t>Consolidación de información de forma oportuna y autónoma.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v"/>
                      </a:pPr>
                      <a:endParaRPr lang="es-ES" dirty="0">
                        <a:latin typeface="+mn-lt"/>
                      </a:endParaRPr>
                    </a:p>
                  </a:txBody>
                  <a:tcPr anchor="ctr">
                    <a:solidFill>
                      <a:srgbClr val="FCD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744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388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CBAF4-7E21-F1BD-D9F3-FEABC2270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lipse 31">
            <a:extLst>
              <a:ext uri="{FF2B5EF4-FFF2-40B4-BE49-F238E27FC236}">
                <a16:creationId xmlns:a16="http://schemas.microsoft.com/office/drawing/2014/main" id="{23C6C0B8-13AF-7DCA-71E0-7622DD1FBFE3}"/>
              </a:ext>
            </a:extLst>
          </p:cNvPr>
          <p:cNvSpPr/>
          <p:nvPr/>
        </p:nvSpPr>
        <p:spPr>
          <a:xfrm>
            <a:off x="3250788" y="5896560"/>
            <a:ext cx="943897" cy="934065"/>
          </a:xfrm>
          <a:prstGeom prst="ellipse">
            <a:avLst/>
          </a:prstGeom>
          <a:solidFill>
            <a:srgbClr val="4C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500" dirty="0">
              <a:latin typeface="Avenir Next LT Pro" panose="020B05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2C334FB-7E9A-5015-6070-E01C9AC91269}"/>
              </a:ext>
            </a:extLst>
          </p:cNvPr>
          <p:cNvSpPr/>
          <p:nvPr/>
        </p:nvSpPr>
        <p:spPr>
          <a:xfrm>
            <a:off x="4602200" y="5896560"/>
            <a:ext cx="4965291" cy="725132"/>
          </a:xfrm>
          <a:prstGeom prst="rect">
            <a:avLst/>
          </a:prstGeom>
          <a:solidFill>
            <a:srgbClr val="4C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venir Next LT Pro" panose="020B0504020202020204" pitchFamily="34" charset="0"/>
              </a:rPr>
              <a:t>Evidencia del benchmark</a:t>
            </a:r>
            <a:endParaRPr lang="es-CO" dirty="0">
              <a:latin typeface="Avenir Next LT Pro" panose="020B0504020202020204" pitchFamily="34" charset="0"/>
            </a:endParaRPr>
          </a:p>
        </p:txBody>
      </p:sp>
      <p:pic>
        <p:nvPicPr>
          <p:cNvPr id="39" name="Gráfico 38" descr="Cámara con relleno sólido">
            <a:extLst>
              <a:ext uri="{FF2B5EF4-FFF2-40B4-BE49-F238E27FC236}">
                <a16:creationId xmlns:a16="http://schemas.microsoft.com/office/drawing/2014/main" id="{50B7E69B-22F0-ABF8-4881-8CD8A8D063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0171" y="5981779"/>
            <a:ext cx="725132" cy="725132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BDFB67DE-88E6-5016-357D-89A3129CA85F}"/>
              </a:ext>
            </a:extLst>
          </p:cNvPr>
          <p:cNvSpPr txBox="1"/>
          <p:nvPr/>
        </p:nvSpPr>
        <p:spPr>
          <a:xfrm>
            <a:off x="2344994" y="-50898"/>
            <a:ext cx="85835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venir Next LT Pro" panose="020B0504020202020204" pitchFamily="34" charset="0"/>
              </a:rPr>
              <a:t>Ejecución del </a:t>
            </a:r>
            <a:r>
              <a:rPr lang="es-ES" dirty="0" err="1">
                <a:solidFill>
                  <a:schemeClr val="bg1"/>
                </a:solidFill>
                <a:latin typeface="Avenir Next LT Pro" panose="020B0504020202020204" pitchFamily="34" charset="0"/>
              </a:rPr>
              <a:t>benchmark</a:t>
            </a:r>
            <a:endParaRPr lang="es-CO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026" name="Imagen 1">
            <a:extLst>
              <a:ext uri="{FF2B5EF4-FFF2-40B4-BE49-F238E27FC236}">
                <a16:creationId xmlns:a16="http://schemas.microsoft.com/office/drawing/2014/main" id="{7F6CF55A-A174-C46C-3FD5-432E08952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715"/>
            <a:ext cx="5726072" cy="3219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n 5">
            <a:extLst>
              <a:ext uri="{FF2B5EF4-FFF2-40B4-BE49-F238E27FC236}">
                <a16:creationId xmlns:a16="http://schemas.microsoft.com/office/drawing/2014/main" id="{124FA466-C741-4B04-D113-BD130F4D6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403" y="598874"/>
            <a:ext cx="5825002" cy="3287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C1C3651-CB91-0EAA-52FD-58C5D5CBCF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71" y="4050199"/>
            <a:ext cx="3758914" cy="2110944"/>
          </a:xfrm>
          <a:prstGeom prst="rect">
            <a:avLst/>
          </a:prstGeom>
        </p:spPr>
      </p:pic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F69B1DD6-F9FF-86A0-5456-F26336249F1E}"/>
              </a:ext>
            </a:extLst>
          </p:cNvPr>
          <p:cNvCxnSpPr>
            <a:cxnSpLocks/>
          </p:cNvCxnSpPr>
          <p:nvPr/>
        </p:nvCxnSpPr>
        <p:spPr>
          <a:xfrm>
            <a:off x="4742493" y="4908053"/>
            <a:ext cx="135350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DD155AEF-9844-6B4D-2C03-05F37DCEC7C2}"/>
              </a:ext>
            </a:extLst>
          </p:cNvPr>
          <p:cNvSpPr txBox="1"/>
          <p:nvPr/>
        </p:nvSpPr>
        <p:spPr>
          <a:xfrm>
            <a:off x="6096000" y="4568325"/>
            <a:ext cx="254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Evidencia de correo de citación Pereira </a:t>
            </a:r>
          </a:p>
        </p:txBody>
      </p:sp>
    </p:spTree>
    <p:extLst>
      <p:ext uri="{BB962C8B-B14F-4D97-AF65-F5344CB8AC3E}">
        <p14:creationId xmlns:p14="http://schemas.microsoft.com/office/powerpoint/2010/main" val="1057557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785E8BE2-C7DD-7AA1-F7C7-CFA3C6FBA13B}"/>
              </a:ext>
            </a:extLst>
          </p:cNvPr>
          <p:cNvSpPr/>
          <p:nvPr/>
        </p:nvSpPr>
        <p:spPr>
          <a:xfrm>
            <a:off x="289629" y="1510111"/>
            <a:ext cx="4875027" cy="4312940"/>
          </a:xfrm>
          <a:prstGeom prst="roundRect">
            <a:avLst/>
          </a:prstGeom>
          <a:solidFill>
            <a:srgbClr val="FCD0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es-CO" b="1" dirty="0">
              <a:solidFill>
                <a:schemeClr val="tx1"/>
              </a:solidFill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chemeClr val="tx1"/>
                </a:solidFill>
              </a:rPr>
              <a:t>Destinar reconocimientos en </a:t>
            </a:r>
            <a:r>
              <a:rPr lang="es-CO" b="1" dirty="0" err="1">
                <a:solidFill>
                  <a:schemeClr val="tx1"/>
                </a:solidFill>
              </a:rPr>
              <a:t>happy</a:t>
            </a:r>
            <a:r>
              <a:rPr lang="es-CO" b="1" dirty="0">
                <a:solidFill>
                  <a:schemeClr val="tx1"/>
                </a:solidFill>
              </a:rPr>
              <a:t> </a:t>
            </a:r>
            <a:r>
              <a:rPr lang="es-CO" b="1" dirty="0" err="1">
                <a:solidFill>
                  <a:schemeClr val="tx1"/>
                </a:solidFill>
              </a:rPr>
              <a:t>hour</a:t>
            </a:r>
            <a:r>
              <a:rPr lang="es-CO" b="1" dirty="0">
                <a:solidFill>
                  <a:schemeClr val="tx1"/>
                </a:solidFill>
              </a:rPr>
              <a:t> para padrinos más destacados.</a:t>
            </a:r>
            <a:endParaRPr lang="en-US">
              <a:solidFill>
                <a:schemeClr val="tx1"/>
              </a:solidFill>
            </a:endParaRPr>
          </a:p>
          <a:p>
            <a:pPr algn="ctr"/>
            <a:endParaRPr lang="es-CO" b="1" dirty="0">
              <a:solidFill>
                <a:schemeClr val="tx1"/>
              </a:solidFill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chemeClr val="tx1"/>
                </a:solidFill>
              </a:rPr>
              <a:t>Generar estrategia para la retención de padrinos (alta rotación)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b="1" dirty="0">
              <a:solidFill>
                <a:schemeClr val="tx1"/>
              </a:solidFill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chemeClr val="tx1"/>
                </a:solidFill>
              </a:rPr>
              <a:t>Establecer lugar destinado para capacitación y entrenamiento (teoría-practico)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b="1" dirty="0">
              <a:solidFill>
                <a:schemeClr val="tx1"/>
              </a:solidFill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chemeClr val="tx1"/>
                </a:solidFill>
              </a:rPr>
              <a:t>0% CULMINADO </a:t>
            </a:r>
            <a:br>
              <a:rPr lang="es-CO" b="1" dirty="0"/>
            </a:br>
            <a:r>
              <a:rPr lang="es-CO" b="1" dirty="0">
                <a:solidFill>
                  <a:schemeClr val="tx1"/>
                </a:solidFill>
              </a:rPr>
              <a:t>100% EN PROCESO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chemeClr val="tx1"/>
                </a:solidFill>
              </a:rPr>
              <a:t>0% SIN INICIO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C866D2-5F1B-3101-7C81-E0E628EE6A6D}"/>
              </a:ext>
            </a:extLst>
          </p:cNvPr>
          <p:cNvSpPr txBox="1"/>
          <p:nvPr/>
        </p:nvSpPr>
        <p:spPr>
          <a:xfrm>
            <a:off x="2335162" y="76922"/>
            <a:ext cx="85835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Acciones</a:t>
            </a:r>
            <a:endParaRPr lang="es-CO" sz="18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4AD9FF8-02B1-A0D2-A770-204130864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139" y="1955127"/>
            <a:ext cx="6104144" cy="4465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ángulo 37">
            <a:extLst>
              <a:ext uri="{FF2B5EF4-FFF2-40B4-BE49-F238E27FC236}">
                <a16:creationId xmlns:a16="http://schemas.microsoft.com/office/drawing/2014/main" id="{22C334FB-7E9A-5015-6070-E01C9AC91269}"/>
              </a:ext>
            </a:extLst>
          </p:cNvPr>
          <p:cNvSpPr/>
          <p:nvPr/>
        </p:nvSpPr>
        <p:spPr>
          <a:xfrm>
            <a:off x="5956052" y="988335"/>
            <a:ext cx="4965291" cy="725132"/>
          </a:xfrm>
          <a:prstGeom prst="rect">
            <a:avLst/>
          </a:prstGeom>
          <a:solidFill>
            <a:srgbClr val="4C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es-ES" sz="2800">
                <a:solidFill>
                  <a:schemeClr val="tx1"/>
                </a:solidFill>
                <a:latin typeface="Avenir LT Std 45 Book"/>
              </a:rPr>
              <a:t>EQUIPO PEOPLE</a:t>
            </a:r>
          </a:p>
        </p:txBody>
      </p:sp>
    </p:spTree>
    <p:extLst>
      <p:ext uri="{BB962C8B-B14F-4D97-AF65-F5344CB8AC3E}">
        <p14:creationId xmlns:p14="http://schemas.microsoft.com/office/powerpoint/2010/main" val="36114716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2600</TotalTime>
  <Words>1056</Words>
  <Application>Microsoft Office PowerPoint</Application>
  <PresentationFormat>Widescreen</PresentationFormat>
  <Paragraphs>115</Paragraphs>
  <Slides>19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Leidy Alejandra Riaño Fuentes</dc:creator>
  <cp:lastModifiedBy>ESTEFANY BELTRAN</cp:lastModifiedBy>
  <cp:revision>30</cp:revision>
  <dcterms:created xsi:type="dcterms:W3CDTF">2025-10-21T14:33:33Z</dcterms:created>
  <dcterms:modified xsi:type="dcterms:W3CDTF">2026-05-06T13:35:22Z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8104b14-b53d-46de-9ae8-975cc0e84815_Enabled">
    <vt:lpwstr>true</vt:lpwstr>
  </property>
  <property fmtid="{D5CDD505-2E9C-101B-9397-08002B2CF9AE}" pid="3" name="MSIP_Label_68104b14-b53d-46de-9ae8-975cc0e84815_SetDate">
    <vt:lpwstr>2025-10-21T14:33:52Z</vt:lpwstr>
  </property>
  <property fmtid="{D5CDD505-2E9C-101B-9397-08002B2CF9AE}" pid="4" name="MSIP_Label_68104b14-b53d-46de-9ae8-975cc0e84815_Method">
    <vt:lpwstr>Standard</vt:lpwstr>
  </property>
  <property fmtid="{D5CDD505-2E9C-101B-9397-08002B2CF9AE}" pid="5" name="MSIP_Label_68104b14-b53d-46de-9ae8-975cc0e84815_Name">
    <vt:lpwstr>ABI_MIP_InternalUseOnly</vt:lpwstr>
  </property>
  <property fmtid="{D5CDD505-2E9C-101B-9397-08002B2CF9AE}" pid="6" name="MSIP_Label_68104b14-b53d-46de-9ae8-975cc0e84815_SiteId">
    <vt:lpwstr>cef04b19-7776-4a94-b89b-375c77a8f936</vt:lpwstr>
  </property>
  <property fmtid="{D5CDD505-2E9C-101B-9397-08002B2CF9AE}" pid="7" name="MSIP_Label_68104b14-b53d-46de-9ae8-975cc0e84815_ActionId">
    <vt:lpwstr>ca2ab051-6ef2-4129-b81d-e8d48fc72863</vt:lpwstr>
  </property>
  <property fmtid="{D5CDD505-2E9C-101B-9397-08002B2CF9AE}" pid="8" name="MSIP_Label_68104b14-b53d-46de-9ae8-975cc0e84815_ContentBits">
    <vt:lpwstr>0</vt:lpwstr>
  </property>
</Properties>
</file>