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2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3.xml" ContentType="application/vnd.openxmlformats-officedocument.presentationml.notesSl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4.xml" ContentType="application/vnd.openxmlformats-officedocument.presentationml.notesSlid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notesSlides/notesSlide5.xml" ContentType="application/vnd.openxmlformats-officedocument.presentationml.notesSlid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notesSlides/notesSlide8.xml" ContentType="application/vnd.openxmlformats-officedocument.presentationml.notesSlid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tags/tag1.xml" ContentType="application/vnd.openxmlformats-officedocument.presentationml.tags+xml"/>
  <Override PartName="/ppt/notesSlides/notesSlide9.xml" ContentType="application/vnd.openxmlformats-officedocument.presentationml.notesSlide+xml"/>
  <Override PartName="/ppt/tags/tag2.xml" ContentType="application/vnd.openxmlformats-officedocument.presentationml.tags+xml"/>
  <Override PartName="/ppt/notesSlides/notesSlide10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  <p:sldMasterId id="2147483672" r:id="rId5"/>
  </p:sldMasterIdLst>
  <p:notesMasterIdLst>
    <p:notesMasterId r:id="rId38"/>
  </p:notesMasterIdLst>
  <p:sldIdLst>
    <p:sldId id="261" r:id="rId6"/>
    <p:sldId id="774" r:id="rId7"/>
    <p:sldId id="2147482213" r:id="rId8"/>
    <p:sldId id="2147482207" r:id="rId9"/>
    <p:sldId id="2147482216" r:id="rId10"/>
    <p:sldId id="2147482201" r:id="rId11"/>
    <p:sldId id="711" r:id="rId12"/>
    <p:sldId id="2147482217" r:id="rId13"/>
    <p:sldId id="2147482218" r:id="rId14"/>
    <p:sldId id="2147482219" r:id="rId15"/>
    <p:sldId id="2147482220" r:id="rId16"/>
    <p:sldId id="2147482221" r:id="rId17"/>
    <p:sldId id="2147482222" r:id="rId18"/>
    <p:sldId id="2147482223" r:id="rId19"/>
    <p:sldId id="2147482224" r:id="rId20"/>
    <p:sldId id="2147482226" r:id="rId21"/>
    <p:sldId id="2147482228" r:id="rId22"/>
    <p:sldId id="2147482229" r:id="rId23"/>
    <p:sldId id="2147482231" r:id="rId24"/>
    <p:sldId id="2147482198" r:id="rId25"/>
    <p:sldId id="2147476465" r:id="rId26"/>
    <p:sldId id="2147482200" r:id="rId27"/>
    <p:sldId id="802" r:id="rId28"/>
    <p:sldId id="2147482202" r:id="rId29"/>
    <p:sldId id="2147476470" r:id="rId30"/>
    <p:sldId id="16776883" r:id="rId31"/>
    <p:sldId id="2147482215" r:id="rId32"/>
    <p:sldId id="2147482203" r:id="rId33"/>
    <p:sldId id="2147476473" r:id="rId34"/>
    <p:sldId id="2147482205" r:id="rId35"/>
    <p:sldId id="2147476475" r:id="rId36"/>
    <p:sldId id="2147482214" r:id="rId37"/>
  </p:sldIdLst>
  <p:sldSz cx="12192000" cy="6858000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74E2D904-D1DF-675D-15AA-E9E11FE517F5}" name="Liliana Andrea Garcia Niño" initials="LG" userId="9c54ccadad0e0b5b" providerId="Windows Live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DC4B0"/>
    <a:srgbClr val="39BFBF"/>
    <a:srgbClr val="FCD02F"/>
    <a:srgbClr val="19698A"/>
    <a:srgbClr val="FBCE29"/>
    <a:srgbClr val="FF8800"/>
    <a:srgbClr val="00FF00"/>
    <a:srgbClr val="263342"/>
    <a:srgbClr val="E4E4E4"/>
    <a:srgbClr val="29739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B92E5A4-48A3-D696-BA3C-F78D09D2CD5D}" v="16" dt="2026-05-06T13:19:14.624"/>
    <p1510:client id="{637D84D5-9F78-5C00-59BF-41DA8B8CC303}" v="4" dt="2026-05-04T17:16:27.040"/>
    <p1510:client id="{843A5D6C-988E-477E-B0AE-EFD6312B4702}" v="7" dt="2026-05-04T16:12:50.199"/>
    <p1510:client id="{85F65C6F-0E73-0C88-F1BA-BCF4B79BEA5F}" v="21" dt="2026-05-06T13:13:08.147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979" autoAdjust="0"/>
    <p:restoredTop sz="94660"/>
  </p:normalViewPr>
  <p:slideViewPr>
    <p:cSldViewPr snapToGrid="0">
      <p:cViewPr varScale="1">
        <p:scale>
          <a:sx n="78" d="100"/>
          <a:sy n="78" d="100"/>
        </p:scale>
        <p:origin x="1109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9" Type="http://schemas.openxmlformats.org/officeDocument/2006/relationships/presProps" Target="presProps.xml"/><Relationship Id="rId21" Type="http://schemas.openxmlformats.org/officeDocument/2006/relationships/slide" Target="slides/slide16.xml"/><Relationship Id="rId34" Type="http://schemas.openxmlformats.org/officeDocument/2006/relationships/slide" Target="slides/slide29.xml"/><Relationship Id="rId42" Type="http://schemas.openxmlformats.org/officeDocument/2006/relationships/tableStyles" Target="tableStyles.xml"/><Relationship Id="rId7" Type="http://schemas.openxmlformats.org/officeDocument/2006/relationships/slide" Target="slides/slide2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9" Type="http://schemas.openxmlformats.org/officeDocument/2006/relationships/slide" Target="slides/slide24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slide" Target="slides/slide32.xml"/><Relationship Id="rId40" Type="http://schemas.openxmlformats.org/officeDocument/2006/relationships/viewProps" Target="viewProps.xml"/><Relationship Id="rId45" Type="http://schemas.microsoft.com/office/2018/10/relationships/authors" Target="author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slide" Target="slides/slide3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slide" Target="slides/slide26.xml"/><Relationship Id="rId44" Type="http://schemas.microsoft.com/office/2015/10/relationships/revisionInfo" Target="revisionInfo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slide" Target="slides/slide30.xml"/><Relationship Id="rId43" Type="http://schemas.microsoft.com/office/2016/11/relationships/changesInfo" Target="changesInfos/changesInfo1.xml"/><Relationship Id="rId8" Type="http://schemas.openxmlformats.org/officeDocument/2006/relationships/slide" Target="slides/slide3.xml"/><Relationship Id="rId3" Type="http://schemas.openxmlformats.org/officeDocument/2006/relationships/customXml" Target="../customXml/item3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notesMaster" Target="notesMasters/notesMaster1.xml"/><Relationship Id="rId20" Type="http://schemas.openxmlformats.org/officeDocument/2006/relationships/slide" Target="slides/slide15.xml"/><Relationship Id="rId41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ESTEFANY BELTRAN" userId="S::estefany.beltran@gmodelo.com.mx::59347b92-b2fd-4f9a-bfc3-e298bd930df5" providerId="AD" clId="Web-{637D84D5-9F78-5C00-59BF-41DA8B8CC303}"/>
    <pc:docChg chg="modSld">
      <pc:chgData name="ESTEFANY BELTRAN" userId="S::estefany.beltran@gmodelo.com.mx::59347b92-b2fd-4f9a-bfc3-e298bd930df5" providerId="AD" clId="Web-{637D84D5-9F78-5C00-59BF-41DA8B8CC303}" dt="2026-05-04T17:16:27.040" v="3"/>
      <pc:docMkLst>
        <pc:docMk/>
      </pc:docMkLst>
      <pc:sldChg chg="modSp">
        <pc:chgData name="ESTEFANY BELTRAN" userId="S::estefany.beltran@gmodelo.com.mx::59347b92-b2fd-4f9a-bfc3-e298bd930df5" providerId="AD" clId="Web-{637D84D5-9F78-5C00-59BF-41DA8B8CC303}" dt="2026-05-04T17:09:18.521" v="1" actId="14100"/>
        <pc:sldMkLst>
          <pc:docMk/>
          <pc:sldMk cId="2147703288" sldId="774"/>
        </pc:sldMkLst>
        <pc:picChg chg="mod">
          <ac:chgData name="ESTEFANY BELTRAN" userId="S::estefany.beltran@gmodelo.com.mx::59347b92-b2fd-4f9a-bfc3-e298bd930df5" providerId="AD" clId="Web-{637D84D5-9F78-5C00-59BF-41DA8B8CC303}" dt="2026-05-04T17:09:18.521" v="1" actId="14100"/>
          <ac:picMkLst>
            <pc:docMk/>
            <pc:sldMk cId="2147703288" sldId="774"/>
            <ac:picMk id="20" creationId="{1CEF319F-5DC9-9E55-2AB9-5ED9AA47DF75}"/>
          </ac:picMkLst>
        </pc:picChg>
      </pc:sldChg>
      <pc:sldChg chg="addSp delSp">
        <pc:chgData name="ESTEFANY BELTRAN" userId="S::estefany.beltran@gmodelo.com.mx::59347b92-b2fd-4f9a-bfc3-e298bd930df5" providerId="AD" clId="Web-{637D84D5-9F78-5C00-59BF-41DA8B8CC303}" dt="2026-05-04T17:16:27.040" v="3"/>
        <pc:sldMkLst>
          <pc:docMk/>
          <pc:sldMk cId="3707769929" sldId="2147482200"/>
        </pc:sldMkLst>
        <pc:picChg chg="add del">
          <ac:chgData name="ESTEFANY BELTRAN" userId="S::estefany.beltran@gmodelo.com.mx::59347b92-b2fd-4f9a-bfc3-e298bd930df5" providerId="AD" clId="Web-{637D84D5-9F78-5C00-59BF-41DA8B8CC303}" dt="2026-05-04T17:16:27.040" v="3"/>
          <ac:picMkLst>
            <pc:docMk/>
            <pc:sldMk cId="3707769929" sldId="2147482200"/>
            <ac:picMk id="3" creationId="{15126B45-40FF-49E0-DCD9-19B54DB7B335}"/>
          </ac:picMkLst>
        </pc:picChg>
      </pc:sldChg>
    </pc:docChg>
  </pc:docChgLst>
  <pc:docChgLst>
    <pc:chgData name="ESTEFANY BELTRAN" userId="S::estefany.beltran@gmodelo.com.mx::59347b92-b2fd-4f9a-bfc3-e298bd930df5" providerId="AD" clId="Web-{85F65C6F-0E73-0C88-F1BA-BCF4B79BEA5F}"/>
    <pc:docChg chg="modSld">
      <pc:chgData name="ESTEFANY BELTRAN" userId="S::estefany.beltran@gmodelo.com.mx::59347b92-b2fd-4f9a-bfc3-e298bd930df5" providerId="AD" clId="Web-{85F65C6F-0E73-0C88-F1BA-BCF4B79BEA5F}" dt="2026-05-06T13:13:08.147" v="20" actId="1076"/>
      <pc:docMkLst>
        <pc:docMk/>
      </pc:docMkLst>
      <pc:sldChg chg="addSp delSp modSp">
        <pc:chgData name="ESTEFANY BELTRAN" userId="S::estefany.beltran@gmodelo.com.mx::59347b92-b2fd-4f9a-bfc3-e298bd930df5" providerId="AD" clId="Web-{85F65C6F-0E73-0C88-F1BA-BCF4B79BEA5F}" dt="2026-05-06T12:52:39.923" v="9" actId="1076"/>
        <pc:sldMkLst>
          <pc:docMk/>
          <pc:sldMk cId="2790271451" sldId="2147476470"/>
        </pc:sldMkLst>
        <pc:picChg chg="add mod">
          <ac:chgData name="ESTEFANY BELTRAN" userId="S::estefany.beltran@gmodelo.com.mx::59347b92-b2fd-4f9a-bfc3-e298bd930df5" providerId="AD" clId="Web-{85F65C6F-0E73-0C88-F1BA-BCF4B79BEA5F}" dt="2026-05-06T12:52:39.923" v="9" actId="1076"/>
          <ac:picMkLst>
            <pc:docMk/>
            <pc:sldMk cId="2790271451" sldId="2147476470"/>
            <ac:picMk id="10" creationId="{C9AD96BA-F980-6303-2CBF-E9420B5BDE66}"/>
          </ac:picMkLst>
        </pc:picChg>
        <pc:picChg chg="del">
          <ac:chgData name="ESTEFANY BELTRAN" userId="S::estefany.beltran@gmodelo.com.mx::59347b92-b2fd-4f9a-bfc3-e298bd930df5" providerId="AD" clId="Web-{85F65C6F-0E73-0C88-F1BA-BCF4B79BEA5F}" dt="2026-05-06T12:52:04.892" v="0"/>
          <ac:picMkLst>
            <pc:docMk/>
            <pc:sldMk cId="2790271451" sldId="2147476470"/>
            <ac:picMk id="38" creationId="{14387901-A561-A8D5-21F4-918E1A6C896E}"/>
          </ac:picMkLst>
        </pc:picChg>
      </pc:sldChg>
      <pc:sldChg chg="modSp">
        <pc:chgData name="ESTEFANY BELTRAN" userId="S::estefany.beltran@gmodelo.com.mx::59347b92-b2fd-4f9a-bfc3-e298bd930df5" providerId="AD" clId="Web-{85F65C6F-0E73-0C88-F1BA-BCF4B79BEA5F}" dt="2026-05-06T13:13:08.147" v="20" actId="1076"/>
        <pc:sldMkLst>
          <pc:docMk/>
          <pc:sldMk cId="2971408175" sldId="2147482214"/>
        </pc:sldMkLst>
        <pc:spChg chg="mod">
          <ac:chgData name="ESTEFANY BELTRAN" userId="S::estefany.beltran@gmodelo.com.mx::59347b92-b2fd-4f9a-bfc3-e298bd930df5" providerId="AD" clId="Web-{85F65C6F-0E73-0C88-F1BA-BCF4B79BEA5F}" dt="2026-05-06T13:13:02.100" v="18" actId="1076"/>
          <ac:spMkLst>
            <pc:docMk/>
            <pc:sldMk cId="2971408175" sldId="2147482214"/>
            <ac:spMk id="27" creationId="{1F2BA3F7-67BF-1B28-C850-C7956CD5316E}"/>
          </ac:spMkLst>
        </pc:spChg>
        <pc:spChg chg="mod">
          <ac:chgData name="ESTEFANY BELTRAN" userId="S::estefany.beltran@gmodelo.com.mx::59347b92-b2fd-4f9a-bfc3-e298bd930df5" providerId="AD" clId="Web-{85F65C6F-0E73-0C88-F1BA-BCF4B79BEA5F}" dt="2026-05-06T13:12:39.475" v="14" actId="1076"/>
          <ac:spMkLst>
            <pc:docMk/>
            <pc:sldMk cId="2971408175" sldId="2147482214"/>
            <ac:spMk id="28" creationId="{186171C0-5A68-6D75-8B2D-D02E15D3E818}"/>
          </ac:spMkLst>
        </pc:spChg>
        <pc:spChg chg="mod">
          <ac:chgData name="ESTEFANY BELTRAN" userId="S::estefany.beltran@gmodelo.com.mx::59347b92-b2fd-4f9a-bfc3-e298bd930df5" providerId="AD" clId="Web-{85F65C6F-0E73-0C88-F1BA-BCF4B79BEA5F}" dt="2026-05-06T13:13:08.147" v="20" actId="1076"/>
          <ac:spMkLst>
            <pc:docMk/>
            <pc:sldMk cId="2971408175" sldId="2147482214"/>
            <ac:spMk id="31" creationId="{43EBFF7F-8467-B069-A8DA-7D24174D5CEB}"/>
          </ac:spMkLst>
        </pc:spChg>
        <pc:spChg chg="mod">
          <ac:chgData name="ESTEFANY BELTRAN" userId="S::estefany.beltran@gmodelo.com.mx::59347b92-b2fd-4f9a-bfc3-e298bd930df5" providerId="AD" clId="Web-{85F65C6F-0E73-0C88-F1BA-BCF4B79BEA5F}" dt="2026-05-06T13:12:47.897" v="15" actId="1076"/>
          <ac:spMkLst>
            <pc:docMk/>
            <pc:sldMk cId="2971408175" sldId="2147482214"/>
            <ac:spMk id="32" creationId="{1D7A3E94-D224-9F04-6A84-9B8B200BBB75}"/>
          </ac:spMkLst>
        </pc:spChg>
        <pc:picChg chg="mod">
          <ac:chgData name="ESTEFANY BELTRAN" userId="S::estefany.beltran@gmodelo.com.mx::59347b92-b2fd-4f9a-bfc3-e298bd930df5" providerId="AD" clId="Web-{85F65C6F-0E73-0C88-F1BA-BCF4B79BEA5F}" dt="2026-05-06T13:12:24.694" v="12" actId="14100"/>
          <ac:picMkLst>
            <pc:docMk/>
            <pc:sldMk cId="2971408175" sldId="2147482214"/>
            <ac:picMk id="4" creationId="{E2CD57A4-60D3-B99E-C6E0-978BA4662B47}"/>
          </ac:picMkLst>
        </pc:picChg>
        <pc:picChg chg="mod">
          <ac:chgData name="ESTEFANY BELTRAN" userId="S::estefany.beltran@gmodelo.com.mx::59347b92-b2fd-4f9a-bfc3-e298bd930df5" providerId="AD" clId="Web-{85F65C6F-0E73-0C88-F1BA-BCF4B79BEA5F}" dt="2026-05-06T13:12:27.740" v="13" actId="1076"/>
          <ac:picMkLst>
            <pc:docMk/>
            <pc:sldMk cId="2971408175" sldId="2147482214"/>
            <ac:picMk id="23" creationId="{726D9D2E-C641-0D19-6CB0-E6D9E4FB2CED}"/>
          </ac:picMkLst>
        </pc:picChg>
      </pc:sldChg>
    </pc:docChg>
  </pc:docChgLst>
  <pc:docChgLst>
    <pc:chgData name="ESTEFANY BELTRAN" userId="S::estefany.beltran@gmodelo.com.mx::59347b92-b2fd-4f9a-bfc3-e298bd930df5" providerId="AD" clId="Web-{2B92E5A4-48A3-D696-BA3C-F78D09D2CD5D}"/>
    <pc:docChg chg="modSld">
      <pc:chgData name="ESTEFANY BELTRAN" userId="S::estefany.beltran@gmodelo.com.mx::59347b92-b2fd-4f9a-bfc3-e298bd930df5" providerId="AD" clId="Web-{2B92E5A4-48A3-D696-BA3C-F78D09D2CD5D}" dt="2026-05-06T13:19:14.624" v="15" actId="14100"/>
      <pc:docMkLst>
        <pc:docMk/>
      </pc:docMkLst>
      <pc:sldChg chg="addSp delSp modSp">
        <pc:chgData name="ESTEFANY BELTRAN" userId="S::estefany.beltran@gmodelo.com.mx::59347b92-b2fd-4f9a-bfc3-e298bd930df5" providerId="AD" clId="Web-{2B92E5A4-48A3-D696-BA3C-F78D09D2CD5D}" dt="2026-05-06T13:19:14.624" v="15" actId="14100"/>
        <pc:sldMkLst>
          <pc:docMk/>
          <pc:sldMk cId="2971408175" sldId="2147482214"/>
        </pc:sldMkLst>
        <pc:spChg chg="mod">
          <ac:chgData name="ESTEFANY BELTRAN" userId="S::estefany.beltran@gmodelo.com.mx::59347b92-b2fd-4f9a-bfc3-e298bd930df5" providerId="AD" clId="Web-{2B92E5A4-48A3-D696-BA3C-F78D09D2CD5D}" dt="2026-05-06T13:18:48.077" v="10" actId="1076"/>
          <ac:spMkLst>
            <pc:docMk/>
            <pc:sldMk cId="2971408175" sldId="2147482214"/>
            <ac:spMk id="27" creationId="{1F2BA3F7-67BF-1B28-C850-C7956CD5316E}"/>
          </ac:spMkLst>
        </pc:spChg>
        <pc:spChg chg="mod">
          <ac:chgData name="ESTEFANY BELTRAN" userId="S::estefany.beltran@gmodelo.com.mx::59347b92-b2fd-4f9a-bfc3-e298bd930df5" providerId="AD" clId="Web-{2B92E5A4-48A3-D696-BA3C-F78D09D2CD5D}" dt="2026-05-06T13:18:56.561" v="12" actId="1076"/>
          <ac:spMkLst>
            <pc:docMk/>
            <pc:sldMk cId="2971408175" sldId="2147482214"/>
            <ac:spMk id="28" creationId="{186171C0-5A68-6D75-8B2D-D02E15D3E818}"/>
          </ac:spMkLst>
        </pc:spChg>
        <pc:spChg chg="mod">
          <ac:chgData name="ESTEFANY BELTRAN" userId="S::estefany.beltran@gmodelo.com.mx::59347b92-b2fd-4f9a-bfc3-e298bd930df5" providerId="AD" clId="Web-{2B92E5A4-48A3-D696-BA3C-F78D09D2CD5D}" dt="2026-05-06T13:19:07.062" v="14" actId="1076"/>
          <ac:spMkLst>
            <pc:docMk/>
            <pc:sldMk cId="2971408175" sldId="2147482214"/>
            <ac:spMk id="29" creationId="{F9712019-E7F1-1304-85D7-0383A7DAC16F}"/>
          </ac:spMkLst>
        </pc:spChg>
        <pc:spChg chg="mod">
          <ac:chgData name="ESTEFANY BELTRAN" userId="S::estefany.beltran@gmodelo.com.mx::59347b92-b2fd-4f9a-bfc3-e298bd930df5" providerId="AD" clId="Web-{2B92E5A4-48A3-D696-BA3C-F78D09D2CD5D}" dt="2026-05-06T13:18:52.171" v="11" actId="1076"/>
          <ac:spMkLst>
            <pc:docMk/>
            <pc:sldMk cId="2971408175" sldId="2147482214"/>
            <ac:spMk id="31" creationId="{43EBFF7F-8467-B069-A8DA-7D24174D5CEB}"/>
          </ac:spMkLst>
        </pc:spChg>
        <pc:spChg chg="mod">
          <ac:chgData name="ESTEFANY BELTRAN" userId="S::estefany.beltran@gmodelo.com.mx::59347b92-b2fd-4f9a-bfc3-e298bd930df5" providerId="AD" clId="Web-{2B92E5A4-48A3-D696-BA3C-F78D09D2CD5D}" dt="2026-05-06T13:19:02.218" v="13" actId="1076"/>
          <ac:spMkLst>
            <pc:docMk/>
            <pc:sldMk cId="2971408175" sldId="2147482214"/>
            <ac:spMk id="32" creationId="{1D7A3E94-D224-9F04-6A84-9B8B200BBB75}"/>
          </ac:spMkLst>
        </pc:spChg>
        <pc:picChg chg="add mod">
          <ac:chgData name="ESTEFANY BELTRAN" userId="S::estefany.beltran@gmodelo.com.mx::59347b92-b2fd-4f9a-bfc3-e298bd930df5" providerId="AD" clId="Web-{2B92E5A4-48A3-D696-BA3C-F78D09D2CD5D}" dt="2026-05-06T13:18:15.778" v="7" actId="1076"/>
          <ac:picMkLst>
            <pc:docMk/>
            <pc:sldMk cId="2971408175" sldId="2147482214"/>
            <ac:picMk id="2" creationId="{CEC9714E-0D93-6E28-0593-27A1C48A9E2E}"/>
          </ac:picMkLst>
        </pc:picChg>
        <pc:picChg chg="mod">
          <ac:chgData name="ESTEFANY BELTRAN" userId="S::estefany.beltran@gmodelo.com.mx::59347b92-b2fd-4f9a-bfc3-e298bd930df5" providerId="AD" clId="Web-{2B92E5A4-48A3-D696-BA3C-F78D09D2CD5D}" dt="2026-05-06T13:19:14.624" v="15" actId="14100"/>
          <ac:picMkLst>
            <pc:docMk/>
            <pc:sldMk cId="2971408175" sldId="2147482214"/>
            <ac:picMk id="4" creationId="{E2CD57A4-60D3-B99E-C6E0-978BA4662B47}"/>
          </ac:picMkLst>
        </pc:picChg>
        <pc:picChg chg="del mod">
          <ac:chgData name="ESTEFANY BELTRAN" userId="S::estefany.beltran@gmodelo.com.mx::59347b92-b2fd-4f9a-bfc3-e298bd930df5" providerId="AD" clId="Web-{2B92E5A4-48A3-D696-BA3C-F78D09D2CD5D}" dt="2026-05-06T13:18:36.389" v="9"/>
          <ac:picMkLst>
            <pc:docMk/>
            <pc:sldMk cId="2971408175" sldId="2147482214"/>
            <ac:picMk id="14" creationId="{E5DDF577-5F75-DA38-AAE5-4EC3CA2701D2}"/>
          </ac:picMkLst>
        </pc:pic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LOGISTICA%20INTELIGE\OneDrive%20-%20Flota\Documentos\Libro1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LOGISTICA%20INTELIGE\OneDrive%20-%20Flota\Documentos\Libro1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LOGISTICA%20INTELIGE\OneDrive%20-%20Flota\Documentos\Libro1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LOGISTICA%20INTELIGE\OneDrive%20-%20Flota\Documentos\Libro1.xlsx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LOGISTICA%20INTELIGE\OneDrive%20-%20Flota\Documentos\Libro1.xlsx" TargetMode="External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LOGISTICA%20INTELIGE\OneDrive%20-%20Flota\Documentos\Libro1.xlsx" TargetMode="External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LOGISTICA%20INTELIGE\OneDrive%20-%20Flota\Documentos\Libro1.xlsx" TargetMode="External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LOGISTICA%20INTELIGE\OneDrive%20-%20Flota\Documentos\Libro1.xlsx" TargetMode="External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LOGISTICA%20INTELIGE\OneDrive%20-%20Flota\Documentos\Libro1.xlsx" TargetMode="External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spPr>
            <a:solidFill>
              <a:schemeClr val="accent5">
                <a:lumMod val="60000"/>
                <a:lumOff val="40000"/>
              </a:schemeClr>
            </a:solidFill>
          </c:spPr>
          <c:dPt>
            <c:idx val="0"/>
            <c:bubble3D val="0"/>
            <c:spPr>
              <a:solidFill>
                <a:schemeClr val="tx2">
                  <a:lumMod val="75000"/>
                  <a:lumOff val="25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1378-4F16-9ACF-0FB61201315D}"/>
              </c:ext>
            </c:extLst>
          </c:dPt>
          <c:dPt>
            <c:idx val="1"/>
            <c:bubble3D val="0"/>
            <c:spPr>
              <a:solidFill>
                <a:srgbClr val="92D050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1378-4F16-9ACF-0FB61201315D}"/>
              </c:ext>
            </c:extLst>
          </c:dPt>
          <c:dLbls>
            <c:spPr>
              <a:pattFill prst="pct75">
                <a:fgClr>
                  <a:schemeClr val="dk1">
                    <a:lumMod val="75000"/>
                    <a:lumOff val="25000"/>
                  </a:schemeClr>
                </a:fgClr>
                <a:bgClr>
                  <a:schemeClr val="dk1">
                    <a:lumMod val="65000"/>
                    <a:lumOff val="35000"/>
                  </a:scheme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s-CO"/>
              </a:p>
            </c:txPr>
            <c:dLblPos val="ctr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Hoja1!$D$3:$E$3</c:f>
              <c:strCache>
                <c:ptCount val="2"/>
                <c:pt idx="0">
                  <c:v>Personal total para la reinduccion  144 </c:v>
                </c:pt>
                <c:pt idx="1">
                  <c:v>Personal capacitado hasta el 27-04-26                                              28 personas</c:v>
                </c:pt>
              </c:strCache>
            </c:strRef>
          </c:cat>
          <c:val>
            <c:numRef>
              <c:f>Hoja1!$D$4:$E$4</c:f>
              <c:numCache>
                <c:formatCode>General</c:formatCode>
                <c:ptCount val="2"/>
                <c:pt idx="0">
                  <c:v>144</c:v>
                </c:pt>
                <c:pt idx="1">
                  <c:v>28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1378-4F16-9ACF-0FB61201315D}"/>
            </c:ext>
          </c:extLst>
        </c:ser>
        <c:dLbls>
          <c:dLblPos val="ctr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overlay val="0"/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s-CO"/>
        </a:p>
      </c:txPr>
    </c:legend>
    <c:plotVisOnly val="1"/>
    <c:dispBlanksAs val="gap"/>
    <c:showDLblsOverMax val="0"/>
  </c:chart>
  <c:spPr>
    <a:noFill/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es-CO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spPr>
            <a:solidFill>
              <a:srgbClr val="92D050"/>
            </a:solidFill>
          </c:spPr>
          <c:dPt>
            <c:idx val="0"/>
            <c:bubble3D val="0"/>
            <c:spPr>
              <a:solidFill>
                <a:schemeClr val="tx2">
                  <a:lumMod val="75000"/>
                  <a:lumOff val="25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1FE5-4475-951E-08054D222A38}"/>
              </c:ext>
            </c:extLst>
          </c:dPt>
          <c:dPt>
            <c:idx val="1"/>
            <c:bubble3D val="0"/>
            <c:spPr>
              <a:solidFill>
                <a:srgbClr val="92D050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1FE5-4475-951E-08054D222A38}"/>
              </c:ext>
            </c:extLst>
          </c:dPt>
          <c:dLbls>
            <c:spPr>
              <a:pattFill prst="pct75">
                <a:fgClr>
                  <a:schemeClr val="dk1">
                    <a:lumMod val="75000"/>
                    <a:lumOff val="25000"/>
                  </a:schemeClr>
                </a:fgClr>
                <a:bgClr>
                  <a:schemeClr val="dk1">
                    <a:lumMod val="65000"/>
                    <a:lumOff val="35000"/>
                  </a:scheme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s-CO"/>
              </a:p>
            </c:txPr>
            <c:dLblPos val="ctr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Hoja1!$D$14:$E$14</c:f>
              <c:strCache>
                <c:ptCount val="2"/>
                <c:pt idx="0">
                  <c:v>Personal total para la reinduccion  144 </c:v>
                </c:pt>
                <c:pt idx="1">
                  <c:v>Personal capacitado hasta el 28-04-26                                                 56 personas</c:v>
                </c:pt>
              </c:strCache>
            </c:strRef>
          </c:cat>
          <c:val>
            <c:numRef>
              <c:f>Hoja1!$D$15:$E$15</c:f>
              <c:numCache>
                <c:formatCode>General</c:formatCode>
                <c:ptCount val="2"/>
                <c:pt idx="0">
                  <c:v>144</c:v>
                </c:pt>
                <c:pt idx="1">
                  <c:v>56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1FE5-4475-951E-08054D222A38}"/>
            </c:ext>
          </c:extLst>
        </c:ser>
        <c:dLbls>
          <c:dLblPos val="ctr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overlay val="0"/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s-CO"/>
        </a:p>
      </c:txPr>
    </c:legend>
    <c:plotVisOnly val="1"/>
    <c:dispBlanksAs val="gap"/>
    <c:showDLblsOverMax val="0"/>
  </c:chart>
  <c:spPr>
    <a:noFill/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es-CO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tx2">
                  <a:lumMod val="75000"/>
                  <a:lumOff val="25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6688-4CFE-8884-C511CBC02B3D}"/>
              </c:ext>
            </c:extLst>
          </c:dPt>
          <c:dPt>
            <c:idx val="1"/>
            <c:bubble3D val="0"/>
            <c:spPr>
              <a:solidFill>
                <a:srgbClr val="92D050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6688-4CFE-8884-C511CBC02B3D}"/>
              </c:ext>
            </c:extLst>
          </c:dPt>
          <c:dLbls>
            <c:spPr>
              <a:pattFill prst="pct75">
                <a:fgClr>
                  <a:schemeClr val="dk1">
                    <a:lumMod val="75000"/>
                    <a:lumOff val="25000"/>
                  </a:schemeClr>
                </a:fgClr>
                <a:bgClr>
                  <a:schemeClr val="dk1">
                    <a:lumMod val="65000"/>
                    <a:lumOff val="35000"/>
                  </a:scheme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s-CO"/>
              </a:p>
            </c:txPr>
            <c:dLblPos val="ctr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Hoja1!$D$25:$E$25</c:f>
              <c:strCache>
                <c:ptCount val="2"/>
                <c:pt idx="0">
                  <c:v>Personal total para la reinduccion  144 </c:v>
                </c:pt>
                <c:pt idx="1">
                  <c:v>Personal capacitado hasta el 29-04-26                                                 85 personas</c:v>
                </c:pt>
              </c:strCache>
            </c:strRef>
          </c:cat>
          <c:val>
            <c:numRef>
              <c:f>Hoja1!$D$26:$E$26</c:f>
              <c:numCache>
                <c:formatCode>General</c:formatCode>
                <c:ptCount val="2"/>
                <c:pt idx="0">
                  <c:v>144</c:v>
                </c:pt>
                <c:pt idx="1">
                  <c:v>85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6688-4CFE-8884-C511CBC02B3D}"/>
            </c:ext>
          </c:extLst>
        </c:ser>
        <c:dLbls>
          <c:dLblPos val="ctr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overlay val="0"/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s-CO"/>
        </a:p>
      </c:txPr>
    </c:legend>
    <c:plotVisOnly val="1"/>
    <c:dispBlanksAs val="gap"/>
    <c:showDLblsOverMax val="0"/>
  </c:chart>
  <c:spPr>
    <a:noFill/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es-CO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spPr>
            <a:solidFill>
              <a:schemeClr val="tx2">
                <a:lumMod val="75000"/>
                <a:lumOff val="25000"/>
              </a:schemeClr>
            </a:solidFill>
          </c:spPr>
          <c:dPt>
            <c:idx val="0"/>
            <c:bubble3D val="0"/>
            <c:spPr>
              <a:solidFill>
                <a:schemeClr val="tx2">
                  <a:lumMod val="75000"/>
                  <a:lumOff val="25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CF1E-4A08-81E1-1261FBF6D2C9}"/>
              </c:ext>
            </c:extLst>
          </c:dPt>
          <c:dPt>
            <c:idx val="1"/>
            <c:bubble3D val="0"/>
            <c:spPr>
              <a:solidFill>
                <a:srgbClr val="92D050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CF1E-4A08-81E1-1261FBF6D2C9}"/>
              </c:ext>
            </c:extLst>
          </c:dPt>
          <c:dLbls>
            <c:spPr>
              <a:pattFill prst="pct75">
                <a:fgClr>
                  <a:schemeClr val="dk1">
                    <a:lumMod val="75000"/>
                    <a:lumOff val="25000"/>
                  </a:schemeClr>
                </a:fgClr>
                <a:bgClr>
                  <a:schemeClr val="dk1">
                    <a:lumMod val="65000"/>
                    <a:lumOff val="35000"/>
                  </a:scheme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s-CO"/>
              </a:p>
            </c:txPr>
            <c:dLblPos val="ctr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Hoja1!$D$37:$E$37</c:f>
              <c:strCache>
                <c:ptCount val="2"/>
                <c:pt idx="0">
                  <c:v>Personal total para la reinduccion  144 </c:v>
                </c:pt>
                <c:pt idx="1">
                  <c:v>Personal capacitado hasta el 30-04-26                                                113 personas</c:v>
                </c:pt>
              </c:strCache>
            </c:strRef>
          </c:cat>
          <c:val>
            <c:numRef>
              <c:f>Hoja1!$D$38:$E$38</c:f>
              <c:numCache>
                <c:formatCode>General</c:formatCode>
                <c:ptCount val="2"/>
                <c:pt idx="0">
                  <c:v>144</c:v>
                </c:pt>
                <c:pt idx="1">
                  <c:v>113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CF1E-4A08-81E1-1261FBF6D2C9}"/>
            </c:ext>
          </c:extLst>
        </c:ser>
        <c:dLbls>
          <c:dLblPos val="ctr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overlay val="0"/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s-CO"/>
        </a:p>
      </c:txPr>
    </c:legend>
    <c:plotVisOnly val="1"/>
    <c:dispBlanksAs val="gap"/>
    <c:showDLblsOverMax val="0"/>
  </c:chart>
  <c:spPr>
    <a:noFill/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es-CO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spPr>
            <a:solidFill>
              <a:schemeClr val="tx2">
                <a:lumMod val="75000"/>
                <a:lumOff val="25000"/>
              </a:schemeClr>
            </a:solidFill>
          </c:spPr>
          <c:dPt>
            <c:idx val="0"/>
            <c:bubble3D val="0"/>
            <c:spPr>
              <a:solidFill>
                <a:schemeClr val="tx2">
                  <a:lumMod val="75000"/>
                  <a:lumOff val="25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329D-4342-8452-EFC0C993A65A}"/>
              </c:ext>
            </c:extLst>
          </c:dPt>
          <c:dPt>
            <c:idx val="1"/>
            <c:bubble3D val="0"/>
            <c:spPr>
              <a:solidFill>
                <a:srgbClr val="92D050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329D-4342-8452-EFC0C993A65A}"/>
              </c:ext>
            </c:extLst>
          </c:dPt>
          <c:dLbls>
            <c:spPr>
              <a:pattFill prst="pct75">
                <a:fgClr>
                  <a:schemeClr val="dk1">
                    <a:lumMod val="75000"/>
                    <a:lumOff val="25000"/>
                  </a:schemeClr>
                </a:fgClr>
                <a:bgClr>
                  <a:schemeClr val="dk1">
                    <a:lumMod val="65000"/>
                    <a:lumOff val="35000"/>
                  </a:scheme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s-CO"/>
              </a:p>
            </c:txPr>
            <c:dLblPos val="ctr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Hoja1!$D$48:$E$48</c:f>
              <c:strCache>
                <c:ptCount val="2"/>
                <c:pt idx="0">
                  <c:v>Personal total para la reinduccion  144 </c:v>
                </c:pt>
                <c:pt idx="1">
                  <c:v>Personal capacitado hasta el 01-05-26                                                143 personas</c:v>
                </c:pt>
              </c:strCache>
            </c:strRef>
          </c:cat>
          <c:val>
            <c:numRef>
              <c:f>Hoja1!$D$49:$E$49</c:f>
              <c:numCache>
                <c:formatCode>General</c:formatCode>
                <c:ptCount val="2"/>
                <c:pt idx="0">
                  <c:v>1</c:v>
                </c:pt>
                <c:pt idx="1">
                  <c:v>143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329D-4342-8452-EFC0C993A65A}"/>
            </c:ext>
          </c:extLst>
        </c:ser>
        <c:dLbls>
          <c:dLblPos val="ctr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overlay val="0"/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s-CO"/>
        </a:p>
      </c:txPr>
    </c:legend>
    <c:plotVisOnly val="1"/>
    <c:dispBlanksAs val="gap"/>
    <c:showDLblsOverMax val="0"/>
  </c:chart>
  <c:spPr>
    <a:noFill/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es-CO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FEE4-4603-B1EA-8F3CB69AEDDB}"/>
              </c:ext>
            </c:extLst>
          </c:dPt>
          <c:dPt>
            <c:idx val="1"/>
            <c:bubble3D val="0"/>
            <c:spPr>
              <a:solidFill>
                <a:srgbClr val="92D050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FEE4-4603-B1EA-8F3CB69AEDDB}"/>
              </c:ext>
            </c:extLst>
          </c:dPt>
          <c:dLbls>
            <c:spPr>
              <a:pattFill prst="pct75">
                <a:fgClr>
                  <a:schemeClr val="dk1">
                    <a:lumMod val="75000"/>
                    <a:lumOff val="25000"/>
                  </a:schemeClr>
                </a:fgClr>
                <a:bgClr>
                  <a:schemeClr val="dk1">
                    <a:lumMod val="65000"/>
                    <a:lumOff val="35000"/>
                  </a:scheme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s-CO"/>
              </a:p>
            </c:txPr>
            <c:dLblPos val="ctr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Hoja1!$D$58:$E$58</c:f>
              <c:strCache>
                <c:ptCount val="2"/>
                <c:pt idx="0">
                  <c:v>Personal total para la reinduccion  44 </c:v>
                </c:pt>
                <c:pt idx="1">
                  <c:v>Personal capacitado hasta el 27-04-26                                                9 personas</c:v>
                </c:pt>
              </c:strCache>
            </c:strRef>
          </c:cat>
          <c:val>
            <c:numRef>
              <c:f>Hoja1!$D$59:$E$59</c:f>
              <c:numCache>
                <c:formatCode>General</c:formatCode>
                <c:ptCount val="2"/>
                <c:pt idx="0">
                  <c:v>44</c:v>
                </c:pt>
                <c:pt idx="1">
                  <c:v>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FEE4-4603-B1EA-8F3CB69AEDDB}"/>
            </c:ext>
          </c:extLst>
        </c:ser>
        <c:dLbls>
          <c:dLblPos val="ctr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overlay val="0"/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s-CO"/>
        </a:p>
      </c:txPr>
    </c:legend>
    <c:plotVisOnly val="1"/>
    <c:dispBlanksAs val="gap"/>
    <c:showDLblsOverMax val="0"/>
  </c:chart>
  <c:spPr>
    <a:noFill/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es-CO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82DE-4784-892E-77F305A49254}"/>
              </c:ext>
            </c:extLst>
          </c:dPt>
          <c:dPt>
            <c:idx val="1"/>
            <c:bubble3D val="0"/>
            <c:spPr>
              <a:solidFill>
                <a:srgbClr val="92D050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82DE-4784-892E-77F305A49254}"/>
              </c:ext>
            </c:extLst>
          </c:dPt>
          <c:dLbls>
            <c:spPr>
              <a:pattFill prst="pct75">
                <a:fgClr>
                  <a:schemeClr val="dk1">
                    <a:lumMod val="75000"/>
                    <a:lumOff val="25000"/>
                  </a:schemeClr>
                </a:fgClr>
                <a:bgClr>
                  <a:schemeClr val="dk1">
                    <a:lumMod val="65000"/>
                    <a:lumOff val="35000"/>
                  </a:scheme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s-CO"/>
              </a:p>
            </c:txPr>
            <c:dLblPos val="ctr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Hoja1!$D$71:$E$71</c:f>
              <c:strCache>
                <c:ptCount val="2"/>
                <c:pt idx="0">
                  <c:v>Personal total para la reinduccion  44 </c:v>
                </c:pt>
                <c:pt idx="1">
                  <c:v>Personal capacitado hasta el 28-04-26                                                18 personas</c:v>
                </c:pt>
              </c:strCache>
            </c:strRef>
          </c:cat>
          <c:val>
            <c:numRef>
              <c:f>Hoja1!$D$72:$E$72</c:f>
              <c:numCache>
                <c:formatCode>General</c:formatCode>
                <c:ptCount val="2"/>
                <c:pt idx="0">
                  <c:v>35</c:v>
                </c:pt>
                <c:pt idx="1">
                  <c:v>18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82DE-4784-892E-77F305A49254}"/>
            </c:ext>
          </c:extLst>
        </c:ser>
        <c:dLbls>
          <c:dLblPos val="ctr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overlay val="0"/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s-CO"/>
        </a:p>
      </c:txPr>
    </c:legend>
    <c:plotVisOnly val="1"/>
    <c:dispBlanksAs val="gap"/>
    <c:showDLblsOverMax val="0"/>
  </c:chart>
  <c:spPr>
    <a:noFill/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es-CO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E55D-4B27-9CA1-380D7851B939}"/>
              </c:ext>
            </c:extLst>
          </c:dPt>
          <c:dPt>
            <c:idx val="1"/>
            <c:bubble3D val="0"/>
            <c:spPr>
              <a:solidFill>
                <a:srgbClr val="92D050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E55D-4B27-9CA1-380D7851B939}"/>
              </c:ext>
            </c:extLst>
          </c:dPt>
          <c:dLbls>
            <c:spPr>
              <a:pattFill prst="pct75">
                <a:fgClr>
                  <a:schemeClr val="dk1">
                    <a:lumMod val="75000"/>
                    <a:lumOff val="25000"/>
                  </a:schemeClr>
                </a:fgClr>
                <a:bgClr>
                  <a:schemeClr val="dk1">
                    <a:lumMod val="65000"/>
                    <a:lumOff val="35000"/>
                  </a:scheme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s-CO"/>
              </a:p>
            </c:txPr>
            <c:dLblPos val="ctr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Hoja1!$D$83:$E$83</c:f>
              <c:strCache>
                <c:ptCount val="2"/>
                <c:pt idx="0">
                  <c:v>Personal total para la reinduccion  44 </c:v>
                </c:pt>
                <c:pt idx="1">
                  <c:v>Personal capacitado hasta el 29-04-26                                                26 personas</c:v>
                </c:pt>
              </c:strCache>
            </c:strRef>
          </c:cat>
          <c:val>
            <c:numRef>
              <c:f>Hoja1!$D$84:$E$84</c:f>
              <c:numCache>
                <c:formatCode>General</c:formatCode>
                <c:ptCount val="2"/>
                <c:pt idx="0">
                  <c:v>26</c:v>
                </c:pt>
                <c:pt idx="1">
                  <c:v>26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E55D-4B27-9CA1-380D7851B939}"/>
            </c:ext>
          </c:extLst>
        </c:ser>
        <c:dLbls>
          <c:dLblPos val="ctr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overlay val="0"/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s-CO"/>
        </a:p>
      </c:txPr>
    </c:legend>
    <c:plotVisOnly val="1"/>
    <c:dispBlanksAs val="gap"/>
    <c:showDLblsOverMax val="0"/>
  </c:chart>
  <c:spPr>
    <a:noFill/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es-CO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574F-46C2-B3E5-6A2DECBD0D46}"/>
              </c:ext>
            </c:extLst>
          </c:dPt>
          <c:dPt>
            <c:idx val="1"/>
            <c:bubble3D val="0"/>
            <c:spPr>
              <a:solidFill>
                <a:srgbClr val="92D050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574F-46C2-B3E5-6A2DECBD0D46}"/>
              </c:ext>
            </c:extLst>
          </c:dPt>
          <c:dLbls>
            <c:spPr>
              <a:pattFill prst="pct75">
                <a:fgClr>
                  <a:schemeClr val="dk1">
                    <a:lumMod val="75000"/>
                    <a:lumOff val="25000"/>
                  </a:schemeClr>
                </a:fgClr>
                <a:bgClr>
                  <a:schemeClr val="dk1">
                    <a:lumMod val="65000"/>
                    <a:lumOff val="35000"/>
                  </a:scheme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s-CO"/>
              </a:p>
            </c:txPr>
            <c:dLblPos val="ctr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Hoja1!$D$96:$E$96</c:f>
              <c:strCache>
                <c:ptCount val="2"/>
                <c:pt idx="0">
                  <c:v>Personal total para la reinduccion  44 </c:v>
                </c:pt>
                <c:pt idx="1">
                  <c:v>Personal capacitado hasta el 30-04-26                                                35 personas</c:v>
                </c:pt>
              </c:strCache>
            </c:strRef>
          </c:cat>
          <c:val>
            <c:numRef>
              <c:f>Hoja1!$D$97:$E$97</c:f>
              <c:numCache>
                <c:formatCode>General</c:formatCode>
                <c:ptCount val="2"/>
                <c:pt idx="0">
                  <c:v>18</c:v>
                </c:pt>
                <c:pt idx="1">
                  <c:v>35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574F-46C2-B3E5-6A2DECBD0D46}"/>
            </c:ext>
          </c:extLst>
        </c:ser>
        <c:dLbls>
          <c:dLblPos val="ctr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overlay val="0"/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s-CO"/>
        </a:p>
      </c:txPr>
    </c:legend>
    <c:plotVisOnly val="1"/>
    <c:dispBlanksAs val="gap"/>
    <c:showDLblsOverMax val="0"/>
  </c:chart>
  <c:spPr>
    <a:noFill/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es-CO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3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53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253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4.xml><?xml version="1.0" encoding="utf-8"?>
<cs:chartStyle xmlns:cs="http://schemas.microsoft.com/office/drawing/2012/chartStyle" xmlns:a="http://schemas.openxmlformats.org/drawingml/2006/main" id="253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5.xml><?xml version="1.0" encoding="utf-8"?>
<cs:chartStyle xmlns:cs="http://schemas.microsoft.com/office/drawing/2012/chartStyle" xmlns:a="http://schemas.openxmlformats.org/drawingml/2006/main" id="253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6.xml><?xml version="1.0" encoding="utf-8"?>
<cs:chartStyle xmlns:cs="http://schemas.microsoft.com/office/drawing/2012/chartStyle" xmlns:a="http://schemas.openxmlformats.org/drawingml/2006/main" id="253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7.xml><?xml version="1.0" encoding="utf-8"?>
<cs:chartStyle xmlns:cs="http://schemas.microsoft.com/office/drawing/2012/chartStyle" xmlns:a="http://schemas.openxmlformats.org/drawingml/2006/main" id="253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8.xml><?xml version="1.0" encoding="utf-8"?>
<cs:chartStyle xmlns:cs="http://schemas.microsoft.com/office/drawing/2012/chartStyle" xmlns:a="http://schemas.openxmlformats.org/drawingml/2006/main" id="253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9.xml><?xml version="1.0" encoding="utf-8"?>
<cs:chartStyle xmlns:cs="http://schemas.microsoft.com/office/drawing/2012/chartStyle" xmlns:a="http://schemas.openxmlformats.org/drawingml/2006/main" id="253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F5870C2-AB7F-4E45-A2CE-8DB75A5B52BC}" type="datetimeFigureOut">
              <a:rPr lang="es-MX" smtClean="0"/>
              <a:t>06/05/2026</a:t>
            </a:fld>
            <a:endParaRPr lang="es-MX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MX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A34A586-6279-4000-A6FB-48BC4F0F44E9}" type="slidenum">
              <a:rPr lang="es-MX" smtClean="0"/>
              <a:t>‹#›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1805860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C16A87-A6A1-CE70-19D8-5ACB876E00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64DCA828-5B4A-452B-9A73-F06A882EF0B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D0DB468B-0A4F-4FEA-3A66-036E43707A1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EC13EE18-E153-48F8-1C79-2F32E837954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B7D4C9-892A-4AA9-9895-76EC5A3EC5FA}" type="slidenum">
              <a:rPr lang="es-CO" smtClean="0"/>
              <a:t>4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04856632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C16A87-A6A1-CE70-19D8-5ACB876E00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64DCA828-5B4A-452B-9A73-F06A882EF0B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D0DB468B-0A4F-4FEA-3A66-036E43707A1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EC13EE18-E153-48F8-1C79-2F32E837954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B7D4C9-892A-4AA9-9895-76EC5A3EC5FA}" type="slidenum">
              <a:rPr lang="es-CO" smtClean="0"/>
              <a:t>7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61420284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C16A87-A6A1-CE70-19D8-5ACB876E00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64DCA828-5B4A-452B-9A73-F06A882EF0B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D0DB468B-0A4F-4FEA-3A66-036E43707A1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EC13EE18-E153-48F8-1C79-2F32E837954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B7D4C9-892A-4AA9-9895-76EC5A3EC5FA}" type="slidenum">
              <a:rPr lang="es-CO" smtClean="0"/>
              <a:t>9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04856632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7AFAB5-DF9B-AA1D-1699-30FAAB77A8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D29FAA45-94E4-0A17-6B59-DAD7BE425D6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DB036D50-C594-0359-6AD2-EDA9D275F82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8F1F5031-4A89-FD0D-4B0B-82678A5DFA0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B7D4C9-892A-4AA9-9895-76EC5A3EC5FA}" type="slidenum">
              <a:rPr lang="es-CO" smtClean="0"/>
              <a:t>11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29736031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F95175-6F59-F6EE-0174-E4E8FF7F3D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ABA06D66-0508-A7B6-5527-82859329CD5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D8087255-706E-E2FD-1F7E-1E498F66EDC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44091E89-015E-C7EE-06F5-72630FF5D31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B7D4C9-892A-4AA9-9895-76EC5A3EC5FA}" type="slidenum">
              <a:rPr lang="es-CO" smtClean="0"/>
              <a:t>13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40022523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88A382-1ACC-592D-3189-9845F586DF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39C7C27B-359C-1805-C355-68A6D4390BF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21EBA195-3C98-E011-93F0-FBF63D07DE8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A113944A-8A32-531C-9B66-E98334B45F3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B7D4C9-892A-4AA9-9895-76EC5A3EC5FA}" type="slidenum">
              <a:rPr lang="es-CO" smtClean="0"/>
              <a:t>15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18346207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C16A87-A6A1-CE70-19D8-5ACB876E00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64DCA828-5B4A-452B-9A73-F06A882EF0B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D0DB468B-0A4F-4FEA-3A66-036E43707A1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EC13EE18-E153-48F8-1C79-2F32E837954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B7D4C9-892A-4AA9-9895-76EC5A3EC5FA}" type="slidenum">
              <a:rPr lang="es-CO" smtClean="0"/>
              <a:t>16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61420284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C16A87-A6A1-CE70-19D8-5ACB876E00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64DCA828-5B4A-452B-9A73-F06A882EF0B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D0DB468B-0A4F-4FEA-3A66-036E43707A1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EC13EE18-E153-48F8-1C79-2F32E837954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B7D4C9-892A-4AA9-9895-76EC5A3EC5FA}" type="slidenum">
              <a:rPr lang="es-CO" smtClean="0"/>
              <a:t>17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04856632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CC3306-F864-9345-8FB1-06AA79D602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1A781CF8-CE5E-B327-0939-1169A10C34A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5B244062-B956-0346-309C-CB891B128A5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FFA24264-45F5-186C-E39F-317765622D1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B7D4C9-892A-4AA9-9895-76EC5A3EC5FA}" type="slidenum">
              <a:rPr lang="es-CO" smtClean="0"/>
              <a:t>23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99995536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base"/>
            <a:r>
              <a:rPr lang="es-ES" sz="1200">
                <a:latin typeface="Avenir LT Std 45 Book" panose="020B0502020203020204" pitchFamily="34" charset="0"/>
              </a:rPr>
              <a:t>ponemos o quitamos de forma correcta </a:t>
            </a:r>
          </a:p>
          <a:p>
            <a:pPr fontAlgn="base"/>
            <a:r>
              <a:rPr lang="es-ES" sz="1200">
                <a:latin typeface="Avenir LT Std 45 Book" panose="020B0502020203020204" pitchFamily="34" charset="0"/>
              </a:rPr>
              <a:t>Quitamos por </a:t>
            </a:r>
            <a:r>
              <a:rPr lang="es-ES" sz="1200" err="1">
                <a:latin typeface="Avenir LT Std 45 Book" panose="020B0502020203020204" pitchFamily="34" charset="0"/>
              </a:rPr>
              <a:t>owd</a:t>
            </a:r>
            <a:r>
              <a:rPr lang="es-ES" sz="1200">
                <a:latin typeface="Avenir LT Std 45 Book" panose="020B0502020203020204" pitchFamily="34" charset="0"/>
              </a:rPr>
              <a:t>, </a:t>
            </a:r>
            <a:r>
              <a:rPr lang="es-ES" sz="1200" err="1">
                <a:latin typeface="Avenir LT Std 45 Book" panose="020B0502020203020204" pitchFamily="34" charset="0"/>
              </a:rPr>
              <a:t>dpo</a:t>
            </a:r>
            <a:r>
              <a:rPr lang="es-ES" sz="1200">
                <a:latin typeface="Avenir LT Std 45 Book" panose="020B0502020203020204" pitchFamily="34" charset="0"/>
              </a:rPr>
              <a:t> Academy</a:t>
            </a:r>
          </a:p>
          <a:p>
            <a:endParaRPr lang="es-CO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A34A586-6279-4000-A6FB-48BC4F0F44E9}" type="slidenum">
              <a:rPr lang="es-MX" smtClean="0"/>
              <a:t>28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4600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2A4EA60-4CEB-95A4-55FD-C71B303BDD6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F6D263D6-B3DD-F3AE-555E-2FA19D5F121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A69FF1E-D6C4-766B-0736-C93A4AF176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B787F6-AE67-4CF5-9552-92664D41B3E3}" type="datetimeFigureOut">
              <a:rPr lang="es-MX" smtClean="0"/>
              <a:t>06/05/2026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A0A4703B-FF63-C931-8E42-BFAD2E2608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63E3EDBA-5102-A53E-D7B7-2F32D5B7E0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85DB6D-F709-4CE4-8317-5DF6875E62D3}" type="slidenum">
              <a:rPr lang="es-MX" smtClean="0"/>
              <a:t>‹#›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8086487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CDB3FD4-ABB0-4BDC-EF72-10DEDAE483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88496D6-C125-A530-6C6C-C7310665B5B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7B818BD-8898-3952-433D-4CCC419459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B787F6-AE67-4CF5-9552-92664D41B3E3}" type="datetimeFigureOut">
              <a:rPr lang="es-MX" smtClean="0"/>
              <a:t>06/05/2026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42C5731-6D84-9D66-0A30-87E5066DCB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6BB5618F-CAB6-8E2B-BC63-349706C478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85DB6D-F709-4CE4-8317-5DF6875E62D3}" type="slidenum">
              <a:rPr lang="es-MX" smtClean="0"/>
              <a:t>‹#›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0140678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D0C0984-0E32-0D06-C4A1-6E05244E0F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FF40C130-190F-39D8-541E-B59A54C5B48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389498C-BED8-9BCF-BAE4-411480BD5A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B787F6-AE67-4CF5-9552-92664D41B3E3}" type="datetimeFigureOut">
              <a:rPr lang="es-MX" smtClean="0"/>
              <a:t>06/05/2026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00119EF-FFC5-EEDB-E92A-A5BF8D487C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9F84932-5B96-E539-F13E-2FB2611F5C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85DB6D-F709-4CE4-8317-5DF6875E62D3}" type="slidenum">
              <a:rPr lang="es-MX" smtClean="0"/>
              <a:t>‹#›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7542535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39C39E4-A94E-E71C-9AF8-48EC5A933C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F860C3B-6798-3EA8-1788-884C741C2D2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460138F3-3F9C-772A-BE42-1D7B2CF902D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1BC9840D-4E6A-B5CE-B7CB-60FAE7B3AD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B787F6-AE67-4CF5-9552-92664D41B3E3}" type="datetimeFigureOut">
              <a:rPr lang="es-MX" smtClean="0"/>
              <a:t>06/05/2026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DC75A839-1E27-0B25-F981-0153253E0D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08C6DF83-5DE1-B2D6-F055-5B34EEFA3E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85DB6D-F709-4CE4-8317-5DF6875E62D3}" type="slidenum">
              <a:rPr lang="es-MX" smtClean="0"/>
              <a:t>‹#›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5203761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E586904-0C98-A04F-C63F-068925E3BC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73FC4D33-F940-18C6-C482-CF6DD95EB78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E1C99A6D-EEBF-1E48-4BB5-6D8F60D7207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CA008E12-8913-7F68-2E8B-C5F4E4F7D45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B4B1E946-B3D1-65BD-3979-62604A71360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DDE8D50A-F882-0E0F-CFF4-691EBFD07E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B787F6-AE67-4CF5-9552-92664D41B3E3}" type="datetimeFigureOut">
              <a:rPr lang="es-MX" smtClean="0"/>
              <a:t>06/05/2026</a:t>
            </a:fld>
            <a:endParaRPr lang="es-MX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599DC75B-DEB9-D512-1B80-3B6A24443B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1A8644D0-712F-442F-80D1-FCA191C92B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85DB6D-F709-4CE4-8317-5DF6875E62D3}" type="slidenum">
              <a:rPr lang="es-MX" smtClean="0"/>
              <a:t>‹#›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7451033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45C84B4-6A7F-5780-823F-39C95ABC6C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F3C9730E-4914-25DB-1670-5BB7B9B15C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B787F6-AE67-4CF5-9552-92664D41B3E3}" type="datetimeFigureOut">
              <a:rPr lang="es-MX" smtClean="0"/>
              <a:t>06/05/2026</a:t>
            </a:fld>
            <a:endParaRPr lang="es-MX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AE285826-6F75-E968-C8E6-C4717B9524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F38F178B-D5D4-1F35-0439-6BB21380EE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85DB6D-F709-4CE4-8317-5DF6875E62D3}" type="slidenum">
              <a:rPr lang="es-MX" smtClean="0"/>
              <a:t>‹#›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14060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28BF88DF-326E-FA21-8B8F-A312E0E037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B787F6-AE67-4CF5-9552-92664D41B3E3}" type="datetimeFigureOut">
              <a:rPr lang="es-MX" smtClean="0"/>
              <a:t>06/05/2026</a:t>
            </a:fld>
            <a:endParaRPr lang="es-MX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613594F0-83E0-C4C5-0430-9CF378D7FA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3117D3D9-533D-81E9-657A-D758E0513C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85DB6D-F709-4CE4-8317-5DF6875E62D3}" type="slidenum">
              <a:rPr lang="es-MX" smtClean="0"/>
              <a:t>‹#›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7276606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6231540-1CCA-4F21-06F1-9CC8803209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D573815-D5DF-DD11-EB5D-025EAC8AEC6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F9C82F76-AAB8-9AE6-8D7D-9BFD5038041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D535F273-5626-E1DF-F8C0-DBA9626D43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B787F6-AE67-4CF5-9552-92664D41B3E3}" type="datetimeFigureOut">
              <a:rPr lang="es-MX" smtClean="0"/>
              <a:t>06/05/2026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66351B87-94D1-A97D-4386-8193430779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21746C42-E58B-1FA4-2EB0-A8A4E8DA68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85DB6D-F709-4CE4-8317-5DF6875E62D3}" type="slidenum">
              <a:rPr lang="es-MX" smtClean="0"/>
              <a:t>‹#›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3500663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5CFA88E-8CB3-0BF0-1313-58194B1D29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16261BFC-F13B-4003-8C02-EF06111B7FA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376EB3E2-C3BE-A074-6945-CB07B9259A7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4B706B6F-3A38-D410-1A52-EF36F8FC8F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B787F6-AE67-4CF5-9552-92664D41B3E3}" type="datetimeFigureOut">
              <a:rPr lang="es-MX" smtClean="0"/>
              <a:t>06/05/2026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507D98D3-61F7-C901-A106-F841F4F873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21E19551-64CA-9493-F352-094741D78F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85DB6D-F709-4CE4-8317-5DF6875E62D3}" type="slidenum">
              <a:rPr lang="es-MX" smtClean="0"/>
              <a:t>‹#›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7726865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E69F986-2D29-7BB9-BDE1-1F0B37929A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857A5CBC-313C-9207-6F1A-72B45CDA437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3BA37553-79E1-9C2C-8FC7-C0D47E499C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B787F6-AE67-4CF5-9552-92664D41B3E3}" type="datetimeFigureOut">
              <a:rPr lang="es-MX" smtClean="0"/>
              <a:t>06/05/2026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F07CF10-6301-E658-49B9-A3BB975105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20CFC0E-32F3-628F-33D1-419EBCF2B1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85DB6D-F709-4CE4-8317-5DF6875E62D3}" type="slidenum">
              <a:rPr lang="es-MX" smtClean="0"/>
              <a:t>‹#›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1765443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4E9919B7-D8BC-9150-4F48-0AB143C6050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B0A9D536-04AE-6745-1B11-5DD4D2BB0DE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3A259745-23D6-9BC1-3731-BDE1B1E300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B787F6-AE67-4CF5-9552-92664D41B3E3}" type="datetimeFigureOut">
              <a:rPr lang="es-MX" smtClean="0"/>
              <a:t>06/05/2026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C1CD46A-3267-8631-51C8-8398CF9C3A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7F6D6156-3937-C5C6-5C18-F54BB9B526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85DB6D-F709-4CE4-8317-5DF6875E62D3}" type="slidenum">
              <a:rPr lang="es-MX" smtClean="0"/>
              <a:t>‹#›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17472465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ULO OPCION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8F9E9181-E42D-C703-2854-4717C347788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7" y="0"/>
            <a:ext cx="12187066" cy="6858000"/>
          </a:xfrm>
          <a:prstGeom prst="rect">
            <a:avLst/>
          </a:prstGeom>
        </p:spPr>
      </p:pic>
      <p:grpSp>
        <p:nvGrpSpPr>
          <p:cNvPr id="3" name="Grupo 2">
            <a:extLst>
              <a:ext uri="{FF2B5EF4-FFF2-40B4-BE49-F238E27FC236}">
                <a16:creationId xmlns:a16="http://schemas.microsoft.com/office/drawing/2014/main" id="{5712A954-E7E4-5B1A-3503-4A6741C2AF98}"/>
              </a:ext>
            </a:extLst>
          </p:cNvPr>
          <p:cNvGrpSpPr/>
          <p:nvPr userDrawn="1"/>
        </p:nvGrpSpPr>
        <p:grpSpPr>
          <a:xfrm>
            <a:off x="450497" y="5849988"/>
            <a:ext cx="2555250" cy="564001"/>
            <a:chOff x="527221" y="5861664"/>
            <a:chExt cx="2555250" cy="564001"/>
          </a:xfrm>
        </p:grpSpPr>
        <p:sp>
          <p:nvSpPr>
            <p:cNvPr id="4" name="CuadroTexto 3">
              <a:extLst>
                <a:ext uri="{FF2B5EF4-FFF2-40B4-BE49-F238E27FC236}">
                  <a16:creationId xmlns:a16="http://schemas.microsoft.com/office/drawing/2014/main" id="{45972880-7530-5F8D-28B6-AAF6DD8B26C1}"/>
                </a:ext>
              </a:extLst>
            </p:cNvPr>
            <p:cNvSpPr txBox="1"/>
            <p:nvPr/>
          </p:nvSpPr>
          <p:spPr>
            <a:xfrm>
              <a:off x="527221" y="5861664"/>
              <a:ext cx="558939" cy="56400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75000"/>
                </a:lnSpc>
              </a:pPr>
              <a:r>
                <a:rPr lang="es-CO" sz="2000">
                  <a:solidFill>
                    <a:srgbClr val="232F3D"/>
                  </a:solidFill>
                  <a:latin typeface="Avenir LT Std 45 Book" panose="020B0502020203020204" pitchFamily="34" charset="0"/>
                </a:rPr>
                <a:t>2 0</a:t>
              </a:r>
            </a:p>
            <a:p>
              <a:pPr algn="ctr">
                <a:lnSpc>
                  <a:spcPct val="75000"/>
                </a:lnSpc>
              </a:pPr>
              <a:r>
                <a:rPr lang="es-CO" sz="2000">
                  <a:solidFill>
                    <a:srgbClr val="232F3D"/>
                  </a:solidFill>
                  <a:latin typeface="Avenir LT Std 45 Book" panose="020B0502020203020204" pitchFamily="34" charset="0"/>
                </a:rPr>
                <a:t>2 6</a:t>
              </a:r>
              <a:endParaRPr lang="en-US" sz="2000">
                <a:solidFill>
                  <a:srgbClr val="232F3D"/>
                </a:solidFill>
                <a:latin typeface="Avenir LT Std 45 Book" panose="020B0502020203020204" pitchFamily="34" charset="0"/>
              </a:endParaRPr>
            </a:p>
          </p:txBody>
        </p:sp>
        <p:cxnSp>
          <p:nvCxnSpPr>
            <p:cNvPr id="5" name="Conector recto 4">
              <a:extLst>
                <a:ext uri="{FF2B5EF4-FFF2-40B4-BE49-F238E27FC236}">
                  <a16:creationId xmlns:a16="http://schemas.microsoft.com/office/drawing/2014/main" id="{A22B3A98-8A02-0C16-258A-BF221C7C4B5B}"/>
                </a:ext>
              </a:extLst>
            </p:cNvPr>
            <p:cNvCxnSpPr/>
            <p:nvPr/>
          </p:nvCxnSpPr>
          <p:spPr>
            <a:xfrm>
              <a:off x="1067422" y="5865863"/>
              <a:ext cx="0" cy="473025"/>
            </a:xfrm>
            <a:prstGeom prst="line">
              <a:avLst/>
            </a:prstGeom>
            <a:ln>
              <a:solidFill>
                <a:srgbClr val="232F3D"/>
              </a:solidFill>
            </a:ln>
          </p:spPr>
          <p:style>
            <a:lnRef idx="2">
              <a:schemeClr val="accent4"/>
            </a:lnRef>
            <a:fillRef idx="0">
              <a:schemeClr val="accent4"/>
            </a:fillRef>
            <a:effectRef idx="1">
              <a:schemeClr val="accent4"/>
            </a:effectRef>
            <a:fontRef idx="minor">
              <a:schemeClr val="tx1"/>
            </a:fontRef>
          </p:style>
        </p:cxnSp>
        <p:sp>
          <p:nvSpPr>
            <p:cNvPr id="6" name="CuadroTexto 5">
              <a:extLst>
                <a:ext uri="{FF2B5EF4-FFF2-40B4-BE49-F238E27FC236}">
                  <a16:creationId xmlns:a16="http://schemas.microsoft.com/office/drawing/2014/main" id="{E27279B5-FC28-F85C-453D-4DC8FF18D34D}"/>
                </a:ext>
              </a:extLst>
            </p:cNvPr>
            <p:cNvSpPr txBox="1"/>
            <p:nvPr/>
          </p:nvSpPr>
          <p:spPr>
            <a:xfrm>
              <a:off x="1153431" y="5901001"/>
              <a:ext cx="1929040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75000"/>
                </a:lnSpc>
              </a:pPr>
              <a:r>
                <a:rPr lang="es-CO" sz="2000">
                  <a:solidFill>
                    <a:srgbClr val="232F3D"/>
                  </a:solidFill>
                  <a:latin typeface="Avenir LT Std 65 Medium" panose="020B0803020203020204" pitchFamily="34" charset="0"/>
                </a:rPr>
                <a:t>Presentación</a:t>
              </a:r>
              <a:endParaRPr lang="en-US" sz="2000">
                <a:solidFill>
                  <a:srgbClr val="232F3D"/>
                </a:solidFill>
                <a:latin typeface="Avenir LT Std 65 Medium" panose="020B0803020203020204" pitchFamily="34" charset="0"/>
              </a:endParaRPr>
            </a:p>
          </p:txBody>
        </p:sp>
        <p:sp>
          <p:nvSpPr>
            <p:cNvPr id="7" name="CuadroTexto 6">
              <a:extLst>
                <a:ext uri="{FF2B5EF4-FFF2-40B4-BE49-F238E27FC236}">
                  <a16:creationId xmlns:a16="http://schemas.microsoft.com/office/drawing/2014/main" id="{28465B3E-9917-B8FB-DDF2-F1B0AAB94CF7}"/>
                </a:ext>
              </a:extLst>
            </p:cNvPr>
            <p:cNvSpPr txBox="1"/>
            <p:nvPr/>
          </p:nvSpPr>
          <p:spPr>
            <a:xfrm>
              <a:off x="1153431" y="6138663"/>
              <a:ext cx="1929040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CO" sz="1100">
                  <a:solidFill>
                    <a:srgbClr val="232F3D"/>
                  </a:solidFill>
                  <a:latin typeface="Avenir LT Std 45 Book" panose="020B0502020203020204" pitchFamily="34" charset="0"/>
                </a:rPr>
                <a:t>www.website.com</a:t>
              </a:r>
              <a:endParaRPr lang="en-US" sz="2000">
                <a:solidFill>
                  <a:srgbClr val="232F3D"/>
                </a:solidFill>
                <a:latin typeface="Avenir LT Std 45 Book" panose="020B0502020203020204" pitchFamily="34" charset="0"/>
              </a:endParaRPr>
            </a:p>
          </p:txBody>
        </p:sp>
      </p:grpSp>
      <p:pic>
        <p:nvPicPr>
          <p:cNvPr id="8" name="Imagen 7">
            <a:extLst>
              <a:ext uri="{FF2B5EF4-FFF2-40B4-BE49-F238E27FC236}">
                <a16:creationId xmlns:a16="http://schemas.microsoft.com/office/drawing/2014/main" id="{E9C68B7B-48B2-CD43-B511-CD4B296EC6A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35865" y="889390"/>
            <a:ext cx="2025069" cy="4757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16492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667F291-E175-5E1D-D1ED-EDB3D312765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6F811594-D103-735D-D263-FDCC3212446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558346D-D3A4-4380-D776-BF4A80434B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5F4A9E-4E66-4D73-B955-93C1A80AE78C}" type="datetimeFigureOut">
              <a:rPr lang="es-MX" smtClean="0"/>
              <a:t>06/05/2026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CE869B5-49A9-4901-D025-9854145166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3CF9431-21BF-2331-9F74-1408D1D1BB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666181-8E11-466D-900D-B9A7B12519AF}" type="slidenum">
              <a:rPr lang="es-MX" smtClean="0"/>
              <a:t>‹#›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11334474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507B6CE-D25D-C3DC-7580-8BBFFF657E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B74D9970-1848-7DBE-82C8-B1F0E6106E9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074777D-554A-D7C6-8483-D7B3A8CFF4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5F4A9E-4E66-4D73-B955-93C1A80AE78C}" type="datetimeFigureOut">
              <a:rPr lang="es-MX" smtClean="0"/>
              <a:t>06/05/2026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542F992-7CE7-255B-6E51-707D75689B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867FDC1-5E87-7CB8-0242-35E43E7796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666181-8E11-466D-900D-B9A7B12519AF}" type="slidenum">
              <a:rPr lang="es-MX" smtClean="0"/>
              <a:t>‹#›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75205922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A592B67-2909-2D41-984B-612EBB95F7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0611F730-3FE8-0EAD-F603-F9B9C7CCB02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307CD28D-A839-77B6-8099-C1E556A65C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5F4A9E-4E66-4D73-B955-93C1A80AE78C}" type="datetimeFigureOut">
              <a:rPr lang="es-MX" smtClean="0"/>
              <a:t>06/05/2026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32C0EAA-28AF-E9B8-523B-C4770C6AE9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7448409-09BC-8FCA-F173-56182BFEEE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666181-8E11-466D-900D-B9A7B12519AF}" type="slidenum">
              <a:rPr lang="es-MX" smtClean="0"/>
              <a:t>‹#›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07114051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4037840-4ACA-38F3-0F4E-1C54B832E5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91AF487-1D4A-4F04-6C1D-DC82C10EF91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5C638ADF-131E-7299-1320-D57BBE5158C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2ABFD4B7-9AAD-3E8D-E746-0399C70350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5F4A9E-4E66-4D73-B955-93C1A80AE78C}" type="datetimeFigureOut">
              <a:rPr lang="es-MX" smtClean="0"/>
              <a:t>06/05/2026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23562F44-DFC5-1AA9-43A1-EAB7457471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405BDCB0-771E-12A5-D15C-446B419696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666181-8E11-466D-900D-B9A7B12519AF}" type="slidenum">
              <a:rPr lang="es-MX" smtClean="0"/>
              <a:t>‹#›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50598706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75686C4-020A-F0B1-A925-C21756D2A7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D5B442A6-9FBE-A5BA-26CB-FA287207528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4881E261-9786-284D-7694-853628FBBF0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1C480500-E8C2-A02C-95F5-23F045BE790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30F309A9-0F0E-3D88-7DAA-7DD2349A580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063AD6C7-8A14-A13B-8AE0-86482B7D49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5F4A9E-4E66-4D73-B955-93C1A80AE78C}" type="datetimeFigureOut">
              <a:rPr lang="es-MX" smtClean="0"/>
              <a:t>06/05/2026</a:t>
            </a:fld>
            <a:endParaRPr lang="es-MX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85D66B8F-15B6-115B-9F2E-819921D945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9FD6CA42-5A42-D546-F7F3-2490951222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666181-8E11-466D-900D-B9A7B12519AF}" type="slidenum">
              <a:rPr lang="es-MX" smtClean="0"/>
              <a:t>‹#›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10211635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10E804A-0BDA-6E55-7AFC-37550BDA5E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822A8C14-B48F-F206-34A9-7FA6EF5EC5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5F4A9E-4E66-4D73-B955-93C1A80AE78C}" type="datetimeFigureOut">
              <a:rPr lang="es-MX" smtClean="0"/>
              <a:t>06/05/2026</a:t>
            </a:fld>
            <a:endParaRPr lang="es-MX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8142432D-CC28-DC8F-F4C9-71915FC968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623CB638-0534-2E15-A803-E864AB7FDA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666181-8E11-466D-900D-B9A7B12519AF}" type="slidenum">
              <a:rPr lang="es-MX" smtClean="0"/>
              <a:t>‹#›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14408001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5C40C1FF-C90F-3F05-81C9-ACA14255F9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5F4A9E-4E66-4D73-B955-93C1A80AE78C}" type="datetimeFigureOut">
              <a:rPr lang="es-MX" smtClean="0"/>
              <a:t>06/05/2026</a:t>
            </a:fld>
            <a:endParaRPr lang="es-MX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F5CE0D1E-89EB-7F22-D53F-519EF0381B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FFED7296-F9EC-FE2C-578F-D35B8B6CA2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666181-8E11-466D-900D-B9A7B12519AF}" type="slidenum">
              <a:rPr lang="es-MX" smtClean="0"/>
              <a:t>‹#›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55182143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F9FF263-006E-FFBE-F017-5B04F667B9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608D861C-3CA0-3F22-ED72-D3AEFA3AC1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657E437B-BC88-C36F-DAEC-B39F76CBAA5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ECF8509E-3CD5-D597-77DB-D629E8BAEA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5F4A9E-4E66-4D73-B955-93C1A80AE78C}" type="datetimeFigureOut">
              <a:rPr lang="es-MX" smtClean="0"/>
              <a:t>06/05/2026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EB63D423-02BD-94DD-F508-29DF6E5CCC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3B457EE4-56D2-204D-74AD-8C0242087E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666181-8E11-466D-900D-B9A7B12519AF}" type="slidenum">
              <a:rPr lang="es-MX" smtClean="0"/>
              <a:t>‹#›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56031696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61FB675-56CA-F1AD-187E-5A383D7781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A07B8A0B-C72B-D82B-15D8-9A8BB9CDAB7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6E866DFA-6315-8008-8897-E3092264DAC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F33CA751-4FCA-F71E-D214-71205797FF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5F4A9E-4E66-4D73-B955-93C1A80AE78C}" type="datetimeFigureOut">
              <a:rPr lang="es-MX" smtClean="0"/>
              <a:t>06/05/2026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C10AA8AC-067F-659D-8F38-42D0A7348F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6234BDA6-6A98-0E7A-F564-49ABA5EB0E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666181-8E11-466D-900D-B9A7B12519AF}" type="slidenum">
              <a:rPr lang="es-MX" smtClean="0"/>
              <a:t>‹#›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37237614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DE01286-8E30-8903-9086-4B7975945A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784FA735-0BA1-B2F9-5BCC-F9550A649BB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DBB53FD6-C22D-AA26-4F8F-6146594110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5F4A9E-4E66-4D73-B955-93C1A80AE78C}" type="datetimeFigureOut">
              <a:rPr lang="es-MX" smtClean="0"/>
              <a:t>06/05/2026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B807D9F-8E6E-7B18-9E71-EEC7DA7FCA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38FFF68-0788-D9B0-FE3E-D700CA6470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666181-8E11-466D-900D-B9A7B12519AF}" type="slidenum">
              <a:rPr lang="es-MX" smtClean="0"/>
              <a:t>‹#›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56983212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5BEA5AAE-C06C-2BAA-3D2C-4A6A6D14F63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6B4D2981-5A35-6756-DC3B-14DD010D7F8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BD68C18C-5241-F7AF-02B2-6637A1D700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5F4A9E-4E66-4D73-B955-93C1A80AE78C}" type="datetimeFigureOut">
              <a:rPr lang="es-MX" smtClean="0"/>
              <a:t>06/05/2026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C240D83-853D-AA21-9272-1F14AEFA6B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65FF9CA-4426-FE04-664E-F5E4F49D23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666181-8E11-466D-900D-B9A7B12519AF}" type="slidenum">
              <a:rPr lang="es-MX" smtClean="0"/>
              <a:t>‹#›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8107552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478D6661-5823-1FC9-FB4C-F1BC3D9EFF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717F5E94-0D2C-C746-3710-EEED364EEDC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E4B9430B-6AFE-489A-A82D-292C2D300F0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AB787F6-AE67-4CF5-9552-92664D41B3E3}" type="datetimeFigureOut">
              <a:rPr lang="es-MX" smtClean="0"/>
              <a:t>06/05/2026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6041D83-D05B-152E-A376-AA9753691D4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16581F6-9C0F-F556-F117-C942F0ADDAB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885DB6D-F709-4CE4-8317-5DF6875E62D3}" type="slidenum">
              <a:rPr lang="es-MX" smtClean="0"/>
              <a:t>‹#›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418999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84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188B5159-AD6A-BE4D-94E0-0859E4F278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7AA7F3BC-F8ED-D70A-DDD7-D294CF4BF4F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2023BA5-0AA8-18A3-6348-478650417B9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05F4A9E-4E66-4D73-B955-93C1A80AE78C}" type="datetimeFigureOut">
              <a:rPr lang="es-MX" smtClean="0"/>
              <a:t>06/05/2026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A8068D2-6014-A7F3-7C9B-E816B9D4454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8668563-77B7-D91A-CC44-F38EB7A336E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8666181-8E11-466D-900D-B9A7B12519AF}" type="slidenum">
              <a:rPr lang="es-MX" smtClean="0"/>
              <a:t>‹#›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2998345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eg"/><Relationship Id="rId3" Type="http://schemas.openxmlformats.org/officeDocument/2006/relationships/image" Target="../media/image5.png"/><Relationship Id="rId7" Type="http://schemas.openxmlformats.org/officeDocument/2006/relationships/image" Target="../media/image9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jpeg"/><Relationship Id="rId11" Type="http://schemas.openxmlformats.org/officeDocument/2006/relationships/image" Target="../media/image13.png"/><Relationship Id="rId5" Type="http://schemas.openxmlformats.org/officeDocument/2006/relationships/image" Target="../media/image7.jpe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5.png"/><Relationship Id="rId7" Type="http://schemas.openxmlformats.org/officeDocument/2006/relationships/image" Target="../media/image17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Relationship Id="rId9" Type="http://schemas.openxmlformats.org/officeDocument/2006/relationships/image" Target="../media/image19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jpeg"/><Relationship Id="rId13" Type="http://schemas.openxmlformats.org/officeDocument/2006/relationships/image" Target="../media/image28.png"/><Relationship Id="rId3" Type="http://schemas.openxmlformats.org/officeDocument/2006/relationships/image" Target="../media/image20.png"/><Relationship Id="rId7" Type="http://schemas.openxmlformats.org/officeDocument/2006/relationships/image" Target="../media/image22.png"/><Relationship Id="rId12" Type="http://schemas.openxmlformats.org/officeDocument/2006/relationships/image" Target="../media/image2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png"/><Relationship Id="rId11" Type="http://schemas.openxmlformats.org/officeDocument/2006/relationships/image" Target="../media/image26.png"/><Relationship Id="rId5" Type="http://schemas.openxmlformats.org/officeDocument/2006/relationships/image" Target="../media/image5.png"/><Relationship Id="rId10" Type="http://schemas.openxmlformats.org/officeDocument/2006/relationships/image" Target="../media/image25.png"/><Relationship Id="rId4" Type="http://schemas.openxmlformats.org/officeDocument/2006/relationships/image" Target="../media/image4.jpeg"/><Relationship Id="rId9" Type="http://schemas.openxmlformats.org/officeDocument/2006/relationships/image" Target="../media/image24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chart" Target="../charts/chart1.xm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9.emf"/><Relationship Id="rId5" Type="http://schemas.openxmlformats.org/officeDocument/2006/relationships/package" Target="../embeddings/Microsoft_Excel_Worksheet.xlsx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jpeg"/><Relationship Id="rId3" Type="http://schemas.openxmlformats.org/officeDocument/2006/relationships/image" Target="../media/image20.png"/><Relationship Id="rId7" Type="http://schemas.openxmlformats.org/officeDocument/2006/relationships/image" Target="../media/image3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0.jpeg"/><Relationship Id="rId5" Type="http://schemas.openxmlformats.org/officeDocument/2006/relationships/image" Target="../media/image5.png"/><Relationship Id="rId4" Type="http://schemas.openxmlformats.org/officeDocument/2006/relationships/image" Target="../media/image4.jpeg"/><Relationship Id="rId9" Type="http://schemas.openxmlformats.org/officeDocument/2006/relationships/image" Target="../media/image33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5" Type="http://schemas.openxmlformats.org/officeDocument/2006/relationships/chart" Target="../charts/chart2.xml"/><Relationship Id="rId4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jpeg"/><Relationship Id="rId3" Type="http://schemas.openxmlformats.org/officeDocument/2006/relationships/image" Target="../media/image20.png"/><Relationship Id="rId7" Type="http://schemas.openxmlformats.org/officeDocument/2006/relationships/image" Target="../media/image3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4.jpeg"/><Relationship Id="rId5" Type="http://schemas.openxmlformats.org/officeDocument/2006/relationships/image" Target="../media/image5.png"/><Relationship Id="rId4" Type="http://schemas.openxmlformats.org/officeDocument/2006/relationships/image" Target="../media/image4.jpeg"/><Relationship Id="rId9" Type="http://schemas.openxmlformats.org/officeDocument/2006/relationships/image" Target="../media/image37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5" Type="http://schemas.openxmlformats.org/officeDocument/2006/relationships/chart" Target="../charts/chart3.xml"/><Relationship Id="rId4" Type="http://schemas.openxmlformats.org/officeDocument/2006/relationships/image" Target="../media/image6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jpeg"/><Relationship Id="rId3" Type="http://schemas.openxmlformats.org/officeDocument/2006/relationships/image" Target="../media/image20.png"/><Relationship Id="rId7" Type="http://schemas.openxmlformats.org/officeDocument/2006/relationships/image" Target="../media/image39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8.jpeg"/><Relationship Id="rId5" Type="http://schemas.openxmlformats.org/officeDocument/2006/relationships/image" Target="../media/image5.png"/><Relationship Id="rId4" Type="http://schemas.openxmlformats.org/officeDocument/2006/relationships/image" Target="../media/image4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5" Type="http://schemas.openxmlformats.org/officeDocument/2006/relationships/chart" Target="../charts/chart4.xml"/><Relationship Id="rId4" Type="http://schemas.openxmlformats.org/officeDocument/2006/relationships/image" Target="../media/image6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jpeg"/><Relationship Id="rId3" Type="http://schemas.openxmlformats.org/officeDocument/2006/relationships/image" Target="../media/image20.png"/><Relationship Id="rId7" Type="http://schemas.openxmlformats.org/officeDocument/2006/relationships/image" Target="../media/image4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1.jpeg"/><Relationship Id="rId5" Type="http://schemas.openxmlformats.org/officeDocument/2006/relationships/image" Target="../media/image5.png"/><Relationship Id="rId4" Type="http://schemas.openxmlformats.org/officeDocument/2006/relationships/image" Target="../media/image4.jpeg"/><Relationship Id="rId9" Type="http://schemas.openxmlformats.org/officeDocument/2006/relationships/image" Target="../media/image4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5" Type="http://schemas.openxmlformats.org/officeDocument/2006/relationships/chart" Target="../charts/chart5.xml"/><Relationship Id="rId4" Type="http://schemas.openxmlformats.org/officeDocument/2006/relationships/image" Target="../media/image6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jpeg"/><Relationship Id="rId3" Type="http://schemas.openxmlformats.org/officeDocument/2006/relationships/image" Target="../media/image20.png"/><Relationship Id="rId7" Type="http://schemas.openxmlformats.org/officeDocument/2006/relationships/image" Target="../media/image46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5.jpeg"/><Relationship Id="rId5" Type="http://schemas.openxmlformats.org/officeDocument/2006/relationships/image" Target="../media/image5.png"/><Relationship Id="rId4" Type="http://schemas.openxmlformats.org/officeDocument/2006/relationships/image" Target="../media/image4.jpeg"/><Relationship Id="rId9" Type="http://schemas.openxmlformats.org/officeDocument/2006/relationships/image" Target="../media/image48.jpe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jpeg"/><Relationship Id="rId3" Type="http://schemas.openxmlformats.org/officeDocument/2006/relationships/image" Target="../media/image20.png"/><Relationship Id="rId7" Type="http://schemas.openxmlformats.org/officeDocument/2006/relationships/image" Target="../media/image50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9.jpeg"/><Relationship Id="rId5" Type="http://schemas.openxmlformats.org/officeDocument/2006/relationships/image" Target="../media/image5.png"/><Relationship Id="rId4" Type="http://schemas.openxmlformats.org/officeDocument/2006/relationships/image" Target="../media/image4.jpeg"/><Relationship Id="rId9" Type="http://schemas.openxmlformats.org/officeDocument/2006/relationships/chart" Target="../charts/chart6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jpeg"/><Relationship Id="rId3" Type="http://schemas.openxmlformats.org/officeDocument/2006/relationships/image" Target="../media/image20.png"/><Relationship Id="rId7" Type="http://schemas.openxmlformats.org/officeDocument/2006/relationships/image" Target="../media/image53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2.jpeg"/><Relationship Id="rId5" Type="http://schemas.openxmlformats.org/officeDocument/2006/relationships/image" Target="../media/image5.png"/><Relationship Id="rId4" Type="http://schemas.openxmlformats.org/officeDocument/2006/relationships/image" Target="../media/image4.jpeg"/><Relationship Id="rId9" Type="http://schemas.openxmlformats.org/officeDocument/2006/relationships/chart" Target="../charts/chart7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jpeg"/><Relationship Id="rId3" Type="http://schemas.openxmlformats.org/officeDocument/2006/relationships/image" Target="../media/image5.png"/><Relationship Id="rId7" Type="http://schemas.openxmlformats.org/officeDocument/2006/relationships/image" Target="../media/image56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5.jpeg"/><Relationship Id="rId5" Type="http://schemas.openxmlformats.org/officeDocument/2006/relationships/chart" Target="../charts/chart8.xml"/><Relationship Id="rId4" Type="http://schemas.openxmlformats.org/officeDocument/2006/relationships/image" Target="../media/image6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jpeg"/><Relationship Id="rId3" Type="http://schemas.openxmlformats.org/officeDocument/2006/relationships/image" Target="../media/image5.png"/><Relationship Id="rId7" Type="http://schemas.openxmlformats.org/officeDocument/2006/relationships/image" Target="../media/image59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8.jpeg"/><Relationship Id="rId5" Type="http://schemas.openxmlformats.org/officeDocument/2006/relationships/chart" Target="../charts/chart9.xml"/><Relationship Id="rId4" Type="http://schemas.openxmlformats.org/officeDocument/2006/relationships/image" Target="../media/image6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Relationship Id="rId6" Type="http://schemas.openxmlformats.org/officeDocument/2006/relationships/image" Target="../media/image5.png"/><Relationship Id="rId5" Type="http://schemas.openxmlformats.org/officeDocument/2006/relationships/image" Target="../media/image4.jpeg"/><Relationship Id="rId4" Type="http://schemas.openxmlformats.org/officeDocument/2006/relationships/image" Target="../media/image61.emf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png"/><Relationship Id="rId3" Type="http://schemas.openxmlformats.org/officeDocument/2006/relationships/image" Target="../media/image5.png"/><Relationship Id="rId7" Type="http://schemas.openxmlformats.org/officeDocument/2006/relationships/image" Target="../media/image64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3.png"/><Relationship Id="rId5" Type="http://schemas.openxmlformats.org/officeDocument/2006/relationships/image" Target="../media/image62.png"/><Relationship Id="rId10" Type="http://schemas.openxmlformats.org/officeDocument/2006/relationships/image" Target="../media/image67.png"/><Relationship Id="rId4" Type="http://schemas.openxmlformats.org/officeDocument/2006/relationships/image" Target="../media/image6.png"/><Relationship Id="rId9" Type="http://schemas.openxmlformats.org/officeDocument/2006/relationships/image" Target="../media/image66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1.png"/><Relationship Id="rId3" Type="http://schemas.openxmlformats.org/officeDocument/2006/relationships/image" Target="../media/image5.png"/><Relationship Id="rId7" Type="http://schemas.openxmlformats.org/officeDocument/2006/relationships/image" Target="../media/image70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9.jpeg"/><Relationship Id="rId11" Type="http://schemas.openxmlformats.org/officeDocument/2006/relationships/image" Target="../media/image74.png"/><Relationship Id="rId5" Type="http://schemas.openxmlformats.org/officeDocument/2006/relationships/image" Target="../media/image68.jpeg"/><Relationship Id="rId10" Type="http://schemas.openxmlformats.org/officeDocument/2006/relationships/image" Target="../media/image73.png"/><Relationship Id="rId4" Type="http://schemas.openxmlformats.org/officeDocument/2006/relationships/image" Target="../media/image6.png"/><Relationship Id="rId9" Type="http://schemas.openxmlformats.org/officeDocument/2006/relationships/image" Target="../media/image72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7.jpeg"/><Relationship Id="rId3" Type="http://schemas.openxmlformats.org/officeDocument/2006/relationships/image" Target="../media/image4.jpeg"/><Relationship Id="rId7" Type="http://schemas.openxmlformats.org/officeDocument/2006/relationships/image" Target="../media/image7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5.jpeg"/><Relationship Id="rId5" Type="http://schemas.openxmlformats.org/officeDocument/2006/relationships/image" Target="../media/image6.png"/><Relationship Id="rId4" Type="http://schemas.openxmlformats.org/officeDocument/2006/relationships/image" Target="../media/image5.png"/><Relationship Id="rId9" Type="http://schemas.openxmlformats.org/officeDocument/2006/relationships/image" Target="../media/image78.jpe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0.png"/><Relationship Id="rId3" Type="http://schemas.openxmlformats.org/officeDocument/2006/relationships/oleObject" Target="../embeddings/oleObject2.bin"/><Relationship Id="rId7" Type="http://schemas.openxmlformats.org/officeDocument/2006/relationships/image" Target="../media/image79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Relationship Id="rId6" Type="http://schemas.openxmlformats.org/officeDocument/2006/relationships/image" Target="../media/image5.png"/><Relationship Id="rId5" Type="http://schemas.openxmlformats.org/officeDocument/2006/relationships/image" Target="../media/image4.jpeg"/><Relationship Id="rId4" Type="http://schemas.openxmlformats.org/officeDocument/2006/relationships/image" Target="../media/image61.emf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4.jpeg"/><Relationship Id="rId3" Type="http://schemas.openxmlformats.org/officeDocument/2006/relationships/image" Target="../media/image5.png"/><Relationship Id="rId7" Type="http://schemas.openxmlformats.org/officeDocument/2006/relationships/image" Target="../media/image83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2.jpeg"/><Relationship Id="rId5" Type="http://schemas.openxmlformats.org/officeDocument/2006/relationships/image" Target="../media/image81.png"/><Relationship Id="rId4" Type="http://schemas.openxmlformats.org/officeDocument/2006/relationships/image" Target="../media/image6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8.png"/><Relationship Id="rId3" Type="http://schemas.openxmlformats.org/officeDocument/2006/relationships/image" Target="../media/image5.png"/><Relationship Id="rId7" Type="http://schemas.openxmlformats.org/officeDocument/2006/relationships/image" Target="../media/image87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86.jpeg"/><Relationship Id="rId5" Type="http://schemas.openxmlformats.org/officeDocument/2006/relationships/image" Target="../media/image85.jpeg"/><Relationship Id="rId4" Type="http://schemas.openxmlformats.org/officeDocument/2006/relationships/image" Target="../media/image6.png"/><Relationship Id="rId9" Type="http://schemas.openxmlformats.org/officeDocument/2006/relationships/image" Target="../media/image89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92.png"/><Relationship Id="rId3" Type="http://schemas.openxmlformats.org/officeDocument/2006/relationships/image" Target="../media/image5.png"/><Relationship Id="rId7" Type="http://schemas.openxmlformats.org/officeDocument/2006/relationships/image" Target="../media/image91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21.png"/><Relationship Id="rId5" Type="http://schemas.openxmlformats.org/officeDocument/2006/relationships/image" Target="../media/image90.png"/><Relationship Id="rId4" Type="http://schemas.openxmlformats.org/officeDocument/2006/relationships/image" Target="../media/image6.png"/><Relationship Id="rId9" Type="http://schemas.openxmlformats.org/officeDocument/2006/relationships/image" Target="../media/image93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96.jpeg"/><Relationship Id="rId3" Type="http://schemas.openxmlformats.org/officeDocument/2006/relationships/image" Target="../media/image4.jpeg"/><Relationship Id="rId7" Type="http://schemas.openxmlformats.org/officeDocument/2006/relationships/image" Target="../media/image95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94.jpeg"/><Relationship Id="rId5" Type="http://schemas.openxmlformats.org/officeDocument/2006/relationships/image" Target="../media/image6.png"/><Relationship Id="rId4" Type="http://schemas.openxmlformats.org/officeDocument/2006/relationships/image" Target="../media/image5.png"/><Relationship Id="rId9" Type="http://schemas.openxmlformats.org/officeDocument/2006/relationships/image" Target="../media/image97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9.jpeg"/><Relationship Id="rId5" Type="http://schemas.openxmlformats.org/officeDocument/2006/relationships/image" Target="../media/image98.jpeg"/><Relationship Id="rId4" Type="http://schemas.openxmlformats.org/officeDocument/2006/relationships/image" Target="../media/image6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1.jpeg"/><Relationship Id="rId5" Type="http://schemas.openxmlformats.org/officeDocument/2006/relationships/image" Target="../media/image100.jpeg"/><Relationship Id="rId4" Type="http://schemas.openxmlformats.org/officeDocument/2006/relationships/image" Target="../media/image6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5.png"/><Relationship Id="rId3" Type="http://schemas.openxmlformats.org/officeDocument/2006/relationships/image" Target="../media/image5.png"/><Relationship Id="rId7" Type="http://schemas.openxmlformats.org/officeDocument/2006/relationships/image" Target="../media/image104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3.png"/><Relationship Id="rId5" Type="http://schemas.openxmlformats.org/officeDocument/2006/relationships/image" Target="../media/image102.png"/><Relationship Id="rId4" Type="http://schemas.openxmlformats.org/officeDocument/2006/relationships/image" Target="../media/image6.png"/><Relationship Id="rId9" Type="http://schemas.openxmlformats.org/officeDocument/2006/relationships/image" Target="../media/image106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109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8.png"/><Relationship Id="rId5" Type="http://schemas.openxmlformats.org/officeDocument/2006/relationships/image" Target="../media/image107.png"/><Relationship Id="rId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>
            <a:extLst>
              <a:ext uri="{FF2B5EF4-FFF2-40B4-BE49-F238E27FC236}">
                <a16:creationId xmlns:a16="http://schemas.microsoft.com/office/drawing/2014/main" id="{AFDDAF78-1F14-7BB9-04D8-5F47745937EB}"/>
              </a:ext>
            </a:extLst>
          </p:cNvPr>
          <p:cNvSpPr/>
          <p:nvPr/>
        </p:nvSpPr>
        <p:spPr>
          <a:xfrm>
            <a:off x="3154987" y="2664813"/>
            <a:ext cx="6040519" cy="8863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75000"/>
              </a:lnSpc>
            </a:pPr>
            <a:r>
              <a:rPr lang="en-US" sz="6500">
                <a:solidFill>
                  <a:srgbClr val="232F3D"/>
                </a:solidFill>
                <a:latin typeface="Avenir LT Std 65 Medium" panose="020B0803020203020204" pitchFamily="34" charset="0"/>
              </a:rPr>
              <a:t>PEOPLE </a:t>
            </a:r>
            <a:r>
              <a:rPr lang="en-US" sz="6500">
                <a:solidFill>
                  <a:srgbClr val="E6E6E6"/>
                </a:solidFill>
                <a:latin typeface="Avenir LT Std 45 Book" panose="020B0502020203020204" pitchFamily="34" charset="0"/>
              </a:rPr>
              <a:t>PILAR</a:t>
            </a:r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40D2AE44-44D6-CFAA-6E2E-673C7559C65D}"/>
              </a:ext>
            </a:extLst>
          </p:cNvPr>
          <p:cNvSpPr/>
          <p:nvPr/>
        </p:nvSpPr>
        <p:spPr>
          <a:xfrm>
            <a:off x="3075740" y="3551210"/>
            <a:ext cx="6040519" cy="149733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75000"/>
              </a:lnSpc>
            </a:pPr>
            <a:r>
              <a:rPr lang="en-US" sz="4000" dirty="0">
                <a:solidFill>
                  <a:srgbClr val="232F3D"/>
                </a:solidFill>
                <a:latin typeface="Avenir LT Std 65 Medium" panose="020B0803020203020204" pitchFamily="34" charset="0"/>
              </a:rPr>
              <a:t>BLOQUE 4</a:t>
            </a:r>
          </a:p>
          <a:p>
            <a:pPr algn="ctr">
              <a:lnSpc>
                <a:spcPct val="75000"/>
              </a:lnSpc>
            </a:pPr>
            <a:endParaRPr lang="en-US" sz="4000" dirty="0">
              <a:solidFill>
                <a:srgbClr val="232F3D"/>
              </a:solidFill>
              <a:latin typeface="Avenir LT Std 65 Medium" panose="020B0803020203020204" pitchFamily="34" charset="0"/>
            </a:endParaRPr>
          </a:p>
          <a:p>
            <a:pPr algn="ctr">
              <a:lnSpc>
                <a:spcPct val="75000"/>
              </a:lnSpc>
            </a:pPr>
            <a:r>
              <a:rPr lang="en-US" sz="4000" dirty="0" err="1">
                <a:solidFill>
                  <a:srgbClr val="232F3D"/>
                </a:solidFill>
                <a:latin typeface="Avenir LT Std 65 Medium" panose="020B0803020203020204" pitchFamily="34" charset="0"/>
              </a:rPr>
              <a:t>Inducción</a:t>
            </a:r>
            <a:r>
              <a:rPr lang="en-US" sz="4000" dirty="0">
                <a:solidFill>
                  <a:srgbClr val="232F3D"/>
                </a:solidFill>
                <a:latin typeface="Avenir LT Std 65 Medium" panose="020B0803020203020204" pitchFamily="34" charset="0"/>
              </a:rPr>
              <a:t> - Skap</a:t>
            </a:r>
            <a:endParaRPr lang="en-US" sz="4000" dirty="0">
              <a:solidFill>
                <a:srgbClr val="E6E6E6"/>
              </a:solidFill>
              <a:latin typeface="Avenir LT Std 45 Book" panose="020B05020202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722490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7EB94B-EC5E-BD45-95FA-B1C8FF64C8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7531C53C-663F-8710-04B8-1D35B750DB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9491"/>
            <a:ext cx="12192000" cy="653710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5F7F2775-9129-2939-4EDC-45A0FA7B0A6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165" y="93041"/>
            <a:ext cx="1448776" cy="340392"/>
          </a:xfrm>
          <a:prstGeom prst="rect">
            <a:avLst/>
          </a:prstGeom>
        </p:spPr>
      </p:pic>
      <p:sp>
        <p:nvSpPr>
          <p:cNvPr id="17" name="CuadroTexto 16">
            <a:extLst>
              <a:ext uri="{FF2B5EF4-FFF2-40B4-BE49-F238E27FC236}">
                <a16:creationId xmlns:a16="http://schemas.microsoft.com/office/drawing/2014/main" id="{1944816E-6987-8461-D804-6A9D688391C5}"/>
              </a:ext>
            </a:extLst>
          </p:cNvPr>
          <p:cNvSpPr txBox="1"/>
          <p:nvPr/>
        </p:nvSpPr>
        <p:spPr>
          <a:xfrm>
            <a:off x="2368097" y="141443"/>
            <a:ext cx="841922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1400">
                <a:solidFill>
                  <a:schemeClr val="bg1"/>
                </a:solidFill>
                <a:latin typeface="Avenir Next LT Pro" panose="020B0504020202020204" pitchFamily="34" charset="0"/>
                <a:ea typeface="Azo Sans"/>
                <a:cs typeface="Azo Sans"/>
                <a:sym typeface="Azo Sans"/>
              </a:rPr>
              <a:t>4.1.1 </a:t>
            </a:r>
            <a:r>
              <a:rPr lang="es-MX" sz="1400">
                <a:solidFill>
                  <a:schemeClr val="bg1"/>
                </a:solidFill>
                <a:latin typeface="Avenir Next LT Pro" panose="020B0504020202020204" pitchFamily="34" charset="0"/>
                <a:ea typeface="Azo Sans"/>
                <a:cs typeface="Azo Sans"/>
                <a:sym typeface="Azo Sans"/>
              </a:rPr>
              <a:t>El equipo tiene un programa de inducción.</a:t>
            </a:r>
            <a:endParaRPr lang="es-ES" sz="1400">
              <a:solidFill>
                <a:schemeClr val="bg1"/>
              </a:solidFill>
              <a:latin typeface="Avenir Next LT Pro" panose="020B0504020202020204" pitchFamily="34" charset="0"/>
              <a:ea typeface="Azo Sans"/>
              <a:cs typeface="Azo Sans"/>
              <a:sym typeface="Azo Sans"/>
            </a:endParaRP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0808B248-A01C-2674-D1F5-FC469B94B17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716488"/>
            <a:ext cx="12192000" cy="107894"/>
          </a:xfrm>
          <a:prstGeom prst="rect">
            <a:avLst/>
          </a:prstGeom>
        </p:spPr>
      </p:pic>
      <p:sp>
        <p:nvSpPr>
          <p:cNvPr id="23" name="CuadroTexto 22">
            <a:extLst>
              <a:ext uri="{FF2B5EF4-FFF2-40B4-BE49-F238E27FC236}">
                <a16:creationId xmlns:a16="http://schemas.microsoft.com/office/drawing/2014/main" id="{345D655D-BA11-6ECF-0C74-6854ECA97A96}"/>
              </a:ext>
            </a:extLst>
          </p:cNvPr>
          <p:cNvSpPr txBox="1"/>
          <p:nvPr/>
        </p:nvSpPr>
        <p:spPr>
          <a:xfrm>
            <a:off x="-9850" y="618570"/>
            <a:ext cx="5474758" cy="36933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s-ES" b="1">
                <a:solidFill>
                  <a:srgbClr val="232F3D"/>
                </a:solidFill>
                <a:latin typeface="Avenir Next LT Pro"/>
              </a:rPr>
              <a:t>INDUCCIÓN ONBOARDING</a:t>
            </a:r>
            <a:endParaRPr lang="es-ES" b="1">
              <a:solidFill>
                <a:srgbClr val="232F3D"/>
              </a:solidFill>
              <a:latin typeface="Avenir Next LT Pro" panose="020B0504020202020204" pitchFamily="34" charset="0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B5DDA418-A69B-F12A-12A9-0C55AB1EEEF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4654" y="1883549"/>
            <a:ext cx="2403231" cy="2318706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8EED3093-64C4-EEA4-1DAA-D0769804D963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t="-2436" r="20051" b="27638"/>
          <a:stretch>
            <a:fillRect/>
          </a:stretch>
        </p:blipFill>
        <p:spPr>
          <a:xfrm>
            <a:off x="9601334" y="4254332"/>
            <a:ext cx="2369981" cy="216607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355FFF59-06BF-33E1-CC47-D5CECA82CFE3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20723" t="-20" b="29151"/>
          <a:stretch>
            <a:fillRect/>
          </a:stretch>
        </p:blipFill>
        <p:spPr>
          <a:xfrm>
            <a:off x="2735126" y="1882389"/>
            <a:ext cx="2400697" cy="2314161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8AE3E0B1-95EB-3E5D-9306-774186A346A4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l="991" t="4157" r="22707" b="4594"/>
          <a:stretch>
            <a:fillRect/>
          </a:stretch>
        </p:blipFill>
        <p:spPr>
          <a:xfrm rot="16200000">
            <a:off x="407620" y="4180769"/>
            <a:ext cx="2068242" cy="2406194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CF559A64-C2BF-D44B-DCA8-AFE55E47EE43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474790" y="4276452"/>
            <a:ext cx="3977852" cy="2147801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4A9D329B-FB53-B449-2153-EBD547946390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808654" y="4347306"/>
            <a:ext cx="2413002" cy="2071081"/>
          </a:xfrm>
          <a:prstGeom prst="rect">
            <a:avLst/>
          </a:prstGeom>
        </p:spPr>
      </p:pic>
      <p:sp>
        <p:nvSpPr>
          <p:cNvPr id="15" name="CuadroTexto 22">
            <a:extLst>
              <a:ext uri="{FF2B5EF4-FFF2-40B4-BE49-F238E27FC236}">
                <a16:creationId xmlns:a16="http://schemas.microsoft.com/office/drawing/2014/main" id="{B7266D2A-DEBE-416A-5C54-57DC202CEAC1}"/>
              </a:ext>
            </a:extLst>
          </p:cNvPr>
          <p:cNvSpPr txBox="1"/>
          <p:nvPr/>
        </p:nvSpPr>
        <p:spPr>
          <a:xfrm>
            <a:off x="6408534" y="618570"/>
            <a:ext cx="5259835" cy="36933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s-ES" b="1">
                <a:solidFill>
                  <a:srgbClr val="232F3D"/>
                </a:solidFill>
                <a:latin typeface="Avenir Next LT Pro"/>
              </a:rPr>
              <a:t>EVALUACIONES</a:t>
            </a:r>
            <a:endParaRPr lang="es-ES" b="1">
              <a:solidFill>
                <a:srgbClr val="232F3D"/>
              </a:solidFill>
              <a:latin typeface="Avenir Next LT Pro" panose="020B0504020202020204" pitchFamily="34" charset="0"/>
            </a:endParaRPr>
          </a:p>
        </p:txBody>
      </p:sp>
      <p:sp>
        <p:nvSpPr>
          <p:cNvPr id="16" name="CuadroTexto 22">
            <a:extLst>
              <a:ext uri="{FF2B5EF4-FFF2-40B4-BE49-F238E27FC236}">
                <a16:creationId xmlns:a16="http://schemas.microsoft.com/office/drawing/2014/main" id="{C13CB8E3-D41D-8114-9666-36CAD4647662}"/>
              </a:ext>
            </a:extLst>
          </p:cNvPr>
          <p:cNvSpPr txBox="1"/>
          <p:nvPr/>
        </p:nvSpPr>
        <p:spPr>
          <a:xfrm>
            <a:off x="7707841" y="989800"/>
            <a:ext cx="2407220" cy="43088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s-ES" sz="1100" b="1">
                <a:solidFill>
                  <a:srgbClr val="232F3D"/>
                </a:solidFill>
                <a:latin typeface="Avenir Next LT Pro"/>
              </a:rPr>
              <a:t>SEGUIMIENTO INTERNO DE INGRESOS</a:t>
            </a:r>
            <a:endParaRPr lang="es-ES" sz="1100" b="1">
              <a:solidFill>
                <a:srgbClr val="232F3D"/>
              </a:solidFill>
              <a:latin typeface="Avenir Next LT Pro" panose="020B0504020202020204" pitchFamily="34" charset="0"/>
            </a:endParaRPr>
          </a:p>
        </p:txBody>
      </p:sp>
      <p:sp>
        <p:nvSpPr>
          <p:cNvPr id="18" name="CuadroTexto 22">
            <a:extLst>
              <a:ext uri="{FF2B5EF4-FFF2-40B4-BE49-F238E27FC236}">
                <a16:creationId xmlns:a16="http://schemas.microsoft.com/office/drawing/2014/main" id="{C88D363B-B625-B269-0731-9A77F3D4677B}"/>
              </a:ext>
            </a:extLst>
          </p:cNvPr>
          <p:cNvSpPr txBox="1"/>
          <p:nvPr/>
        </p:nvSpPr>
        <p:spPr>
          <a:xfrm>
            <a:off x="107380" y="940954"/>
            <a:ext cx="5250066" cy="76944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s-ES" sz="1100" b="1">
                <a:solidFill>
                  <a:srgbClr val="232F3D"/>
                </a:solidFill>
                <a:latin typeface="Avenir Next LT Pro"/>
              </a:rPr>
              <a:t>LOS PILARES DICTAN LAS INDUCCIONES LOS DIA ESTANDARIZADOS DE INGRESOS </a:t>
            </a:r>
            <a:endParaRPr lang="es-ES" sz="1100" b="1">
              <a:solidFill>
                <a:srgbClr val="232F3D"/>
              </a:solidFill>
              <a:latin typeface="Avenir Next LT Pro" panose="020B0504020202020204" pitchFamily="34" charset="0"/>
            </a:endParaRPr>
          </a:p>
          <a:p>
            <a:pPr algn="ctr"/>
            <a:r>
              <a:rPr lang="es-ES" sz="1100" b="1">
                <a:solidFill>
                  <a:srgbClr val="232F3D"/>
                </a:solidFill>
                <a:latin typeface="Avenir Next LT Pro"/>
              </a:rPr>
              <a:t>DIA 1 – SAFETY </a:t>
            </a:r>
          </a:p>
          <a:p>
            <a:pPr algn="ctr"/>
            <a:r>
              <a:rPr lang="es-ES" sz="1100" b="1">
                <a:solidFill>
                  <a:srgbClr val="232F3D"/>
                </a:solidFill>
                <a:latin typeface="Avenir Next LT Pro"/>
              </a:rPr>
              <a:t>DIA 2 – OTROS PILARES </a:t>
            </a: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1CEF319F-5DC9-9E55-2AB9-5ED9AA47DF75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619942" y="1881797"/>
            <a:ext cx="6356536" cy="2319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77032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upo 1">
            <a:extLst>
              <a:ext uri="{FF2B5EF4-FFF2-40B4-BE49-F238E27FC236}">
                <a16:creationId xmlns:a16="http://schemas.microsoft.com/office/drawing/2014/main" id="{47EF2850-8936-9CB1-D0B6-CB4A4A3AFDEF}"/>
              </a:ext>
            </a:extLst>
          </p:cNvPr>
          <p:cNvGrpSpPr/>
          <p:nvPr/>
        </p:nvGrpSpPr>
        <p:grpSpPr>
          <a:xfrm>
            <a:off x="1388" y="-13542"/>
            <a:ext cx="12202955" cy="562190"/>
            <a:chOff x="-4934" y="3527344"/>
            <a:chExt cx="12192000" cy="653710"/>
          </a:xfrm>
        </p:grpSpPr>
        <p:pic>
          <p:nvPicPr>
            <p:cNvPr id="3" name="Imagen 2">
              <a:extLst>
                <a:ext uri="{FF2B5EF4-FFF2-40B4-BE49-F238E27FC236}">
                  <a16:creationId xmlns:a16="http://schemas.microsoft.com/office/drawing/2014/main" id="{23A76D06-DDBA-5DF2-9893-77DAC396B65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4934" y="3527344"/>
              <a:ext cx="12192000" cy="653710"/>
            </a:xfrm>
            <a:prstGeom prst="rect">
              <a:avLst/>
            </a:prstGeom>
          </p:spPr>
        </p:pic>
        <p:pic>
          <p:nvPicPr>
            <p:cNvPr id="4" name="Imagen 3">
              <a:extLst>
                <a:ext uri="{FF2B5EF4-FFF2-40B4-BE49-F238E27FC236}">
                  <a16:creationId xmlns:a16="http://schemas.microsoft.com/office/drawing/2014/main" id="{8210DC65-6D33-95E6-10C8-6C7D6386D50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8848" y="3623871"/>
              <a:ext cx="2001431" cy="470239"/>
            </a:xfrm>
            <a:prstGeom prst="rect">
              <a:avLst/>
            </a:prstGeom>
          </p:spPr>
        </p:pic>
      </p:grpSp>
      <p:sp>
        <p:nvSpPr>
          <p:cNvPr id="12" name="TextBox 11">
            <a:extLst>
              <a:ext uri="{FF2B5EF4-FFF2-40B4-BE49-F238E27FC236}">
                <a16:creationId xmlns:a16="http://schemas.microsoft.com/office/drawing/2014/main" id="{56574064-218C-CAAF-A933-A172FEB88ACB}"/>
              </a:ext>
            </a:extLst>
          </p:cNvPr>
          <p:cNvSpPr txBox="1"/>
          <p:nvPr/>
        </p:nvSpPr>
        <p:spPr>
          <a:xfrm>
            <a:off x="-2808" y="551946"/>
            <a:ext cx="532682" cy="6124754"/>
          </a:xfrm>
          <a:prstGeom prst="rect">
            <a:avLst/>
          </a:prstGeom>
          <a:solidFill>
            <a:srgbClr val="39BFBF"/>
          </a:solidFill>
          <a:ln>
            <a:solidFill>
              <a:schemeClr val="bg1"/>
            </a:solidFill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endParaRPr lang="en-US">
              <a:latin typeface="avenir"/>
            </a:endParaRPr>
          </a:p>
          <a:p>
            <a:pPr algn="ctr"/>
            <a:r>
              <a:rPr lang="en-US">
                <a:solidFill>
                  <a:schemeClr val="tx1"/>
                </a:solidFill>
                <a:latin typeface="avenir"/>
              </a:rPr>
              <a:t>I</a:t>
            </a:r>
          </a:p>
          <a:p>
            <a:pPr algn="ctr"/>
            <a:r>
              <a:rPr lang="en-US">
                <a:solidFill>
                  <a:schemeClr val="tx1"/>
                </a:solidFill>
                <a:latin typeface="avenir"/>
              </a:rPr>
              <a:t>N</a:t>
            </a:r>
          </a:p>
          <a:p>
            <a:pPr algn="ctr"/>
            <a:r>
              <a:rPr lang="en-US">
                <a:solidFill>
                  <a:schemeClr val="tx1"/>
                </a:solidFill>
                <a:latin typeface="avenir"/>
              </a:rPr>
              <a:t>D</a:t>
            </a:r>
          </a:p>
          <a:p>
            <a:pPr algn="ctr"/>
            <a:r>
              <a:rPr lang="en-US">
                <a:solidFill>
                  <a:schemeClr val="tx1"/>
                </a:solidFill>
                <a:latin typeface="avenir"/>
              </a:rPr>
              <a:t>U</a:t>
            </a:r>
          </a:p>
          <a:p>
            <a:pPr algn="ctr"/>
            <a:r>
              <a:rPr lang="en-US">
                <a:solidFill>
                  <a:schemeClr val="tx1"/>
                </a:solidFill>
                <a:latin typeface="avenir"/>
              </a:rPr>
              <a:t>C</a:t>
            </a:r>
          </a:p>
          <a:p>
            <a:pPr algn="ctr"/>
            <a:r>
              <a:rPr lang="en-US">
                <a:solidFill>
                  <a:schemeClr val="tx1"/>
                </a:solidFill>
                <a:latin typeface="avenir"/>
              </a:rPr>
              <a:t>C</a:t>
            </a:r>
          </a:p>
          <a:p>
            <a:pPr algn="ctr"/>
            <a:r>
              <a:rPr lang="en-US">
                <a:solidFill>
                  <a:schemeClr val="tx1"/>
                </a:solidFill>
                <a:latin typeface="avenir"/>
              </a:rPr>
              <a:t>I</a:t>
            </a:r>
          </a:p>
          <a:p>
            <a:pPr algn="ctr"/>
            <a:r>
              <a:rPr lang="en-US">
                <a:solidFill>
                  <a:schemeClr val="tx1"/>
                </a:solidFill>
                <a:latin typeface="avenir"/>
              </a:rPr>
              <a:t>O</a:t>
            </a:r>
          </a:p>
          <a:p>
            <a:pPr algn="ctr"/>
            <a:r>
              <a:rPr lang="en-US">
                <a:solidFill>
                  <a:schemeClr val="tx1"/>
                </a:solidFill>
                <a:latin typeface="avenir"/>
              </a:rPr>
              <a:t>N </a:t>
            </a:r>
          </a:p>
          <a:p>
            <a:pPr algn="ctr"/>
            <a:endParaRPr lang="en-US">
              <a:solidFill>
                <a:schemeClr val="tx1"/>
              </a:solidFill>
              <a:latin typeface="avenir"/>
            </a:endParaRPr>
          </a:p>
          <a:p>
            <a:pPr algn="ctr"/>
            <a:r>
              <a:rPr lang="en-US">
                <a:solidFill>
                  <a:schemeClr val="tx1"/>
                </a:solidFill>
                <a:latin typeface="avenir"/>
              </a:rPr>
              <a:t>O</a:t>
            </a:r>
          </a:p>
          <a:p>
            <a:pPr algn="ctr"/>
            <a:r>
              <a:rPr lang="en-US">
                <a:solidFill>
                  <a:schemeClr val="tx1"/>
                </a:solidFill>
                <a:latin typeface="avenir"/>
              </a:rPr>
              <a:t>N</a:t>
            </a:r>
          </a:p>
          <a:p>
            <a:pPr algn="ctr"/>
            <a:r>
              <a:rPr lang="en-US">
                <a:solidFill>
                  <a:schemeClr val="tx1"/>
                </a:solidFill>
                <a:latin typeface="avenir"/>
              </a:rPr>
              <a:t>B</a:t>
            </a:r>
          </a:p>
          <a:p>
            <a:pPr algn="ctr"/>
            <a:r>
              <a:rPr lang="en-US">
                <a:solidFill>
                  <a:schemeClr val="tx1"/>
                </a:solidFill>
                <a:latin typeface="avenir"/>
              </a:rPr>
              <a:t>O</a:t>
            </a:r>
          </a:p>
          <a:p>
            <a:pPr algn="ctr"/>
            <a:r>
              <a:rPr lang="en-US">
                <a:solidFill>
                  <a:schemeClr val="tx1"/>
                </a:solidFill>
                <a:latin typeface="avenir"/>
              </a:rPr>
              <a:t>A</a:t>
            </a:r>
          </a:p>
          <a:p>
            <a:pPr algn="ctr"/>
            <a:r>
              <a:rPr lang="en-US">
                <a:solidFill>
                  <a:schemeClr val="tx1"/>
                </a:solidFill>
                <a:latin typeface="avenir"/>
              </a:rPr>
              <a:t>R</a:t>
            </a:r>
          </a:p>
          <a:p>
            <a:pPr algn="ctr"/>
            <a:r>
              <a:rPr lang="en-US">
                <a:solidFill>
                  <a:schemeClr val="tx1"/>
                </a:solidFill>
                <a:latin typeface="avenir"/>
              </a:rPr>
              <a:t>D</a:t>
            </a:r>
          </a:p>
          <a:p>
            <a:pPr algn="ctr"/>
            <a:r>
              <a:rPr lang="en-US">
                <a:solidFill>
                  <a:schemeClr val="tx1"/>
                </a:solidFill>
                <a:latin typeface="avenir"/>
              </a:rPr>
              <a:t>I</a:t>
            </a:r>
          </a:p>
          <a:p>
            <a:pPr algn="ctr"/>
            <a:r>
              <a:rPr lang="en-US">
                <a:solidFill>
                  <a:schemeClr val="tx1"/>
                </a:solidFill>
                <a:latin typeface="avenir"/>
              </a:rPr>
              <a:t>N</a:t>
            </a:r>
          </a:p>
          <a:p>
            <a:pPr algn="ctr"/>
            <a:r>
              <a:rPr lang="en-US">
                <a:solidFill>
                  <a:schemeClr val="tx1"/>
                </a:solidFill>
                <a:latin typeface="avenir"/>
              </a:rPr>
              <a:t>G</a:t>
            </a:r>
          </a:p>
          <a:p>
            <a:endParaRPr lang="en-US" sz="1400">
              <a:latin typeface="avenir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9D2430FD-D97A-7EE8-3A80-448E2ED631E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48931" y="4582925"/>
            <a:ext cx="3179669" cy="196159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FC745AFA-7C03-282A-F342-B0CA99CD34C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431305" y="1657350"/>
            <a:ext cx="3173507" cy="196327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EA3F2F96-A169-9D07-8816-01CAA9D079E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15971" y="4587744"/>
            <a:ext cx="3193675" cy="195195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E3973EAA-888A-AE89-DCB3-A5845A0253AF}"/>
              </a:ext>
            </a:extLst>
          </p:cNvPr>
          <p:cNvSpPr/>
          <p:nvPr/>
        </p:nvSpPr>
        <p:spPr>
          <a:xfrm>
            <a:off x="684869" y="3837263"/>
            <a:ext cx="3069184" cy="515958"/>
          </a:xfrm>
          <a:prstGeom prst="rect">
            <a:avLst/>
          </a:prstGeom>
          <a:solidFill>
            <a:srgbClr val="FCD02F"/>
          </a:solidFill>
          <a:ln>
            <a:solidFill>
              <a:srgbClr val="FBCE29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>
              <a:lnSpc>
                <a:spcPts val="1500"/>
              </a:lnSpc>
            </a:pPr>
            <a:r>
              <a:rPr lang="en-US" sz="1400" baseline="0">
                <a:solidFill>
                  <a:schemeClr val="tx1"/>
                </a:solidFill>
                <a:latin typeface="Avenir"/>
                <a:ea typeface="Segoe UI"/>
                <a:cs typeface="Segoe UI"/>
              </a:rPr>
              <a:t>PERSONAL IMPACTADO</a:t>
            </a:r>
            <a:r>
              <a:rPr lang="en-US" sz="1400">
                <a:solidFill>
                  <a:schemeClr val="tx1"/>
                </a:solidFill>
                <a:latin typeface="Avenir"/>
                <a:ea typeface="Segoe UI"/>
                <a:cs typeface="Segoe UI"/>
              </a:rPr>
              <a:t>​</a:t>
            </a:r>
          </a:p>
          <a:p>
            <a:pPr algn="ctr" rtl="0">
              <a:lnSpc>
                <a:spcPts val="1500"/>
              </a:lnSpc>
            </a:pPr>
            <a:r>
              <a:rPr lang="en-US" sz="1400" baseline="0">
                <a:solidFill>
                  <a:schemeClr val="tx1"/>
                </a:solidFill>
                <a:latin typeface="Avenir"/>
                <a:ea typeface="Segoe UI"/>
                <a:cs typeface="Segoe UI"/>
              </a:rPr>
              <a:t> FEBRERO</a:t>
            </a:r>
            <a:endParaRPr lang="en-US" sz="1400">
              <a:solidFill>
                <a:schemeClr val="tx1"/>
              </a:solidFill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05AB7AB8-388A-B5C8-9A84-F393420D71F9}"/>
              </a:ext>
            </a:extLst>
          </p:cNvPr>
          <p:cNvSpPr/>
          <p:nvPr/>
        </p:nvSpPr>
        <p:spPr>
          <a:xfrm>
            <a:off x="729694" y="722028"/>
            <a:ext cx="2968330" cy="583194"/>
          </a:xfrm>
          <a:prstGeom prst="rect">
            <a:avLst/>
          </a:prstGeom>
          <a:solidFill>
            <a:srgbClr val="FCD02F"/>
          </a:solidFill>
          <a:ln>
            <a:solidFill>
              <a:srgbClr val="FBCE29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 rtl="0">
              <a:lnSpc>
                <a:spcPts val="1500"/>
              </a:lnSpc>
            </a:pPr>
            <a:r>
              <a:rPr lang="en-US" sz="1400" baseline="0">
                <a:solidFill>
                  <a:schemeClr val="tx1"/>
                </a:solidFill>
                <a:latin typeface="Avenir"/>
                <a:ea typeface="Segoe UI"/>
                <a:cs typeface="Segoe UI"/>
              </a:rPr>
              <a:t>PERSONAL </a:t>
            </a:r>
            <a:r>
              <a:rPr lang="en-US" sz="1400">
                <a:solidFill>
                  <a:schemeClr val="tx1"/>
                </a:solidFill>
                <a:latin typeface="Avenir"/>
                <a:ea typeface="Segoe UI"/>
                <a:cs typeface="Segoe UI"/>
              </a:rPr>
              <a:t>IMPACTADO​</a:t>
            </a:r>
          </a:p>
          <a:p>
            <a:pPr algn="ctr" rtl="0">
              <a:lnSpc>
                <a:spcPts val="1500"/>
              </a:lnSpc>
            </a:pPr>
            <a:r>
              <a:rPr lang="en-US" sz="1400" baseline="0">
                <a:solidFill>
                  <a:schemeClr val="tx1"/>
                </a:solidFill>
                <a:latin typeface="Avenir"/>
                <a:ea typeface="Segoe UI"/>
                <a:cs typeface="Segoe UI"/>
              </a:rPr>
              <a:t> </a:t>
            </a:r>
            <a:r>
              <a:rPr lang="en-US" sz="1400">
                <a:solidFill>
                  <a:schemeClr val="tx1"/>
                </a:solidFill>
                <a:latin typeface="Avenir"/>
                <a:ea typeface="Segoe UI"/>
                <a:cs typeface="Segoe UI"/>
              </a:rPr>
              <a:t>ENERO</a:t>
            </a:r>
            <a:endParaRPr lang="en-US" sz="1400">
              <a:solidFill>
                <a:schemeClr val="tx1"/>
              </a:solidFill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CF7D9310-9A3B-28A0-0C4F-EA42F7640B1E}"/>
              </a:ext>
            </a:extLst>
          </p:cNvPr>
          <p:cNvSpPr/>
          <p:nvPr/>
        </p:nvSpPr>
        <p:spPr>
          <a:xfrm>
            <a:off x="8349691" y="755645"/>
            <a:ext cx="3338125" cy="549576"/>
          </a:xfrm>
          <a:prstGeom prst="rect">
            <a:avLst/>
          </a:prstGeom>
          <a:solidFill>
            <a:srgbClr val="FCD02F"/>
          </a:solidFill>
          <a:ln>
            <a:solidFill>
              <a:srgbClr val="FBCE29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>
              <a:lnSpc>
                <a:spcPts val="1500"/>
              </a:lnSpc>
            </a:pPr>
            <a:r>
              <a:rPr lang="en-US" sz="1400">
                <a:solidFill>
                  <a:schemeClr val="tx1"/>
                </a:solidFill>
                <a:latin typeface="Avenir"/>
                <a:cs typeface="Segoe UI"/>
              </a:rPr>
              <a:t>CONTROL INTERNO PERSONAL NUEVO</a:t>
            </a:r>
            <a:endParaRPr lang="en-US" sz="1400">
              <a:solidFill>
                <a:schemeClr val="tx1"/>
              </a:solidFill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E4412EE2-51EE-09F7-4E00-B856DCB71690}"/>
              </a:ext>
            </a:extLst>
          </p:cNvPr>
          <p:cNvSpPr/>
          <p:nvPr/>
        </p:nvSpPr>
        <p:spPr>
          <a:xfrm>
            <a:off x="8170607" y="3837262"/>
            <a:ext cx="3438768" cy="515958"/>
          </a:xfrm>
          <a:prstGeom prst="rect">
            <a:avLst/>
          </a:prstGeom>
          <a:solidFill>
            <a:srgbClr val="FCD02F"/>
          </a:solidFill>
          <a:ln>
            <a:solidFill>
              <a:srgbClr val="FBCE29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>
              <a:lnSpc>
                <a:spcPts val="1500"/>
              </a:lnSpc>
            </a:pPr>
            <a:r>
              <a:rPr lang="en-US" sz="1400">
                <a:solidFill>
                  <a:schemeClr val="tx1"/>
                </a:solidFill>
                <a:latin typeface="Avenir"/>
                <a:cs typeface="Segoe UI"/>
              </a:rPr>
              <a:t>SOLICITUD CREACION PERSONAL GEOVICTORIA</a:t>
            </a:r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AE5D536F-BD49-ED01-6146-10491E2C7ADE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r="-366" b="11343"/>
          <a:stretch>
            <a:fillRect/>
          </a:stretch>
        </p:blipFill>
        <p:spPr>
          <a:xfrm>
            <a:off x="632011" y="4589840"/>
            <a:ext cx="3061461" cy="196446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D97CA9E7-C34D-4152-722F-EC7BA4068789}"/>
              </a:ext>
            </a:extLst>
          </p:cNvPr>
          <p:cNvSpPr/>
          <p:nvPr/>
        </p:nvSpPr>
        <p:spPr>
          <a:xfrm>
            <a:off x="4515971" y="3837262"/>
            <a:ext cx="3136525" cy="515959"/>
          </a:xfrm>
          <a:prstGeom prst="rect">
            <a:avLst/>
          </a:prstGeom>
          <a:solidFill>
            <a:srgbClr val="FCD02F"/>
          </a:solidFill>
          <a:ln>
            <a:solidFill>
              <a:srgbClr val="FBCE29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>
              <a:lnSpc>
                <a:spcPts val="1500"/>
              </a:lnSpc>
            </a:pPr>
            <a:r>
              <a:rPr lang="en-US" sz="1400" dirty="0">
                <a:solidFill>
                  <a:schemeClr val="tx1"/>
                </a:solidFill>
                <a:latin typeface="Avenir"/>
                <a:cs typeface="Segoe UI"/>
              </a:rPr>
              <a:t>GEOVICTORIA</a:t>
            </a:r>
            <a:endParaRPr lang="en-US" sz="1400" dirty="0">
              <a:solidFill>
                <a:schemeClr val="tx1"/>
              </a:solidFill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F1C7CFE5-71C4-0622-2017-020B6A89B92B}"/>
              </a:ext>
            </a:extLst>
          </p:cNvPr>
          <p:cNvSpPr txBox="1"/>
          <p:nvPr/>
        </p:nvSpPr>
        <p:spPr>
          <a:xfrm>
            <a:off x="2330824" y="134471"/>
            <a:ext cx="6096000" cy="58477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s-ES" sz="1400" baseline="0">
                <a:solidFill>
                  <a:srgbClr val="FFFFFF"/>
                </a:solidFill>
                <a:latin typeface="Avenir Next LT Pro"/>
              </a:rPr>
              <a:t>4.1.1 </a:t>
            </a:r>
            <a:r>
              <a:rPr lang="es-MX" sz="1400" baseline="0">
                <a:solidFill>
                  <a:srgbClr val="FFFFFF"/>
                </a:solidFill>
                <a:latin typeface="Avenir Next LT Pro"/>
              </a:rPr>
              <a:t>El equipo tiene un programa de inducción.</a:t>
            </a:r>
            <a:endParaRPr lang="en-US"/>
          </a:p>
          <a:p>
            <a:pPr algn="ctr"/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A6FF270A-0B94-A75B-41C0-18294923118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37626" y="1460407"/>
            <a:ext cx="2973484" cy="2065805"/>
          </a:xfrm>
          <a:prstGeom prst="rect">
            <a:avLst/>
          </a:prstGeom>
          <a:solidFill>
            <a:srgbClr val="4DC4B0"/>
          </a:solidFill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CBA955FE-0E06-0372-91D7-4999C8B8C101}"/>
              </a:ext>
            </a:extLst>
          </p:cNvPr>
          <p:cNvSpPr/>
          <p:nvPr/>
        </p:nvSpPr>
        <p:spPr>
          <a:xfrm>
            <a:off x="4478989" y="755645"/>
            <a:ext cx="3173507" cy="583194"/>
          </a:xfrm>
          <a:prstGeom prst="rect">
            <a:avLst/>
          </a:prstGeom>
          <a:solidFill>
            <a:srgbClr val="FCD02F"/>
          </a:solidFill>
          <a:ln>
            <a:solidFill>
              <a:srgbClr val="FBCE29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 rtl="0">
              <a:lnSpc>
                <a:spcPts val="1500"/>
              </a:lnSpc>
            </a:pPr>
            <a:r>
              <a:rPr lang="en-US" sz="1400" baseline="0">
                <a:solidFill>
                  <a:schemeClr val="tx1"/>
                </a:solidFill>
                <a:latin typeface="Avenir"/>
                <a:ea typeface="Segoe UI"/>
                <a:cs typeface="Segoe UI"/>
              </a:rPr>
              <a:t>PERSONAL </a:t>
            </a:r>
            <a:r>
              <a:rPr lang="en-US" sz="1400">
                <a:solidFill>
                  <a:schemeClr val="tx1"/>
                </a:solidFill>
                <a:latin typeface="Avenir"/>
                <a:ea typeface="Segoe UI"/>
                <a:cs typeface="Segoe UI"/>
              </a:rPr>
              <a:t>IMPACTADO​</a:t>
            </a:r>
          </a:p>
          <a:p>
            <a:pPr algn="ctr" rtl="0">
              <a:lnSpc>
                <a:spcPts val="1500"/>
              </a:lnSpc>
            </a:pPr>
            <a:r>
              <a:rPr lang="en-US" sz="1400" baseline="0">
                <a:solidFill>
                  <a:schemeClr val="tx1"/>
                </a:solidFill>
                <a:latin typeface="Avenir"/>
                <a:ea typeface="Segoe UI"/>
                <a:cs typeface="Segoe UI"/>
              </a:rPr>
              <a:t> </a:t>
            </a:r>
            <a:r>
              <a:rPr lang="en-US" sz="1400">
                <a:solidFill>
                  <a:schemeClr val="tx1"/>
                </a:solidFill>
                <a:latin typeface="Avenir"/>
                <a:ea typeface="Segoe UI"/>
                <a:cs typeface="Segoe UI"/>
              </a:rPr>
              <a:t>ENERO</a:t>
            </a:r>
            <a:endParaRPr lang="en-US" sz="1400">
              <a:solidFill>
                <a:schemeClr val="tx1"/>
              </a:solidFill>
            </a:endParaRPr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93D47559-683E-9E35-A82A-36B6BD6D6CB1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478991" y="1434470"/>
            <a:ext cx="3173507" cy="22695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21612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FCE9F4-BB90-35C5-FF09-8C61F737AA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Picture 4">
            <a:extLst>
              <a:ext uri="{FF2B5EF4-FFF2-40B4-BE49-F238E27FC236}">
                <a16:creationId xmlns:a16="http://schemas.microsoft.com/office/drawing/2014/main" id="{587D33FF-9995-12AF-6AC0-5D26F29FD2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64800" y="144787"/>
            <a:ext cx="1415013" cy="3324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" name="Grupo 1">
            <a:extLst>
              <a:ext uri="{FF2B5EF4-FFF2-40B4-BE49-F238E27FC236}">
                <a16:creationId xmlns:a16="http://schemas.microsoft.com/office/drawing/2014/main" id="{24CC4DDD-0523-CFBF-3174-FC8E730592EA}"/>
              </a:ext>
            </a:extLst>
          </p:cNvPr>
          <p:cNvGrpSpPr/>
          <p:nvPr/>
        </p:nvGrpSpPr>
        <p:grpSpPr>
          <a:xfrm>
            <a:off x="-10955" y="-13542"/>
            <a:ext cx="12202955" cy="562190"/>
            <a:chOff x="-4934" y="3527344"/>
            <a:chExt cx="12192000" cy="653710"/>
          </a:xfrm>
        </p:grpSpPr>
        <p:pic>
          <p:nvPicPr>
            <p:cNvPr id="3" name="Imagen 2">
              <a:extLst>
                <a:ext uri="{FF2B5EF4-FFF2-40B4-BE49-F238E27FC236}">
                  <a16:creationId xmlns:a16="http://schemas.microsoft.com/office/drawing/2014/main" id="{18AD2FC1-5826-C5C8-D71E-BDE38063523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4934" y="3527344"/>
              <a:ext cx="12192000" cy="653710"/>
            </a:xfrm>
            <a:prstGeom prst="rect">
              <a:avLst/>
            </a:prstGeom>
          </p:spPr>
        </p:pic>
        <p:pic>
          <p:nvPicPr>
            <p:cNvPr id="4" name="Imagen 3">
              <a:extLst>
                <a:ext uri="{FF2B5EF4-FFF2-40B4-BE49-F238E27FC236}">
                  <a16:creationId xmlns:a16="http://schemas.microsoft.com/office/drawing/2014/main" id="{B5014984-D91E-BF81-5159-FE9992ED2E2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8848" y="3623871"/>
              <a:ext cx="2001431" cy="470239"/>
            </a:xfrm>
            <a:prstGeom prst="rect">
              <a:avLst/>
            </a:prstGeom>
          </p:spPr>
        </p:pic>
      </p:grpSp>
      <p:sp>
        <p:nvSpPr>
          <p:cNvPr id="24" name="CuadroTexto 23">
            <a:extLst>
              <a:ext uri="{FF2B5EF4-FFF2-40B4-BE49-F238E27FC236}">
                <a16:creationId xmlns:a16="http://schemas.microsoft.com/office/drawing/2014/main" id="{6B8854C7-9144-8B5C-342E-38DD5A040D10}"/>
              </a:ext>
            </a:extLst>
          </p:cNvPr>
          <p:cNvSpPr txBox="1"/>
          <p:nvPr/>
        </p:nvSpPr>
        <p:spPr>
          <a:xfrm>
            <a:off x="2368097" y="141443"/>
            <a:ext cx="841922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1400">
                <a:solidFill>
                  <a:schemeClr val="bg1"/>
                </a:solidFill>
                <a:latin typeface="Avenir Next LT Pro" panose="020B0504020202020204" pitchFamily="34" charset="0"/>
                <a:ea typeface="Azo Sans"/>
                <a:cs typeface="Azo Sans"/>
                <a:sym typeface="Azo Sans"/>
              </a:rPr>
              <a:t>4.1.1 </a:t>
            </a:r>
            <a:r>
              <a:rPr lang="es-MX" sz="1400">
                <a:solidFill>
                  <a:schemeClr val="bg1"/>
                </a:solidFill>
                <a:latin typeface="Avenir Next LT Pro" panose="020B0504020202020204" pitchFamily="34" charset="0"/>
                <a:ea typeface="Azo Sans"/>
                <a:cs typeface="Azo Sans"/>
                <a:sym typeface="Azo Sans"/>
              </a:rPr>
              <a:t>El equipo tiene un programa de inducción.</a:t>
            </a:r>
            <a:endParaRPr lang="es-ES" sz="1400">
              <a:solidFill>
                <a:schemeClr val="bg1"/>
              </a:solidFill>
              <a:latin typeface="Avenir Next LT Pro" panose="020B0504020202020204" pitchFamily="34" charset="0"/>
              <a:ea typeface="Azo Sans"/>
              <a:cs typeface="Azo Sans"/>
              <a:sym typeface="Azo Sans"/>
            </a:endParaRPr>
          </a:p>
        </p:txBody>
      </p:sp>
      <p:sp>
        <p:nvSpPr>
          <p:cNvPr id="12" name="CuadroTexto 4">
            <a:extLst>
              <a:ext uri="{FF2B5EF4-FFF2-40B4-BE49-F238E27FC236}">
                <a16:creationId xmlns:a16="http://schemas.microsoft.com/office/drawing/2014/main" id="{1B4D54CF-6593-48ED-2893-7D9B40DF6ED1}"/>
              </a:ext>
            </a:extLst>
          </p:cNvPr>
          <p:cNvSpPr txBox="1"/>
          <p:nvPr/>
        </p:nvSpPr>
        <p:spPr>
          <a:xfrm>
            <a:off x="126566" y="807839"/>
            <a:ext cx="2234261" cy="525058"/>
          </a:xfrm>
          <a:prstGeom prst="roundRect">
            <a:avLst/>
          </a:prstGeom>
          <a:solidFill>
            <a:srgbClr val="19698A"/>
          </a:solidFill>
          <a:ln w="9525" cmpd="sng"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lIns="91440" tIns="45720" rIns="91440" bIns="45720" rtlCol="0" anchor="ctr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MX" sz="1600" b="1">
                <a:solidFill>
                  <a:srgbClr val="00FF00"/>
                </a:solidFill>
              </a:rPr>
              <a:t>FUNCIONAL</a:t>
            </a:r>
            <a:br>
              <a:rPr lang="es-MX" sz="1600" b="1">
                <a:solidFill>
                  <a:srgbClr val="00FF00"/>
                </a:solidFill>
              </a:rPr>
            </a:br>
            <a:r>
              <a:rPr lang="es-MX" sz="1600" b="1">
                <a:solidFill>
                  <a:srgbClr val="00FF00"/>
                </a:solidFill>
              </a:rPr>
              <a:t>10</a:t>
            </a:r>
          </a:p>
        </p:txBody>
      </p:sp>
      <p:pic>
        <p:nvPicPr>
          <p:cNvPr id="5" name="Imagen 4" descr="Una caricatura de una persona&#10;&#10;El contenido generado por IA puede ser incorrecto.">
            <a:extLst>
              <a:ext uri="{FF2B5EF4-FFF2-40B4-BE49-F238E27FC236}">
                <a16:creationId xmlns:a16="http://schemas.microsoft.com/office/drawing/2014/main" id="{64FD09F4-A863-5611-17B1-F49799C9294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470" y="1341530"/>
            <a:ext cx="2377372" cy="156012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CFD08818-45EF-53F0-37D5-94BDE161ACC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463367" y="682853"/>
            <a:ext cx="2694310" cy="187449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4E69B11F-A9E9-55C0-38E2-69E9D58CC253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l="8951" r="23457"/>
          <a:stretch>
            <a:fillRect/>
          </a:stretch>
        </p:blipFill>
        <p:spPr>
          <a:xfrm>
            <a:off x="2452417" y="4703548"/>
            <a:ext cx="2694489" cy="190575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B71E7A6E-2B8F-1A29-08FD-89C6C336C9D5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458624" y="2704272"/>
            <a:ext cx="2704272" cy="185333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7" name="CuadroTexto 4">
            <a:extLst>
              <a:ext uri="{FF2B5EF4-FFF2-40B4-BE49-F238E27FC236}">
                <a16:creationId xmlns:a16="http://schemas.microsoft.com/office/drawing/2014/main" id="{C3BBAB43-806F-19F1-4F41-C8B30A96D4BD}"/>
              </a:ext>
            </a:extLst>
          </p:cNvPr>
          <p:cNvSpPr txBox="1"/>
          <p:nvPr/>
        </p:nvSpPr>
        <p:spPr>
          <a:xfrm>
            <a:off x="76092" y="3028711"/>
            <a:ext cx="2234261" cy="525058"/>
          </a:xfrm>
          <a:prstGeom prst="roundRect">
            <a:avLst/>
          </a:prstGeom>
          <a:solidFill>
            <a:srgbClr val="19698A"/>
          </a:solidFill>
          <a:ln w="9525" cmpd="sng"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lIns="91440" tIns="45720" rIns="91440" bIns="45720" rtlCol="0" anchor="ctr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MX" sz="1600" b="1">
                <a:solidFill>
                  <a:srgbClr val="FF8800"/>
                </a:solidFill>
              </a:rPr>
              <a:t>TECNICO</a:t>
            </a:r>
            <a:br>
              <a:rPr lang="es-MX" sz="1600" b="1">
                <a:solidFill>
                  <a:srgbClr val="FF8800"/>
                </a:solidFill>
              </a:rPr>
            </a:br>
            <a:r>
              <a:rPr lang="es-MX" sz="1600" b="1">
                <a:solidFill>
                  <a:srgbClr val="FF8800"/>
                </a:solidFill>
              </a:rPr>
              <a:t>189</a:t>
            </a:r>
            <a:endParaRPr lang="en-US"/>
          </a:p>
        </p:txBody>
      </p:sp>
      <p:sp>
        <p:nvSpPr>
          <p:cNvPr id="11" name="CuadroTexto 4">
            <a:extLst>
              <a:ext uri="{FF2B5EF4-FFF2-40B4-BE49-F238E27FC236}">
                <a16:creationId xmlns:a16="http://schemas.microsoft.com/office/drawing/2014/main" id="{4CB4EC36-8A37-1522-3FA8-480687F451CA}"/>
              </a:ext>
            </a:extLst>
          </p:cNvPr>
          <p:cNvSpPr txBox="1"/>
          <p:nvPr/>
        </p:nvSpPr>
        <p:spPr>
          <a:xfrm>
            <a:off x="31317" y="5054196"/>
            <a:ext cx="2234261" cy="525058"/>
          </a:xfrm>
          <a:prstGeom prst="roundRect">
            <a:avLst/>
          </a:prstGeom>
          <a:solidFill>
            <a:srgbClr val="19698A"/>
          </a:solidFill>
          <a:ln w="9525" cmpd="sng"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lIns="91440" tIns="45720" rIns="91440" bIns="45720" rtlCol="0" anchor="ctr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MX" sz="1600" b="1">
                <a:solidFill>
                  <a:schemeClr val="tx1"/>
                </a:solidFill>
              </a:rPr>
              <a:t>AUTONOMO</a:t>
            </a:r>
            <a:br>
              <a:rPr lang="es-MX" sz="1600" b="1">
                <a:solidFill>
                  <a:schemeClr val="tx1"/>
                </a:solidFill>
              </a:rPr>
            </a:br>
            <a:r>
              <a:rPr lang="es-MX" sz="1600" b="1">
                <a:solidFill>
                  <a:schemeClr val="tx1"/>
                </a:solidFill>
              </a:rPr>
              <a:t>152</a:t>
            </a:r>
            <a:endParaRPr lang="en-US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DC252218-0D06-FB74-6970-367226E94F51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360868" y="3714750"/>
            <a:ext cx="2603681" cy="299508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95596B9C-4C8A-EFEA-FDE9-A1D96FFDBF7D}"/>
              </a:ext>
            </a:extLst>
          </p:cNvPr>
          <p:cNvPicPr>
            <a:picLocks noChangeAspect="1"/>
          </p:cNvPicPr>
          <p:nvPr/>
        </p:nvPicPr>
        <p:blipFill>
          <a:blip r:embed="rId11"/>
          <a:srcRect l="32510" t="7987" r="15020" b="17901"/>
          <a:stretch>
            <a:fillRect/>
          </a:stretch>
        </p:blipFill>
        <p:spPr>
          <a:xfrm>
            <a:off x="9355666" y="685364"/>
            <a:ext cx="2614093" cy="294472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8" name="Rectangle: Rounded Corners 27">
            <a:extLst>
              <a:ext uri="{FF2B5EF4-FFF2-40B4-BE49-F238E27FC236}">
                <a16:creationId xmlns:a16="http://schemas.microsoft.com/office/drawing/2014/main" id="{54434CD2-FA74-3AFB-3A29-2EE0AA07E7AC}"/>
              </a:ext>
            </a:extLst>
          </p:cNvPr>
          <p:cNvSpPr/>
          <p:nvPr/>
        </p:nvSpPr>
        <p:spPr>
          <a:xfrm>
            <a:off x="5318532" y="1253718"/>
            <a:ext cx="3696841" cy="735947"/>
          </a:xfrm>
          <a:prstGeom prst="roundRect">
            <a:avLst/>
          </a:prstGeom>
          <a:solidFill>
            <a:srgbClr val="4DC4B0"/>
          </a:solidFill>
          <a:ln>
            <a:solidFill>
              <a:srgbClr val="4DC4B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sz="1600">
                <a:solidFill>
                  <a:schemeClr val="tx1"/>
                </a:solidFill>
              </a:rPr>
              <a:t>Nuestro personal nuevo lo Podemos identificar con los cordones verdes </a:t>
            </a:r>
          </a:p>
        </p:txBody>
      </p:sp>
      <p:pic>
        <p:nvPicPr>
          <p:cNvPr id="31" name="Picture 30">
            <a:extLst>
              <a:ext uri="{FF2B5EF4-FFF2-40B4-BE49-F238E27FC236}">
                <a16:creationId xmlns:a16="http://schemas.microsoft.com/office/drawing/2014/main" id="{B358B210-8064-8F01-E9A4-5FEA4C931EC9}"/>
              </a:ext>
            </a:extLst>
          </p:cNvPr>
          <p:cNvPicPr>
            <a:picLocks noChangeAspect="1"/>
          </p:cNvPicPr>
          <p:nvPr/>
        </p:nvPicPr>
        <p:blipFill>
          <a:blip r:embed="rId12"/>
          <a:srcRect l="5771" t="11084" r="6348" b="13608"/>
          <a:stretch>
            <a:fillRect/>
          </a:stretch>
        </p:blipFill>
        <p:spPr>
          <a:xfrm>
            <a:off x="131451" y="3630083"/>
            <a:ext cx="2039776" cy="117475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E5C0673-D308-9098-EF01-85EB1113AAC3}"/>
              </a:ext>
            </a:extLst>
          </p:cNvPr>
          <p:cNvPicPr>
            <a:picLocks noChangeAspect="1"/>
          </p:cNvPicPr>
          <p:nvPr/>
        </p:nvPicPr>
        <p:blipFill>
          <a:blip r:embed="rId13"/>
          <a:srcRect l="10034" t="9960" r="9008" b="13248"/>
          <a:stretch>
            <a:fillRect/>
          </a:stretch>
        </p:blipFill>
        <p:spPr>
          <a:xfrm>
            <a:off x="130971" y="5675105"/>
            <a:ext cx="2033491" cy="94844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C6C7AC42-4DAB-A044-40C8-5D3DF2B6F33C}"/>
              </a:ext>
            </a:extLst>
          </p:cNvPr>
          <p:cNvSpPr/>
          <p:nvPr/>
        </p:nvSpPr>
        <p:spPr>
          <a:xfrm>
            <a:off x="5318531" y="3207564"/>
            <a:ext cx="3696841" cy="687101"/>
          </a:xfrm>
          <a:prstGeom prst="roundRect">
            <a:avLst/>
          </a:prstGeom>
          <a:solidFill>
            <a:srgbClr val="4DC4B0"/>
          </a:solidFill>
          <a:ln>
            <a:solidFill>
              <a:srgbClr val="4DC4B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en-US" sz="1600">
              <a:solidFill>
                <a:schemeClr val="tx1"/>
              </a:solidFill>
            </a:endParaRPr>
          </a:p>
          <a:p>
            <a:pPr algn="ctr"/>
            <a:r>
              <a:rPr lang="en-US" sz="1600">
                <a:solidFill>
                  <a:schemeClr val="tx1"/>
                </a:solidFill>
              </a:rPr>
              <a:t>Nuestro personal con mas 1 mes lo Podemos identificar con los cordones </a:t>
            </a:r>
            <a:r>
              <a:rPr lang="en-US" sz="1600" err="1">
                <a:solidFill>
                  <a:schemeClr val="tx1"/>
                </a:solidFill>
              </a:rPr>
              <a:t>naranjas</a:t>
            </a:r>
            <a:r>
              <a:rPr lang="en-US" sz="1600">
                <a:solidFill>
                  <a:schemeClr val="tx1"/>
                </a:solidFill>
              </a:rPr>
              <a:t> </a:t>
            </a:r>
            <a:endParaRPr lang="en-US">
              <a:solidFill>
                <a:schemeClr val="tx1"/>
              </a:solidFill>
            </a:endParaRPr>
          </a:p>
          <a:p>
            <a:pPr algn="ctr"/>
            <a:endParaRPr lang="en-US" sz="1600">
              <a:solidFill>
                <a:schemeClr val="tx1"/>
              </a:solidFill>
            </a:endParaRPr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11B9CD7B-8193-6160-1350-BF2EE0DF6113}"/>
              </a:ext>
            </a:extLst>
          </p:cNvPr>
          <p:cNvSpPr/>
          <p:nvPr/>
        </p:nvSpPr>
        <p:spPr>
          <a:xfrm>
            <a:off x="5328301" y="5210257"/>
            <a:ext cx="3687072" cy="735947"/>
          </a:xfrm>
          <a:prstGeom prst="roundRect">
            <a:avLst/>
          </a:prstGeom>
          <a:solidFill>
            <a:srgbClr val="4DC4B0"/>
          </a:solidFill>
          <a:ln>
            <a:solidFill>
              <a:srgbClr val="4DC4B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en-US" sz="1600">
              <a:solidFill>
                <a:schemeClr val="tx1"/>
              </a:solidFill>
            </a:endParaRPr>
          </a:p>
          <a:p>
            <a:pPr algn="ctr"/>
            <a:r>
              <a:rPr lang="en-US" sz="1600">
                <a:solidFill>
                  <a:schemeClr val="tx1"/>
                </a:solidFill>
              </a:rPr>
              <a:t>Nuestro personal con mas 6 meses lo Podemos identificar con los cordones Negros</a:t>
            </a:r>
          </a:p>
          <a:p>
            <a:pPr algn="ctr"/>
            <a:endParaRPr lang="en-US" sz="16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03316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>
            <a:extLst>
              <a:ext uri="{FF2B5EF4-FFF2-40B4-BE49-F238E27FC236}">
                <a16:creationId xmlns:a16="http://schemas.microsoft.com/office/drawing/2014/main" id="{AFDDAF78-1F14-7BB9-04D8-5F47745937EB}"/>
              </a:ext>
            </a:extLst>
          </p:cNvPr>
          <p:cNvSpPr/>
          <p:nvPr/>
        </p:nvSpPr>
        <p:spPr>
          <a:xfrm>
            <a:off x="3154987" y="2664813"/>
            <a:ext cx="6040519" cy="8863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75000"/>
              </a:lnSpc>
            </a:pPr>
            <a:r>
              <a:rPr lang="en-US" sz="6500" dirty="0">
                <a:solidFill>
                  <a:srgbClr val="232F3D"/>
                </a:solidFill>
                <a:latin typeface="Avenir LT Std 65 Medium" panose="020B0803020203020204" pitchFamily="34" charset="0"/>
              </a:rPr>
              <a:t>REINDUCCION</a:t>
            </a:r>
            <a:endParaRPr lang="en-US" sz="6500" dirty="0">
              <a:solidFill>
                <a:srgbClr val="E6E6E6"/>
              </a:solidFill>
              <a:latin typeface="Avenir LT Std 45 Book" panose="020B05020202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9232115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7EB94B-EC5E-BD45-95FA-B1C8FF64C8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7531C53C-663F-8710-04B8-1D35B750DB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9491"/>
            <a:ext cx="12192000" cy="653710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5F7F2775-9129-2939-4EDC-45A0FA7B0A6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165" y="93041"/>
            <a:ext cx="1448776" cy="340392"/>
          </a:xfrm>
          <a:prstGeom prst="rect">
            <a:avLst/>
          </a:prstGeom>
        </p:spPr>
      </p:pic>
      <p:sp>
        <p:nvSpPr>
          <p:cNvPr id="17" name="CuadroTexto 16">
            <a:extLst>
              <a:ext uri="{FF2B5EF4-FFF2-40B4-BE49-F238E27FC236}">
                <a16:creationId xmlns:a16="http://schemas.microsoft.com/office/drawing/2014/main" id="{1944816E-6987-8461-D804-6A9D688391C5}"/>
              </a:ext>
            </a:extLst>
          </p:cNvPr>
          <p:cNvSpPr txBox="1"/>
          <p:nvPr/>
        </p:nvSpPr>
        <p:spPr>
          <a:xfrm>
            <a:off x="2368097" y="141443"/>
            <a:ext cx="841922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CO" sz="1400" dirty="0">
                <a:solidFill>
                  <a:schemeClr val="bg1"/>
                </a:solidFill>
                <a:latin typeface="Avenir Next LT Pro" panose="020B0504020202020204" pitchFamily="34" charset="0"/>
                <a:ea typeface="Azo Sans"/>
                <a:cs typeface="Azo Sans"/>
                <a:sym typeface="Azo Sans"/>
              </a:rPr>
              <a:t>Listado de personal 27-04-26</a:t>
            </a:r>
            <a:endParaRPr lang="es-ES" sz="1400" dirty="0">
              <a:solidFill>
                <a:schemeClr val="bg1"/>
              </a:solidFill>
              <a:latin typeface="Avenir Next LT Pro" panose="020B0504020202020204" pitchFamily="34" charset="0"/>
              <a:ea typeface="Azo Sans"/>
              <a:cs typeface="Azo Sans"/>
              <a:sym typeface="Azo Sans"/>
            </a:endParaRP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0808B248-A01C-2674-D1F5-FC469B94B17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781785"/>
            <a:ext cx="12192000" cy="107894"/>
          </a:xfrm>
          <a:prstGeom prst="rect">
            <a:avLst/>
          </a:prstGeom>
        </p:spPr>
      </p:pic>
      <p:sp>
        <p:nvSpPr>
          <p:cNvPr id="23" name="CuadroTexto 22">
            <a:extLst>
              <a:ext uri="{FF2B5EF4-FFF2-40B4-BE49-F238E27FC236}">
                <a16:creationId xmlns:a16="http://schemas.microsoft.com/office/drawing/2014/main" id="{345D655D-BA11-6ECF-0C74-6854ECA97A96}"/>
              </a:ext>
            </a:extLst>
          </p:cNvPr>
          <p:cNvSpPr txBox="1"/>
          <p:nvPr/>
        </p:nvSpPr>
        <p:spPr>
          <a:xfrm>
            <a:off x="5673" y="651628"/>
            <a:ext cx="547475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b="1" dirty="0">
                <a:solidFill>
                  <a:srgbClr val="232F3D"/>
                </a:solidFill>
                <a:latin typeface="Avenir Next LT Pro" panose="020B0504020202020204" pitchFamily="34" charset="0"/>
              </a:rPr>
              <a:t>RE- INDUCCIÓN ON BOARDING</a:t>
            </a:r>
          </a:p>
        </p:txBody>
      </p:sp>
      <p:sp>
        <p:nvSpPr>
          <p:cNvPr id="7" name="Google Shape;376;p40">
            <a:extLst>
              <a:ext uri="{FF2B5EF4-FFF2-40B4-BE49-F238E27FC236}">
                <a16:creationId xmlns:a16="http://schemas.microsoft.com/office/drawing/2014/main" id="{3522C688-4208-86D2-C200-10192A55F0B5}"/>
              </a:ext>
            </a:extLst>
          </p:cNvPr>
          <p:cNvSpPr/>
          <p:nvPr/>
        </p:nvSpPr>
        <p:spPr>
          <a:xfrm>
            <a:off x="0" y="3270659"/>
            <a:ext cx="881726" cy="316681"/>
          </a:xfrm>
          <a:prstGeom prst="homePlate">
            <a:avLst>
              <a:gd name="adj" fmla="val 32030"/>
            </a:avLst>
          </a:prstGeom>
          <a:solidFill>
            <a:srgbClr val="FCD02F"/>
          </a:solidFill>
          <a:ln>
            <a:noFill/>
          </a:ln>
          <a:effectLst>
            <a:outerShdw blurRad="28575" dist="9525" algn="bl" rotWithShape="0">
              <a:srgbClr val="000000">
                <a:alpha val="20000"/>
              </a:srgbClr>
            </a:outerShdw>
          </a:effectLst>
        </p:spPr>
        <p:txBody>
          <a:bodyPr spcFirstLastPara="1" wrap="square" lIns="27430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MX" sz="1050" dirty="0">
                <a:latin typeface="Muli"/>
                <a:ea typeface="Muli"/>
                <a:cs typeface="Muli"/>
                <a:sym typeface="Muli"/>
              </a:rPr>
              <a:t>UC</a:t>
            </a:r>
            <a:endParaRPr sz="1050" dirty="0">
              <a:latin typeface="Muli"/>
              <a:ea typeface="Muli"/>
              <a:cs typeface="Muli"/>
              <a:sym typeface="Muli"/>
            </a:endParaRPr>
          </a:p>
        </p:txBody>
      </p:sp>
      <p:graphicFrame>
        <p:nvGraphicFramePr>
          <p:cNvPr id="2" name="Objeto 1">
            <a:extLst>
              <a:ext uri="{FF2B5EF4-FFF2-40B4-BE49-F238E27FC236}">
                <a16:creationId xmlns:a16="http://schemas.microsoft.com/office/drawing/2014/main" id="{5805A23A-E7B8-7E96-FA69-2CCC63C9E110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99637203"/>
              </p:ext>
            </p:extLst>
          </p:nvPr>
        </p:nvGraphicFramePr>
        <p:xfrm>
          <a:off x="1041722" y="1150615"/>
          <a:ext cx="6278482" cy="227838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5" imgW="4381465" imgH="2712799" progId="Excel.Sheet.12">
                  <p:embed/>
                </p:oleObj>
              </mc:Choice>
              <mc:Fallback>
                <p:oleObj name="Worksheet" r:id="rId5" imgW="4381465" imgH="2712799" progId="Excel.Sheet.12">
                  <p:embed/>
                  <p:pic>
                    <p:nvPicPr>
                      <p:cNvPr id="2" name="Objeto 1">
                        <a:extLst>
                          <a:ext uri="{FF2B5EF4-FFF2-40B4-BE49-F238E27FC236}">
                            <a16:creationId xmlns:a16="http://schemas.microsoft.com/office/drawing/2014/main" id="{5805A23A-E7B8-7E96-FA69-2CCC63C9E110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041722" y="1150615"/>
                        <a:ext cx="6278482" cy="227838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Tabla 8">
            <a:extLst>
              <a:ext uri="{FF2B5EF4-FFF2-40B4-BE49-F238E27FC236}">
                <a16:creationId xmlns:a16="http://schemas.microsoft.com/office/drawing/2014/main" id="{096CB512-E2CF-6ACE-CDBF-A955A4D40D0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23322900"/>
              </p:ext>
            </p:extLst>
          </p:nvPr>
        </p:nvGraphicFramePr>
        <p:xfrm>
          <a:off x="7786152" y="1150615"/>
          <a:ext cx="3837787" cy="4715116"/>
        </p:xfrm>
        <a:graphic>
          <a:graphicData uri="http://schemas.openxmlformats.org/drawingml/2006/table">
            <a:tbl>
              <a:tblPr/>
              <a:tblGrid>
                <a:gridCol w="2220115">
                  <a:extLst>
                    <a:ext uri="{9D8B030D-6E8A-4147-A177-3AD203B41FA5}">
                      <a16:colId xmlns:a16="http://schemas.microsoft.com/office/drawing/2014/main" val="1623759442"/>
                    </a:ext>
                  </a:extLst>
                </a:gridCol>
                <a:gridCol w="1617672">
                  <a:extLst>
                    <a:ext uri="{9D8B030D-6E8A-4147-A177-3AD203B41FA5}">
                      <a16:colId xmlns:a16="http://schemas.microsoft.com/office/drawing/2014/main" val="2119136789"/>
                    </a:ext>
                  </a:extLst>
                </a:gridCol>
              </a:tblGrid>
              <a:tr h="472381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1100" b="1" i="0" u="none" strike="noStrike" dirty="0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NOMBRE Y APELLIDO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11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CARGO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19603070"/>
                  </a:ext>
                </a:extLst>
              </a:tr>
              <a:tr h="282849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CO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CARLOS ENRIQUE QUIROZ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AUXILIAR DE REPARTO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54230060"/>
                  </a:ext>
                </a:extLst>
              </a:tr>
              <a:tr h="282849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CO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CARLOS MARIO GOMEZ AYALA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AUXILIAR DE REPARTO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72253980"/>
                  </a:ext>
                </a:extLst>
              </a:tr>
              <a:tr h="282849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CARLOS MARIO SERRANO VASQUEZ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AUXILIAR DE REPARTO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63098351"/>
                  </a:ext>
                </a:extLst>
              </a:tr>
              <a:tr h="282849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CESAR ANTONIO CEBALLOS VASQUEZ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RESPONSABLE DE REPARTO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00586634"/>
                  </a:ext>
                </a:extLst>
              </a:tr>
              <a:tr h="282849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CO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CESAR AUGUSTO BASSA OSUNA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AUXILIAR DE REPARTO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22644059"/>
                  </a:ext>
                </a:extLst>
              </a:tr>
              <a:tr h="282849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CO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CRISTIAN ELIAS ISAZA ARENAS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AUXILIAR DE REPARTO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05188981"/>
                  </a:ext>
                </a:extLst>
              </a:tr>
              <a:tr h="282849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CO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CRISTIAN FERNEY RINCON LOPERA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AUXILIAR DE REPARTO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97138688"/>
                  </a:ext>
                </a:extLst>
              </a:tr>
              <a:tr h="282849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CO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DANIEL ANTONIO CARMONA SANCHEZ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LIDER DE RUTA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9559176"/>
                  </a:ext>
                </a:extLst>
              </a:tr>
              <a:tr h="282849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DANIEL ALFONSO SUAREZ CAMARGO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RESPONSABLE DE REPARTO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44344809"/>
                  </a:ext>
                </a:extLst>
              </a:tr>
              <a:tr h="282849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CO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DARYONI MONTILLA GILLEN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RESPONSABLE DE REPARTO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39503078"/>
                  </a:ext>
                </a:extLst>
              </a:tr>
              <a:tr h="282849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CO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DEIBER JOSE ARIAS CORDOBA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AUXILIAR DE REPARTO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83449574"/>
                  </a:ext>
                </a:extLst>
              </a:tr>
              <a:tr h="282849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CO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DIEGO LUIS PEREA VASQUEZ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AUXILIAR DE REPARTO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81974020"/>
                  </a:ext>
                </a:extLst>
              </a:tr>
              <a:tr h="282849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CO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EDIER ENRIQUE GARCIA OROZCO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AUXILIAR DE REPARTO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89664756"/>
                  </a:ext>
                </a:extLst>
              </a:tr>
              <a:tr h="282849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CO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ELTON JHON RODRIGUEZ SALGADO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RESPONSABLE DE REPARTO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29349718"/>
                  </a:ext>
                </a:extLst>
              </a:tr>
              <a:tr h="282849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ESTEVEN WILLIAM PUENTES VERGARA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CO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LIDER DE RUTA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54509976"/>
                  </a:ext>
                </a:extLst>
              </a:tr>
            </a:tbl>
          </a:graphicData>
        </a:graphic>
      </p:graphicFrame>
      <p:graphicFrame>
        <p:nvGraphicFramePr>
          <p:cNvPr id="3" name="Gráfico 2">
            <a:extLst>
              <a:ext uri="{FF2B5EF4-FFF2-40B4-BE49-F238E27FC236}">
                <a16:creationId xmlns:a16="http://schemas.microsoft.com/office/drawing/2014/main" id="{6E68B727-0A03-1958-EA8D-C56E5B07CD8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25309643"/>
              </p:ext>
            </p:extLst>
          </p:nvPr>
        </p:nvGraphicFramePr>
        <p:xfrm>
          <a:off x="1041722" y="3587340"/>
          <a:ext cx="6278482" cy="227838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</p:spTree>
    <p:extLst>
      <p:ext uri="{BB962C8B-B14F-4D97-AF65-F5344CB8AC3E}">
        <p14:creationId xmlns:p14="http://schemas.microsoft.com/office/powerpoint/2010/main" val="338179062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FCE9F4-BB90-35C5-FF09-8C61F737AA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Picture 4">
            <a:extLst>
              <a:ext uri="{FF2B5EF4-FFF2-40B4-BE49-F238E27FC236}">
                <a16:creationId xmlns:a16="http://schemas.microsoft.com/office/drawing/2014/main" id="{587D33FF-9995-12AF-6AC0-5D26F29FD2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64800" y="144787"/>
            <a:ext cx="1415013" cy="3324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5" name="Rectángulo 34">
            <a:extLst>
              <a:ext uri="{FF2B5EF4-FFF2-40B4-BE49-F238E27FC236}">
                <a16:creationId xmlns:a16="http://schemas.microsoft.com/office/drawing/2014/main" id="{D8BC33F8-48E5-ACB6-E863-658454B17EE6}"/>
              </a:ext>
            </a:extLst>
          </p:cNvPr>
          <p:cNvSpPr/>
          <p:nvPr/>
        </p:nvSpPr>
        <p:spPr>
          <a:xfrm>
            <a:off x="0" y="0"/>
            <a:ext cx="152400" cy="6858000"/>
          </a:xfrm>
          <a:prstGeom prst="rect">
            <a:avLst/>
          </a:prstGeom>
          <a:solidFill>
            <a:srgbClr val="39BFBF"/>
          </a:solidFill>
          <a:ln>
            <a:solidFill>
              <a:srgbClr val="39BFB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sz="1200"/>
          </a:p>
        </p:txBody>
      </p:sp>
      <p:sp>
        <p:nvSpPr>
          <p:cNvPr id="99" name="Rectángulo: esquinas redondeadas 98">
            <a:extLst>
              <a:ext uri="{FF2B5EF4-FFF2-40B4-BE49-F238E27FC236}">
                <a16:creationId xmlns:a16="http://schemas.microsoft.com/office/drawing/2014/main" id="{11A0E5A5-DC93-C8DC-AA09-17869C1514A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5518189" y="0"/>
            <a:ext cx="7893011" cy="6858000"/>
          </a:xfrm>
          <a:prstGeom prst="roundRect">
            <a:avLst/>
          </a:prstGeom>
          <a:solidFill>
            <a:srgbClr val="39BFBF"/>
          </a:solidFill>
          <a:ln>
            <a:solidFill>
              <a:srgbClr val="39BFB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s-ES" sz="1200" dirty="0"/>
          </a:p>
        </p:txBody>
      </p:sp>
      <p:grpSp>
        <p:nvGrpSpPr>
          <p:cNvPr id="2" name="Grupo 1">
            <a:extLst>
              <a:ext uri="{FF2B5EF4-FFF2-40B4-BE49-F238E27FC236}">
                <a16:creationId xmlns:a16="http://schemas.microsoft.com/office/drawing/2014/main" id="{24CC4DDD-0523-CFBF-3174-FC8E730592EA}"/>
              </a:ext>
            </a:extLst>
          </p:cNvPr>
          <p:cNvGrpSpPr/>
          <p:nvPr/>
        </p:nvGrpSpPr>
        <p:grpSpPr>
          <a:xfrm>
            <a:off x="-10955" y="-13542"/>
            <a:ext cx="12202955" cy="562190"/>
            <a:chOff x="-4934" y="3527344"/>
            <a:chExt cx="12192000" cy="653710"/>
          </a:xfrm>
        </p:grpSpPr>
        <p:pic>
          <p:nvPicPr>
            <p:cNvPr id="3" name="Imagen 2">
              <a:extLst>
                <a:ext uri="{FF2B5EF4-FFF2-40B4-BE49-F238E27FC236}">
                  <a16:creationId xmlns:a16="http://schemas.microsoft.com/office/drawing/2014/main" id="{18AD2FC1-5826-C5C8-D71E-BDE38063523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4934" y="3527344"/>
              <a:ext cx="12192000" cy="653710"/>
            </a:xfrm>
            <a:prstGeom prst="rect">
              <a:avLst/>
            </a:prstGeom>
          </p:spPr>
        </p:pic>
        <p:pic>
          <p:nvPicPr>
            <p:cNvPr id="4" name="Imagen 3">
              <a:extLst>
                <a:ext uri="{FF2B5EF4-FFF2-40B4-BE49-F238E27FC236}">
                  <a16:creationId xmlns:a16="http://schemas.microsoft.com/office/drawing/2014/main" id="{B5014984-D91E-BF81-5159-FE9992ED2E2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8848" y="3623871"/>
              <a:ext cx="2001431" cy="470239"/>
            </a:xfrm>
            <a:prstGeom prst="rect">
              <a:avLst/>
            </a:prstGeom>
          </p:spPr>
        </p:pic>
      </p:grpSp>
      <p:pic>
        <p:nvPicPr>
          <p:cNvPr id="12" name="Imagen 11">
            <a:extLst>
              <a:ext uri="{FF2B5EF4-FFF2-40B4-BE49-F238E27FC236}">
                <a16:creationId xmlns:a16="http://schemas.microsoft.com/office/drawing/2014/main" id="{2F8C078A-5878-0A89-B660-9D957935A08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1377" y="3677814"/>
            <a:ext cx="3908495" cy="2931371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</p:pic>
      <p:pic>
        <p:nvPicPr>
          <p:cNvPr id="18" name="Imagen 17">
            <a:extLst>
              <a:ext uri="{FF2B5EF4-FFF2-40B4-BE49-F238E27FC236}">
                <a16:creationId xmlns:a16="http://schemas.microsoft.com/office/drawing/2014/main" id="{AFEFF1A7-9463-069B-0AA0-235BAB83534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0446" y="771952"/>
            <a:ext cx="3908495" cy="2931371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</p:pic>
      <p:pic>
        <p:nvPicPr>
          <p:cNvPr id="25" name="Imagen 24">
            <a:extLst>
              <a:ext uri="{FF2B5EF4-FFF2-40B4-BE49-F238E27FC236}">
                <a16:creationId xmlns:a16="http://schemas.microsoft.com/office/drawing/2014/main" id="{61E002FA-60EF-D1F7-D1AC-E079DFB1EC0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3059" y="852651"/>
            <a:ext cx="5211325" cy="2576349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</p:pic>
      <p:pic>
        <p:nvPicPr>
          <p:cNvPr id="29" name="Imagen 28">
            <a:extLst>
              <a:ext uri="{FF2B5EF4-FFF2-40B4-BE49-F238E27FC236}">
                <a16:creationId xmlns:a16="http://schemas.microsoft.com/office/drawing/2014/main" id="{1A544145-5A75-28A0-7091-9CEEEEBC434F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44701" y="3872924"/>
            <a:ext cx="5211325" cy="2576349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</p:pic>
    </p:spTree>
    <p:extLst>
      <p:ext uri="{BB962C8B-B14F-4D97-AF65-F5344CB8AC3E}">
        <p14:creationId xmlns:p14="http://schemas.microsoft.com/office/powerpoint/2010/main" val="7082259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F73D66-4BBD-95A4-81D3-5476150044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31F0A36E-4899-D75D-8F4D-C6BDA264956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9491"/>
            <a:ext cx="12192000" cy="653710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4280DAF5-D838-6E80-1AED-A8A196449A6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165" y="93041"/>
            <a:ext cx="1448776" cy="340392"/>
          </a:xfrm>
          <a:prstGeom prst="rect">
            <a:avLst/>
          </a:prstGeom>
        </p:spPr>
      </p:pic>
      <p:sp>
        <p:nvSpPr>
          <p:cNvPr id="17" name="CuadroTexto 16">
            <a:extLst>
              <a:ext uri="{FF2B5EF4-FFF2-40B4-BE49-F238E27FC236}">
                <a16:creationId xmlns:a16="http://schemas.microsoft.com/office/drawing/2014/main" id="{4A77FD4F-79A4-5AD0-8271-546A0B81C7B4}"/>
              </a:ext>
            </a:extLst>
          </p:cNvPr>
          <p:cNvSpPr txBox="1"/>
          <p:nvPr/>
        </p:nvSpPr>
        <p:spPr>
          <a:xfrm>
            <a:off x="2368097" y="141443"/>
            <a:ext cx="841922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CO" sz="1400" dirty="0">
                <a:solidFill>
                  <a:schemeClr val="bg1"/>
                </a:solidFill>
                <a:latin typeface="Avenir Next LT Pro" panose="020B0504020202020204" pitchFamily="34" charset="0"/>
                <a:ea typeface="Azo Sans"/>
                <a:cs typeface="Azo Sans"/>
                <a:sym typeface="Azo Sans"/>
              </a:rPr>
              <a:t>Listado de personal 28-04-26</a:t>
            </a:r>
            <a:endParaRPr lang="es-ES" sz="1400" dirty="0">
              <a:solidFill>
                <a:schemeClr val="bg1"/>
              </a:solidFill>
              <a:latin typeface="Avenir Next LT Pro" panose="020B0504020202020204" pitchFamily="34" charset="0"/>
              <a:ea typeface="Azo Sans"/>
              <a:cs typeface="Azo Sans"/>
              <a:sym typeface="Azo Sans"/>
            </a:endParaRP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D67BE0B4-13AA-D972-2497-B4A73521EE5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781785"/>
            <a:ext cx="12192000" cy="107894"/>
          </a:xfrm>
          <a:prstGeom prst="rect">
            <a:avLst/>
          </a:prstGeom>
        </p:spPr>
      </p:pic>
      <p:sp>
        <p:nvSpPr>
          <p:cNvPr id="23" name="CuadroTexto 22">
            <a:extLst>
              <a:ext uri="{FF2B5EF4-FFF2-40B4-BE49-F238E27FC236}">
                <a16:creationId xmlns:a16="http://schemas.microsoft.com/office/drawing/2014/main" id="{EBD4BDE3-3BA0-EB87-F1B1-16F4E2148C87}"/>
              </a:ext>
            </a:extLst>
          </p:cNvPr>
          <p:cNvSpPr txBox="1"/>
          <p:nvPr/>
        </p:nvSpPr>
        <p:spPr>
          <a:xfrm>
            <a:off x="5673" y="651628"/>
            <a:ext cx="547475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b="1" dirty="0">
                <a:solidFill>
                  <a:srgbClr val="232F3D"/>
                </a:solidFill>
                <a:latin typeface="Avenir Next LT Pro" panose="020B0504020202020204" pitchFamily="34" charset="0"/>
              </a:rPr>
              <a:t>RE- INDUCCIÓN ON BOARDING</a:t>
            </a:r>
          </a:p>
        </p:txBody>
      </p:sp>
      <p:sp>
        <p:nvSpPr>
          <p:cNvPr id="7" name="Google Shape;376;p40">
            <a:extLst>
              <a:ext uri="{FF2B5EF4-FFF2-40B4-BE49-F238E27FC236}">
                <a16:creationId xmlns:a16="http://schemas.microsoft.com/office/drawing/2014/main" id="{24AB633F-37A6-F61D-E06B-50447AA38982}"/>
              </a:ext>
            </a:extLst>
          </p:cNvPr>
          <p:cNvSpPr/>
          <p:nvPr/>
        </p:nvSpPr>
        <p:spPr>
          <a:xfrm>
            <a:off x="-7324" y="3356229"/>
            <a:ext cx="881726" cy="316681"/>
          </a:xfrm>
          <a:prstGeom prst="homePlate">
            <a:avLst>
              <a:gd name="adj" fmla="val 32030"/>
            </a:avLst>
          </a:prstGeom>
          <a:solidFill>
            <a:srgbClr val="FCD02F"/>
          </a:solidFill>
          <a:ln>
            <a:noFill/>
          </a:ln>
          <a:effectLst>
            <a:outerShdw blurRad="28575" dist="9525" algn="bl" rotWithShape="0">
              <a:srgbClr val="000000">
                <a:alpha val="20000"/>
              </a:srgbClr>
            </a:outerShdw>
          </a:effectLst>
        </p:spPr>
        <p:txBody>
          <a:bodyPr spcFirstLastPara="1" wrap="square" lIns="27430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MX" sz="1050" dirty="0">
                <a:latin typeface="Muli"/>
                <a:ea typeface="Muli"/>
                <a:cs typeface="Muli"/>
                <a:sym typeface="Muli"/>
              </a:rPr>
              <a:t>UC</a:t>
            </a:r>
            <a:endParaRPr sz="1050" dirty="0">
              <a:latin typeface="Muli"/>
              <a:ea typeface="Muli"/>
              <a:cs typeface="Muli"/>
              <a:sym typeface="Muli"/>
            </a:endParaRPr>
          </a:p>
        </p:txBody>
      </p:sp>
      <p:graphicFrame>
        <p:nvGraphicFramePr>
          <p:cNvPr id="3" name="Tabla 2">
            <a:extLst>
              <a:ext uri="{FF2B5EF4-FFF2-40B4-BE49-F238E27FC236}">
                <a16:creationId xmlns:a16="http://schemas.microsoft.com/office/drawing/2014/main" id="{CE8ADCC4-BA80-13B9-0CD0-4B257DBDE3B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02986697"/>
              </p:ext>
            </p:extLst>
          </p:nvPr>
        </p:nvGraphicFramePr>
        <p:xfrm>
          <a:off x="1469985" y="1171058"/>
          <a:ext cx="5845215" cy="2745703"/>
        </p:xfrm>
        <a:graphic>
          <a:graphicData uri="http://schemas.openxmlformats.org/drawingml/2006/table">
            <a:tbl>
              <a:tblPr/>
              <a:tblGrid>
                <a:gridCol w="3381389">
                  <a:extLst>
                    <a:ext uri="{9D8B030D-6E8A-4147-A177-3AD203B41FA5}">
                      <a16:colId xmlns:a16="http://schemas.microsoft.com/office/drawing/2014/main" val="3328379311"/>
                    </a:ext>
                  </a:extLst>
                </a:gridCol>
                <a:gridCol w="2463826">
                  <a:extLst>
                    <a:ext uri="{9D8B030D-6E8A-4147-A177-3AD203B41FA5}">
                      <a16:colId xmlns:a16="http://schemas.microsoft.com/office/drawing/2014/main" val="1817462910"/>
                    </a:ext>
                  </a:extLst>
                </a:gridCol>
              </a:tblGrid>
              <a:tr h="292063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11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NOMBRE Y APELLIDO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1100" b="1" i="0" u="none" strike="noStrik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CARGO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46528439"/>
                  </a:ext>
                </a:extLst>
              </a:tr>
              <a:tr h="146031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ESTIVEN DE JESÚS ZÚÑIGA MORALES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CONDUCTOR DE DISTRIBUCIÓN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31784273"/>
                  </a:ext>
                </a:extLst>
              </a:tr>
              <a:tr h="146031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EUGENIO MARTINEZ MARTINEZ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RESPONSABLE DE REPARTO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50946957"/>
                  </a:ext>
                </a:extLst>
              </a:tr>
              <a:tr h="146031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FAVIAN ANDRES GUEVARA PEREZ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RESPONSABLE DE REPARTO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09356846"/>
                  </a:ext>
                </a:extLst>
              </a:tr>
              <a:tr h="146031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FELIPE RAFAEL CUELLO PATERNINA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AUXILIAR DE REPARTO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17442513"/>
                  </a:ext>
                </a:extLst>
              </a:tr>
              <a:tr h="146031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FRANCISCO JAVIER CUADRADO ESCOBAR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AUXILIAR DE REPARTO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50719580"/>
                  </a:ext>
                </a:extLst>
              </a:tr>
              <a:tr h="146031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FRANCISCO LEÓN RESTREPO CADAVID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CONDUCTOR RELEVO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45838387"/>
                  </a:ext>
                </a:extLst>
              </a:tr>
              <a:tr h="146031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FRANCISCO LUIS GAVIRIA ALVAREZ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AUXILIAR DE REPARTO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56280135"/>
                  </a:ext>
                </a:extLst>
              </a:tr>
              <a:tr h="146031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FRANCISCO PUELLO TERNERA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LIDER DE RUTA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08102598"/>
                  </a:ext>
                </a:extLst>
              </a:tr>
              <a:tr h="146031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FRANKY DUBIAN MANCO SANMIGUEL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CONDUCTOR DE DISTRIBUCIÓN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82504046"/>
                  </a:ext>
                </a:extLst>
              </a:tr>
              <a:tr h="146031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FREDDY OSORIO ESCOBAR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CONDUCTOR NOCHE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51172070"/>
                  </a:ext>
                </a:extLst>
              </a:tr>
              <a:tr h="146031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FREYSER DAVID MARTINEZ SIOLO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AUXILIAR DE REPARTO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26852231"/>
                  </a:ext>
                </a:extLst>
              </a:tr>
              <a:tr h="146031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GERARDO ANDRES BUELVAS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AUXILIAR DE REPARTO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73766568"/>
                  </a:ext>
                </a:extLst>
              </a:tr>
              <a:tr h="146031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CO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GREGORIO JOSE LIZCANO ORTEGA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CONDUCTOR RELEVO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79625040"/>
                  </a:ext>
                </a:extLst>
              </a:tr>
              <a:tr h="146031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HELBER EDUARDO QUICENO TOVAR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CO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RESPONSABLE DE REPARTO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09184784"/>
                  </a:ext>
                </a:extLst>
              </a:tr>
            </a:tbl>
          </a:graphicData>
        </a:graphic>
      </p:graphicFrame>
      <p:graphicFrame>
        <p:nvGraphicFramePr>
          <p:cNvPr id="4" name="Tabla 3">
            <a:extLst>
              <a:ext uri="{FF2B5EF4-FFF2-40B4-BE49-F238E27FC236}">
                <a16:creationId xmlns:a16="http://schemas.microsoft.com/office/drawing/2014/main" id="{DA42815D-34D3-F711-F3B4-8C4356CBA2C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07878215"/>
              </p:ext>
            </p:extLst>
          </p:nvPr>
        </p:nvGraphicFramePr>
        <p:xfrm>
          <a:off x="7500395" y="1171058"/>
          <a:ext cx="4400584" cy="4964982"/>
        </p:xfrm>
        <a:graphic>
          <a:graphicData uri="http://schemas.openxmlformats.org/drawingml/2006/table">
            <a:tbl>
              <a:tblPr/>
              <a:tblGrid>
                <a:gridCol w="2545687">
                  <a:extLst>
                    <a:ext uri="{9D8B030D-6E8A-4147-A177-3AD203B41FA5}">
                      <a16:colId xmlns:a16="http://schemas.microsoft.com/office/drawing/2014/main" val="612465484"/>
                    </a:ext>
                  </a:extLst>
                </a:gridCol>
                <a:gridCol w="1854897">
                  <a:extLst>
                    <a:ext uri="{9D8B030D-6E8A-4147-A177-3AD203B41FA5}">
                      <a16:colId xmlns:a16="http://schemas.microsoft.com/office/drawing/2014/main" val="3766746596"/>
                    </a:ext>
                  </a:extLst>
                </a:gridCol>
              </a:tblGrid>
              <a:tr h="436710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11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NOMBRE Y APELLIDO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1100" b="1" i="0" u="none" strike="noStrik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CARGO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67778671"/>
                  </a:ext>
                </a:extLst>
              </a:tr>
              <a:tr h="323448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HERNANDO CORREA RAMIREZ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CONDUCTOR DE DISTRIBUCIÓN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44220536"/>
                  </a:ext>
                </a:extLst>
              </a:tr>
              <a:tr h="323448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HUGO ALEJANDRO VANEGAS CALLE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CONDUCTOR DE DISTRIBUCIÓN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71510547"/>
                  </a:ext>
                </a:extLst>
              </a:tr>
              <a:tr h="323448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IVAN ANDRES PUELLO BARRIOS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AUXILIAR DE REPARTO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19637870"/>
                  </a:ext>
                </a:extLst>
              </a:tr>
              <a:tr h="323448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IVAN DARIO VIDAL BUSTILLO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AUXILIAR DE REPARTO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96746251"/>
                  </a:ext>
                </a:extLst>
              </a:tr>
              <a:tr h="323448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JAIME ANDRES REALES MARTINEZ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RESPONSABLE DE REPARTO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19076668"/>
                  </a:ext>
                </a:extLst>
              </a:tr>
              <a:tr h="323448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JAIR CORDOBA VALENCIA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LIDER DE RUTA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62249354"/>
                  </a:ext>
                </a:extLst>
              </a:tr>
              <a:tr h="323448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JEYSON JERONIMO LUNA MENDEZ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RESPONSABLE DE REPARTO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32647467"/>
                  </a:ext>
                </a:extLst>
              </a:tr>
              <a:tr h="323448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JHOAN MANUEL PARRA RODRIGUEZ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CONDUCTOR DE DISTRIBUCIÓN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97537783"/>
                  </a:ext>
                </a:extLst>
              </a:tr>
              <a:tr h="323448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JHON ALEXANDER GAVIRIA ZAPATA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LIDER DE RUTA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65124899"/>
                  </a:ext>
                </a:extLst>
              </a:tr>
              <a:tr h="323448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JHON FERNANDO HERNÁNDEZ ISAZA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CONDUCTOR NOCHE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59461279"/>
                  </a:ext>
                </a:extLst>
              </a:tr>
              <a:tr h="323448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JHON FREDY GOMEZ VANEGAS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CONDUCTOR RELEVO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63820477"/>
                  </a:ext>
                </a:extLst>
              </a:tr>
              <a:tr h="323448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JHON FREDY TABORDA ALZATE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AUXILIAR DE REPARTO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76724499"/>
                  </a:ext>
                </a:extLst>
              </a:tr>
              <a:tr h="323448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JHON JAIRO HERNANDEZ DE HOYOS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RESPONSABLE DE REPARTO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80431593"/>
                  </a:ext>
                </a:extLst>
              </a:tr>
              <a:tr h="323448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JHONATAN ALEXANDER CANO TABORDA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CO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AUXILIAR DE REPARTO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8582996"/>
                  </a:ext>
                </a:extLst>
              </a:tr>
            </a:tbl>
          </a:graphicData>
        </a:graphic>
      </p:graphicFrame>
      <p:graphicFrame>
        <p:nvGraphicFramePr>
          <p:cNvPr id="2" name="Gráfico 1">
            <a:extLst>
              <a:ext uri="{FF2B5EF4-FFF2-40B4-BE49-F238E27FC236}">
                <a16:creationId xmlns:a16="http://schemas.microsoft.com/office/drawing/2014/main" id="{6D450146-F7E0-5448-8227-407032079B2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87874942"/>
              </p:ext>
            </p:extLst>
          </p:nvPr>
        </p:nvGraphicFramePr>
        <p:xfrm>
          <a:off x="1469985" y="4160613"/>
          <a:ext cx="5845215" cy="19754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145406025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FCE9F4-BB90-35C5-FF09-8C61F737AA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Picture 4">
            <a:extLst>
              <a:ext uri="{FF2B5EF4-FFF2-40B4-BE49-F238E27FC236}">
                <a16:creationId xmlns:a16="http://schemas.microsoft.com/office/drawing/2014/main" id="{587D33FF-9995-12AF-6AC0-5D26F29FD2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64800" y="144787"/>
            <a:ext cx="1415013" cy="3324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9" name="Rectángulo: esquinas redondeadas 98">
            <a:extLst>
              <a:ext uri="{FF2B5EF4-FFF2-40B4-BE49-F238E27FC236}">
                <a16:creationId xmlns:a16="http://schemas.microsoft.com/office/drawing/2014/main" id="{11A0E5A5-DC93-C8DC-AA09-17869C1514A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5518189" y="0"/>
            <a:ext cx="7893011" cy="6858000"/>
          </a:xfrm>
          <a:prstGeom prst="roundRect">
            <a:avLst/>
          </a:prstGeom>
          <a:solidFill>
            <a:srgbClr val="39BFBF"/>
          </a:solidFill>
          <a:ln>
            <a:solidFill>
              <a:srgbClr val="39BFB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s-ES" sz="1200" dirty="0"/>
          </a:p>
        </p:txBody>
      </p:sp>
      <p:grpSp>
        <p:nvGrpSpPr>
          <p:cNvPr id="2" name="Grupo 1">
            <a:extLst>
              <a:ext uri="{FF2B5EF4-FFF2-40B4-BE49-F238E27FC236}">
                <a16:creationId xmlns:a16="http://schemas.microsoft.com/office/drawing/2014/main" id="{24CC4DDD-0523-CFBF-3174-FC8E730592EA}"/>
              </a:ext>
            </a:extLst>
          </p:cNvPr>
          <p:cNvGrpSpPr/>
          <p:nvPr/>
        </p:nvGrpSpPr>
        <p:grpSpPr>
          <a:xfrm>
            <a:off x="-10955" y="-13542"/>
            <a:ext cx="12202955" cy="562190"/>
            <a:chOff x="-4934" y="3527344"/>
            <a:chExt cx="12192000" cy="653710"/>
          </a:xfrm>
        </p:grpSpPr>
        <p:pic>
          <p:nvPicPr>
            <p:cNvPr id="3" name="Imagen 2">
              <a:extLst>
                <a:ext uri="{FF2B5EF4-FFF2-40B4-BE49-F238E27FC236}">
                  <a16:creationId xmlns:a16="http://schemas.microsoft.com/office/drawing/2014/main" id="{18AD2FC1-5826-C5C8-D71E-BDE38063523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4934" y="3527344"/>
              <a:ext cx="12192000" cy="653710"/>
            </a:xfrm>
            <a:prstGeom prst="rect">
              <a:avLst/>
            </a:prstGeom>
          </p:spPr>
        </p:pic>
        <p:pic>
          <p:nvPicPr>
            <p:cNvPr id="4" name="Imagen 3">
              <a:extLst>
                <a:ext uri="{FF2B5EF4-FFF2-40B4-BE49-F238E27FC236}">
                  <a16:creationId xmlns:a16="http://schemas.microsoft.com/office/drawing/2014/main" id="{B5014984-D91E-BF81-5159-FE9992ED2E2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8848" y="3623871"/>
              <a:ext cx="2001431" cy="470239"/>
            </a:xfrm>
            <a:prstGeom prst="rect">
              <a:avLst/>
            </a:prstGeom>
          </p:spPr>
        </p:pic>
      </p:grpSp>
      <p:pic>
        <p:nvPicPr>
          <p:cNvPr id="8" name="Imagen 7">
            <a:extLst>
              <a:ext uri="{FF2B5EF4-FFF2-40B4-BE49-F238E27FC236}">
                <a16:creationId xmlns:a16="http://schemas.microsoft.com/office/drawing/2014/main" id="{2E546A3A-2DD6-7931-38C6-2CD0411679D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3484" y="759480"/>
            <a:ext cx="4918556" cy="2739755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7832DF10-B87C-4896-FD99-E8A255044AB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21291" y="3994751"/>
            <a:ext cx="3997381" cy="2340412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6ABF1D23-AF45-7268-2C90-CBAFD3084BA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327" y="3908646"/>
            <a:ext cx="4395019" cy="2512623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276FF75E-B7A5-C7F1-8CE6-1A06971A67C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82443" y="631661"/>
            <a:ext cx="4838681" cy="3063091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</p:pic>
    </p:spTree>
    <p:extLst>
      <p:ext uri="{BB962C8B-B14F-4D97-AF65-F5344CB8AC3E}">
        <p14:creationId xmlns:p14="http://schemas.microsoft.com/office/powerpoint/2010/main" val="415696535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829B3A-415A-D3B8-45E9-DDA11AE882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E51D2764-04DC-6FA1-EC38-7D2A145001F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9491"/>
            <a:ext cx="12192000" cy="653710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7FAD6AAD-0F46-EEB4-0845-A7489F6BCEB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165" y="93041"/>
            <a:ext cx="1448776" cy="340392"/>
          </a:xfrm>
          <a:prstGeom prst="rect">
            <a:avLst/>
          </a:prstGeom>
        </p:spPr>
      </p:pic>
      <p:sp>
        <p:nvSpPr>
          <p:cNvPr id="17" name="CuadroTexto 16">
            <a:extLst>
              <a:ext uri="{FF2B5EF4-FFF2-40B4-BE49-F238E27FC236}">
                <a16:creationId xmlns:a16="http://schemas.microsoft.com/office/drawing/2014/main" id="{E36F56CE-7780-FD03-9D03-294B6CA13717}"/>
              </a:ext>
            </a:extLst>
          </p:cNvPr>
          <p:cNvSpPr txBox="1"/>
          <p:nvPr/>
        </p:nvSpPr>
        <p:spPr>
          <a:xfrm>
            <a:off x="2368097" y="141443"/>
            <a:ext cx="841922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CO" sz="1400" dirty="0">
                <a:solidFill>
                  <a:schemeClr val="bg1"/>
                </a:solidFill>
                <a:latin typeface="Avenir Next LT Pro" panose="020B0504020202020204" pitchFamily="34" charset="0"/>
                <a:ea typeface="Azo Sans"/>
                <a:cs typeface="Azo Sans"/>
                <a:sym typeface="Azo Sans"/>
              </a:rPr>
              <a:t>Listado de personal 29-04-26</a:t>
            </a:r>
            <a:endParaRPr lang="es-ES" sz="1400" dirty="0">
              <a:solidFill>
                <a:schemeClr val="bg1"/>
              </a:solidFill>
              <a:latin typeface="Avenir Next LT Pro" panose="020B0504020202020204" pitchFamily="34" charset="0"/>
              <a:ea typeface="Azo Sans"/>
              <a:cs typeface="Azo Sans"/>
              <a:sym typeface="Azo Sans"/>
            </a:endParaRP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7BD3A626-B6E2-18FC-F678-DAB41B6CE43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781785"/>
            <a:ext cx="12192000" cy="107894"/>
          </a:xfrm>
          <a:prstGeom prst="rect">
            <a:avLst/>
          </a:prstGeom>
        </p:spPr>
      </p:pic>
      <p:sp>
        <p:nvSpPr>
          <p:cNvPr id="23" name="CuadroTexto 22">
            <a:extLst>
              <a:ext uri="{FF2B5EF4-FFF2-40B4-BE49-F238E27FC236}">
                <a16:creationId xmlns:a16="http://schemas.microsoft.com/office/drawing/2014/main" id="{6F74CD5E-2DC6-BD6F-63DB-B2C4F81E7D11}"/>
              </a:ext>
            </a:extLst>
          </p:cNvPr>
          <p:cNvSpPr txBox="1"/>
          <p:nvPr/>
        </p:nvSpPr>
        <p:spPr>
          <a:xfrm>
            <a:off x="5673" y="651628"/>
            <a:ext cx="547475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b="1" dirty="0">
                <a:solidFill>
                  <a:srgbClr val="232F3D"/>
                </a:solidFill>
                <a:latin typeface="Avenir Next LT Pro" panose="020B0504020202020204" pitchFamily="34" charset="0"/>
              </a:rPr>
              <a:t>RE- INDUCCIÓN ON BOARDING</a:t>
            </a:r>
          </a:p>
        </p:txBody>
      </p:sp>
      <p:sp>
        <p:nvSpPr>
          <p:cNvPr id="7" name="Google Shape;376;p40">
            <a:extLst>
              <a:ext uri="{FF2B5EF4-FFF2-40B4-BE49-F238E27FC236}">
                <a16:creationId xmlns:a16="http://schemas.microsoft.com/office/drawing/2014/main" id="{2DBC1183-A9BE-EAE8-2B1E-52348CB699B1}"/>
              </a:ext>
            </a:extLst>
          </p:cNvPr>
          <p:cNvSpPr/>
          <p:nvPr/>
        </p:nvSpPr>
        <p:spPr>
          <a:xfrm>
            <a:off x="-7324" y="3356229"/>
            <a:ext cx="881726" cy="316681"/>
          </a:xfrm>
          <a:prstGeom prst="homePlate">
            <a:avLst>
              <a:gd name="adj" fmla="val 32030"/>
            </a:avLst>
          </a:prstGeom>
          <a:solidFill>
            <a:srgbClr val="FCD02F"/>
          </a:solidFill>
          <a:ln>
            <a:noFill/>
          </a:ln>
          <a:effectLst>
            <a:outerShdw blurRad="28575" dist="9525" algn="bl" rotWithShape="0">
              <a:srgbClr val="000000">
                <a:alpha val="20000"/>
              </a:srgbClr>
            </a:outerShdw>
          </a:effectLst>
        </p:spPr>
        <p:txBody>
          <a:bodyPr spcFirstLastPara="1" wrap="square" lIns="27430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MX" sz="1050" dirty="0">
                <a:latin typeface="Muli"/>
                <a:ea typeface="Muli"/>
                <a:cs typeface="Muli"/>
                <a:sym typeface="Muli"/>
              </a:rPr>
              <a:t>UC</a:t>
            </a:r>
            <a:endParaRPr sz="1050" dirty="0">
              <a:latin typeface="Muli"/>
              <a:ea typeface="Muli"/>
              <a:cs typeface="Muli"/>
              <a:sym typeface="Muli"/>
            </a:endParaRPr>
          </a:p>
        </p:txBody>
      </p:sp>
      <p:graphicFrame>
        <p:nvGraphicFramePr>
          <p:cNvPr id="2" name="Tabla 1">
            <a:extLst>
              <a:ext uri="{FF2B5EF4-FFF2-40B4-BE49-F238E27FC236}">
                <a16:creationId xmlns:a16="http://schemas.microsoft.com/office/drawing/2014/main" id="{1F1A46D8-ED89-298D-FACF-4DDF3DFA5BF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11669566"/>
              </p:ext>
            </p:extLst>
          </p:nvPr>
        </p:nvGraphicFramePr>
        <p:xfrm>
          <a:off x="1099595" y="1089147"/>
          <a:ext cx="6097618" cy="3058859"/>
        </p:xfrm>
        <a:graphic>
          <a:graphicData uri="http://schemas.openxmlformats.org/drawingml/2006/table">
            <a:tbl>
              <a:tblPr/>
              <a:tblGrid>
                <a:gridCol w="3527401">
                  <a:extLst>
                    <a:ext uri="{9D8B030D-6E8A-4147-A177-3AD203B41FA5}">
                      <a16:colId xmlns:a16="http://schemas.microsoft.com/office/drawing/2014/main" val="1439231115"/>
                    </a:ext>
                  </a:extLst>
                </a:gridCol>
                <a:gridCol w="2570217">
                  <a:extLst>
                    <a:ext uri="{9D8B030D-6E8A-4147-A177-3AD203B41FA5}">
                      <a16:colId xmlns:a16="http://schemas.microsoft.com/office/drawing/2014/main" val="2167339485"/>
                    </a:ext>
                  </a:extLst>
                </a:gridCol>
              </a:tblGrid>
              <a:tr h="254699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11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NOMBRE Y APELLIDO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1100" b="1" i="0" u="none" strike="noStrik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CARGO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8263514"/>
                  </a:ext>
                </a:extLst>
              </a:tr>
              <a:tr h="127349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JHONATAN ANDRES FLOREZ TRUJILLO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CONDUCTOR NOCHE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9824333"/>
                  </a:ext>
                </a:extLst>
              </a:tr>
              <a:tr h="127349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JHONATAN DAVID RAMOS OTERO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AUXILIAR DE REPARTO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05263932"/>
                  </a:ext>
                </a:extLst>
              </a:tr>
              <a:tr h="127349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JHONNY ALBERNY MARIN MENDOZA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AUXILIAR DE REPARTO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96732781"/>
                  </a:ext>
                </a:extLst>
              </a:tr>
              <a:tr h="127349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JOHAN ALBERTO RÍOS LOBON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AUXILIAR DE REPARTO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12994590"/>
                  </a:ext>
                </a:extLst>
              </a:tr>
              <a:tr h="127349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JONATHAN DE JESUS JEREZ RAMIREZ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AUXILIAR DE REPARTO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56537038"/>
                  </a:ext>
                </a:extLst>
              </a:tr>
              <a:tr h="127349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CO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JORGE ELIECER PÉREZ CHAVARRÍA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CONDUCTOR DE DISTRIBUCIÓN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4385222"/>
                  </a:ext>
                </a:extLst>
              </a:tr>
              <a:tr h="127349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CO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JOSE GREGORIO PEREZ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AUXILIAR DE REPARTO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2884593"/>
                  </a:ext>
                </a:extLst>
              </a:tr>
              <a:tr h="127349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JOSÉ IVÁN PATIÑO AGUDELO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CONDUCTOR DE DISTRIBUCIÓN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31873601"/>
                  </a:ext>
                </a:extLst>
              </a:tr>
              <a:tr h="127349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JOSE MARIA BENITEZ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CONDUCTOR DE DISTRIBUCIÓN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64815091"/>
                  </a:ext>
                </a:extLst>
              </a:tr>
              <a:tr h="127349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JOSE RAMON RODRIGUEZ RODRIGUEZ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LIDER DE RUTA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71518573"/>
                  </a:ext>
                </a:extLst>
              </a:tr>
              <a:tr h="127349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JOSE RICAURTER GIL CANGREJO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CONDUCTOR DE DISTRIBUCIÓN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88221091"/>
                  </a:ext>
                </a:extLst>
              </a:tr>
              <a:tr h="127349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JUAN CAMILO MUÑOZ MOLINA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RESPONSABLE DE REPARTO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97491556"/>
                  </a:ext>
                </a:extLst>
              </a:tr>
              <a:tr h="127349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JUAN CARLOS CARVAJAL HERRERA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AUXILIAR DE REPARTO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57072997"/>
                  </a:ext>
                </a:extLst>
              </a:tr>
              <a:tr h="127349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CO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JUAN DANIEL VALLEJO OSPINA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AUXILIAR DE REPARTO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22911678"/>
                  </a:ext>
                </a:extLst>
              </a:tr>
              <a:tr h="127349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JUAN DAVID BAUTISTA MIRA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AUXILIAR DE REPARTO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21467159"/>
                  </a:ext>
                </a:extLst>
              </a:tr>
              <a:tr h="127349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JUAN DAVID LARA HERNANDEZ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CO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AUXILIAR DE REPARTO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79851947"/>
                  </a:ext>
                </a:extLst>
              </a:tr>
            </a:tbl>
          </a:graphicData>
        </a:graphic>
      </p:graphicFrame>
      <p:graphicFrame>
        <p:nvGraphicFramePr>
          <p:cNvPr id="9" name="Tabla 8">
            <a:extLst>
              <a:ext uri="{FF2B5EF4-FFF2-40B4-BE49-F238E27FC236}">
                <a16:creationId xmlns:a16="http://schemas.microsoft.com/office/drawing/2014/main" id="{3AD15B80-4F06-871C-D973-6ED126321E2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4485503"/>
              </p:ext>
            </p:extLst>
          </p:nvPr>
        </p:nvGraphicFramePr>
        <p:xfrm>
          <a:off x="7422406" y="1089146"/>
          <a:ext cx="4417271" cy="5255116"/>
        </p:xfrm>
        <a:graphic>
          <a:graphicData uri="http://schemas.openxmlformats.org/drawingml/2006/table">
            <a:tbl>
              <a:tblPr/>
              <a:tblGrid>
                <a:gridCol w="2555340">
                  <a:extLst>
                    <a:ext uri="{9D8B030D-6E8A-4147-A177-3AD203B41FA5}">
                      <a16:colId xmlns:a16="http://schemas.microsoft.com/office/drawing/2014/main" val="4046068498"/>
                    </a:ext>
                  </a:extLst>
                </a:gridCol>
                <a:gridCol w="1861931">
                  <a:extLst>
                    <a:ext uri="{9D8B030D-6E8A-4147-A177-3AD203B41FA5}">
                      <a16:colId xmlns:a16="http://schemas.microsoft.com/office/drawing/2014/main" val="3056710649"/>
                    </a:ext>
                  </a:extLst>
                </a:gridCol>
              </a:tblGrid>
              <a:tr h="700683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1100" b="1" i="0" u="none" strike="noStrike" dirty="0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NOMBRE Y APELLIDO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11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CARGO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69276995"/>
                  </a:ext>
                </a:extLst>
              </a:tr>
              <a:tr h="350341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JUAN DAVID OZUNA DE LA HOZ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AUXILIAR DE REPARTO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18350970"/>
                  </a:ext>
                </a:extLst>
              </a:tr>
              <a:tr h="350341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JUAN FERNANDO JIMENEZ CADAVID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CONDUCTOR DE DISTRIBUCIÓN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71366010"/>
                  </a:ext>
                </a:extLst>
              </a:tr>
              <a:tr h="350341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JUAN JOSE RODRIGUEZ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CONDUCTOR DE DISTRIBUCIÓN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823652"/>
                  </a:ext>
                </a:extLst>
              </a:tr>
              <a:tr h="350341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JUAN MANUEL LOPEZ FLOREZ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CONDUCTOR NOCHE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34205473"/>
                  </a:ext>
                </a:extLst>
              </a:tr>
              <a:tr h="350341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JUAN PABLO VANEGAS GARCÍA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AUXILIAR DE REPARTO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28907511"/>
                  </a:ext>
                </a:extLst>
              </a:tr>
              <a:tr h="350341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JULIAN ALEXIS QUICENO VÁSQUEZ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RESPONSABLE DE REPARTO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9563426"/>
                  </a:ext>
                </a:extLst>
              </a:tr>
              <a:tr h="350341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KEVIN ANDRES PINEDA HERNADEZ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RESPONSABLE DE REPARTO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90168750"/>
                  </a:ext>
                </a:extLst>
              </a:tr>
              <a:tr h="350341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LEONARDO ALBERTO MONTOYA CASTAÑO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LIDER DE RUTA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97284004"/>
                  </a:ext>
                </a:extLst>
              </a:tr>
              <a:tr h="350341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LEONARDO JOSE MARQUEZ MARTINEZ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AUXILIAR DE REPARTO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89823599"/>
                  </a:ext>
                </a:extLst>
              </a:tr>
              <a:tr h="350341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LUIS DAVID RODRIGUEZ MENESES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AUXILIAR DE REPARTO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42436742"/>
                  </a:ext>
                </a:extLst>
              </a:tr>
              <a:tr h="350341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LUIS FERNANDO GIL BENJUMEA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AUXILIAR DE REPARTO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99838873"/>
                  </a:ext>
                </a:extLst>
              </a:tr>
              <a:tr h="350341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LUIS GILBERTO GONZALEZ MONTES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AUXILIAR DE REPARTO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33585538"/>
                  </a:ext>
                </a:extLst>
              </a:tr>
              <a:tr h="350341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MAICKOL ALEJANDRO DERZI SANCHEZ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CO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AUXILIAR DE REPARTO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66546174"/>
                  </a:ext>
                </a:extLst>
              </a:tr>
            </a:tbl>
          </a:graphicData>
        </a:graphic>
      </p:graphicFrame>
      <p:graphicFrame>
        <p:nvGraphicFramePr>
          <p:cNvPr id="4" name="Gráfico 3">
            <a:extLst>
              <a:ext uri="{FF2B5EF4-FFF2-40B4-BE49-F238E27FC236}">
                <a16:creationId xmlns:a16="http://schemas.microsoft.com/office/drawing/2014/main" id="{1A09C308-81E6-9C6B-7041-D8C7093FD01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89059643"/>
              </p:ext>
            </p:extLst>
          </p:nvPr>
        </p:nvGraphicFramePr>
        <p:xfrm>
          <a:off x="1099595" y="4328932"/>
          <a:ext cx="6097618" cy="214241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411054191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89AE90-6755-2FAA-6774-BF7D1765F9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Picture 4">
            <a:extLst>
              <a:ext uri="{FF2B5EF4-FFF2-40B4-BE49-F238E27FC236}">
                <a16:creationId xmlns:a16="http://schemas.microsoft.com/office/drawing/2014/main" id="{F03C53CD-3709-BFC6-2291-5598F130B8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64800" y="144787"/>
            <a:ext cx="1415013" cy="3324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9" name="Rectángulo: esquinas redondeadas 98">
            <a:extLst>
              <a:ext uri="{FF2B5EF4-FFF2-40B4-BE49-F238E27FC236}">
                <a16:creationId xmlns:a16="http://schemas.microsoft.com/office/drawing/2014/main" id="{2B38A389-1D78-5080-748A-DD8326EFB8A1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5518189" y="0"/>
            <a:ext cx="7893011" cy="6858000"/>
          </a:xfrm>
          <a:prstGeom prst="roundRect">
            <a:avLst/>
          </a:prstGeom>
          <a:solidFill>
            <a:srgbClr val="39BFBF"/>
          </a:solidFill>
          <a:ln>
            <a:solidFill>
              <a:srgbClr val="39BFB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s-ES" sz="1200" dirty="0"/>
          </a:p>
        </p:txBody>
      </p:sp>
      <p:grpSp>
        <p:nvGrpSpPr>
          <p:cNvPr id="2" name="Grupo 1">
            <a:extLst>
              <a:ext uri="{FF2B5EF4-FFF2-40B4-BE49-F238E27FC236}">
                <a16:creationId xmlns:a16="http://schemas.microsoft.com/office/drawing/2014/main" id="{AE224F5E-F654-33ED-26D1-2455FBE00369}"/>
              </a:ext>
            </a:extLst>
          </p:cNvPr>
          <p:cNvGrpSpPr/>
          <p:nvPr/>
        </p:nvGrpSpPr>
        <p:grpSpPr>
          <a:xfrm>
            <a:off x="-10955" y="-13542"/>
            <a:ext cx="12202955" cy="562190"/>
            <a:chOff x="-4934" y="3527344"/>
            <a:chExt cx="12192000" cy="653710"/>
          </a:xfrm>
        </p:grpSpPr>
        <p:pic>
          <p:nvPicPr>
            <p:cNvPr id="3" name="Imagen 2">
              <a:extLst>
                <a:ext uri="{FF2B5EF4-FFF2-40B4-BE49-F238E27FC236}">
                  <a16:creationId xmlns:a16="http://schemas.microsoft.com/office/drawing/2014/main" id="{1E3AF92A-D358-8C51-3703-5C5D4D0B0FD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4934" y="3527344"/>
              <a:ext cx="12192000" cy="653710"/>
            </a:xfrm>
            <a:prstGeom prst="rect">
              <a:avLst/>
            </a:prstGeom>
          </p:spPr>
        </p:pic>
        <p:pic>
          <p:nvPicPr>
            <p:cNvPr id="4" name="Imagen 3">
              <a:extLst>
                <a:ext uri="{FF2B5EF4-FFF2-40B4-BE49-F238E27FC236}">
                  <a16:creationId xmlns:a16="http://schemas.microsoft.com/office/drawing/2014/main" id="{09909C88-40CC-1568-D7C3-C04BEAD41D6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8848" y="3623871"/>
              <a:ext cx="2001431" cy="470239"/>
            </a:xfrm>
            <a:prstGeom prst="rect">
              <a:avLst/>
            </a:prstGeom>
          </p:spPr>
        </p:pic>
      </p:grpSp>
      <p:pic>
        <p:nvPicPr>
          <p:cNvPr id="6" name="Imagen 5">
            <a:extLst>
              <a:ext uri="{FF2B5EF4-FFF2-40B4-BE49-F238E27FC236}">
                <a16:creationId xmlns:a16="http://schemas.microsoft.com/office/drawing/2014/main" id="{BFBFE102-6F4B-E5E7-C0B0-94DD7F63BE1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4468" y="1092609"/>
            <a:ext cx="4572000" cy="4293250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B4CF1DAA-73A6-CD72-80FD-11F0BF29EEA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22875" y="1092609"/>
            <a:ext cx="3596925" cy="4293250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61743ADA-7CA4-45DC-7824-727DCDF0BB0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26409" y="1092609"/>
            <a:ext cx="2865591" cy="4293251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</p:pic>
    </p:spTree>
    <p:extLst>
      <p:ext uri="{BB962C8B-B14F-4D97-AF65-F5344CB8AC3E}">
        <p14:creationId xmlns:p14="http://schemas.microsoft.com/office/powerpoint/2010/main" val="305649906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B35DDA-EF02-96A5-C514-807B7E2B7B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129FBB8C-D9D8-FFA8-E242-4AA18408936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9491"/>
            <a:ext cx="12192000" cy="653710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2F311C38-BC8A-FD75-6C4D-B641A184D7F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165" y="93041"/>
            <a:ext cx="1448776" cy="340392"/>
          </a:xfrm>
          <a:prstGeom prst="rect">
            <a:avLst/>
          </a:prstGeom>
        </p:spPr>
      </p:pic>
      <p:sp>
        <p:nvSpPr>
          <p:cNvPr id="17" name="CuadroTexto 16">
            <a:extLst>
              <a:ext uri="{FF2B5EF4-FFF2-40B4-BE49-F238E27FC236}">
                <a16:creationId xmlns:a16="http://schemas.microsoft.com/office/drawing/2014/main" id="{6FE43ED5-23AF-59AD-B645-7C65D9E29B99}"/>
              </a:ext>
            </a:extLst>
          </p:cNvPr>
          <p:cNvSpPr txBox="1"/>
          <p:nvPr/>
        </p:nvSpPr>
        <p:spPr>
          <a:xfrm>
            <a:off x="2368097" y="141443"/>
            <a:ext cx="841922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CO" sz="1400" dirty="0">
                <a:solidFill>
                  <a:schemeClr val="bg1"/>
                </a:solidFill>
                <a:latin typeface="Avenir Next LT Pro" panose="020B0504020202020204" pitchFamily="34" charset="0"/>
                <a:ea typeface="Azo Sans"/>
                <a:cs typeface="Azo Sans"/>
                <a:sym typeface="Azo Sans"/>
              </a:rPr>
              <a:t>Listado de personal 30-04-26</a:t>
            </a:r>
            <a:endParaRPr lang="es-ES" sz="1400" dirty="0">
              <a:solidFill>
                <a:schemeClr val="bg1"/>
              </a:solidFill>
              <a:latin typeface="Avenir Next LT Pro" panose="020B0504020202020204" pitchFamily="34" charset="0"/>
              <a:ea typeface="Azo Sans"/>
              <a:cs typeface="Azo Sans"/>
              <a:sym typeface="Azo Sans"/>
            </a:endParaRP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917D4CD9-082F-1770-489B-A74029555C5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781785"/>
            <a:ext cx="12192000" cy="107894"/>
          </a:xfrm>
          <a:prstGeom prst="rect">
            <a:avLst/>
          </a:prstGeom>
        </p:spPr>
      </p:pic>
      <p:sp>
        <p:nvSpPr>
          <p:cNvPr id="23" name="CuadroTexto 22">
            <a:extLst>
              <a:ext uri="{FF2B5EF4-FFF2-40B4-BE49-F238E27FC236}">
                <a16:creationId xmlns:a16="http://schemas.microsoft.com/office/drawing/2014/main" id="{A1939734-B9AA-ED61-82C1-1180BFE015F0}"/>
              </a:ext>
            </a:extLst>
          </p:cNvPr>
          <p:cNvSpPr txBox="1"/>
          <p:nvPr/>
        </p:nvSpPr>
        <p:spPr>
          <a:xfrm>
            <a:off x="5673" y="651628"/>
            <a:ext cx="547475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b="1" dirty="0">
                <a:solidFill>
                  <a:srgbClr val="232F3D"/>
                </a:solidFill>
                <a:latin typeface="Avenir Next LT Pro" panose="020B0504020202020204" pitchFamily="34" charset="0"/>
              </a:rPr>
              <a:t>RE- INDUCCIÓN ON BOARDING</a:t>
            </a:r>
          </a:p>
        </p:txBody>
      </p:sp>
      <p:sp>
        <p:nvSpPr>
          <p:cNvPr id="7" name="Google Shape;376;p40">
            <a:extLst>
              <a:ext uri="{FF2B5EF4-FFF2-40B4-BE49-F238E27FC236}">
                <a16:creationId xmlns:a16="http://schemas.microsoft.com/office/drawing/2014/main" id="{8C4700CC-A650-4B24-ABBA-F5ECDD661090}"/>
              </a:ext>
            </a:extLst>
          </p:cNvPr>
          <p:cNvSpPr/>
          <p:nvPr/>
        </p:nvSpPr>
        <p:spPr>
          <a:xfrm>
            <a:off x="-7324" y="3356229"/>
            <a:ext cx="881726" cy="316681"/>
          </a:xfrm>
          <a:prstGeom prst="homePlate">
            <a:avLst>
              <a:gd name="adj" fmla="val 32030"/>
            </a:avLst>
          </a:prstGeom>
          <a:solidFill>
            <a:srgbClr val="FCD02F"/>
          </a:solidFill>
          <a:ln>
            <a:noFill/>
          </a:ln>
          <a:effectLst>
            <a:outerShdw blurRad="28575" dist="9525" algn="bl" rotWithShape="0">
              <a:srgbClr val="000000">
                <a:alpha val="20000"/>
              </a:srgbClr>
            </a:outerShdw>
          </a:effectLst>
        </p:spPr>
        <p:txBody>
          <a:bodyPr spcFirstLastPara="1" wrap="square" lIns="27430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MX" sz="1050" dirty="0">
                <a:latin typeface="Muli"/>
                <a:ea typeface="Muli"/>
                <a:cs typeface="Muli"/>
                <a:sym typeface="Muli"/>
              </a:rPr>
              <a:t>UC</a:t>
            </a:r>
            <a:endParaRPr sz="1050" dirty="0">
              <a:latin typeface="Muli"/>
              <a:ea typeface="Muli"/>
              <a:cs typeface="Muli"/>
              <a:sym typeface="Muli"/>
            </a:endParaRPr>
          </a:p>
        </p:txBody>
      </p:sp>
      <p:graphicFrame>
        <p:nvGraphicFramePr>
          <p:cNvPr id="10" name="Tabla 9">
            <a:extLst>
              <a:ext uri="{FF2B5EF4-FFF2-40B4-BE49-F238E27FC236}">
                <a16:creationId xmlns:a16="http://schemas.microsoft.com/office/drawing/2014/main" id="{5907DEDA-B05B-1BFE-0EC6-C9EE1402978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82344089"/>
              </p:ext>
            </p:extLst>
          </p:nvPr>
        </p:nvGraphicFramePr>
        <p:xfrm>
          <a:off x="1018572" y="1240674"/>
          <a:ext cx="5559138" cy="2926080"/>
        </p:xfrm>
        <a:graphic>
          <a:graphicData uri="http://schemas.openxmlformats.org/drawingml/2006/table">
            <a:tbl>
              <a:tblPr/>
              <a:tblGrid>
                <a:gridCol w="3294882">
                  <a:extLst>
                    <a:ext uri="{9D8B030D-6E8A-4147-A177-3AD203B41FA5}">
                      <a16:colId xmlns:a16="http://schemas.microsoft.com/office/drawing/2014/main" val="1189504619"/>
                    </a:ext>
                  </a:extLst>
                </a:gridCol>
                <a:gridCol w="2264256">
                  <a:extLst>
                    <a:ext uri="{9D8B030D-6E8A-4147-A177-3AD203B41FA5}">
                      <a16:colId xmlns:a16="http://schemas.microsoft.com/office/drawing/2014/main" val="748347022"/>
                    </a:ext>
                  </a:extLst>
                </a:gridCol>
              </a:tblGrid>
              <a:tr h="365760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1100" b="1" i="0" u="none" strike="noStrike" dirty="0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NOMBRE Y APELLIDO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1100" b="1" i="0" u="none" strike="noStrik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CARGO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11316595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MANUEL FERNANDO SANCHEZ GONZALEZ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LIDER DE RUTA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4508205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MAXWELL CUELLO PATERNINA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AUXILIAR DE REPARTO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54281987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MIGUEL ANGEL MENDOZA ORTIZ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LIDER DE RUTA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49766831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MIGUEL GERARDO BUELVAS ALVAREZ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AUXILIAR DE REPARTO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52240867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OMAR ALEXANDER ORTIZ GONZALEZ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CONDUCTOR RELEVO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11430316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OMAR ANTONIO LORA ACOSTA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CONDUCTOR DE DISTRIBUCIÓN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77041102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OMAR ARLEY BARRERA GRISALES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CONDUCTOR RELEVO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61231749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OMAR DE JESUS PALMERA GARCIA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LIDER DE RUTA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11533034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ORLANDO ANTONIO CORREA BUSTILLO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AUXILIAR DE REPARTO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06429195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OSCAR JAIRO MONTES BUELVAS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AUXILIAR DE REPARTO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28438388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PEDRO ANTONIO ARENAS SANCHEZ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CONDUCTOR DE DISTRIBUCIÓN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30603882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RAFAEL DAVID HERNANDEZ DE HOYOS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AUXILIAR DE REPARTO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2990473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ROBERTO ARTURO ZORRILLA ALVAREZ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AUXILIAR DE REPARTO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03640374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CO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ROBINSON ANDRES HERNANDEZ OSORIO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CO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AUXILIAR DE REPARTO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35127086"/>
                  </a:ext>
                </a:extLst>
              </a:tr>
            </a:tbl>
          </a:graphicData>
        </a:graphic>
      </p:graphicFrame>
      <p:graphicFrame>
        <p:nvGraphicFramePr>
          <p:cNvPr id="11" name="Tabla 10">
            <a:extLst>
              <a:ext uri="{FF2B5EF4-FFF2-40B4-BE49-F238E27FC236}">
                <a16:creationId xmlns:a16="http://schemas.microsoft.com/office/drawing/2014/main" id="{D4E4B4F1-BEF1-B12B-33F0-949C9DCDF54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70915582"/>
              </p:ext>
            </p:extLst>
          </p:nvPr>
        </p:nvGraphicFramePr>
        <p:xfrm>
          <a:off x="6886937" y="1240674"/>
          <a:ext cx="4783134" cy="5103598"/>
        </p:xfrm>
        <a:graphic>
          <a:graphicData uri="http://schemas.openxmlformats.org/drawingml/2006/table">
            <a:tbl>
              <a:tblPr/>
              <a:tblGrid>
                <a:gridCol w="2834947">
                  <a:extLst>
                    <a:ext uri="{9D8B030D-6E8A-4147-A177-3AD203B41FA5}">
                      <a16:colId xmlns:a16="http://schemas.microsoft.com/office/drawing/2014/main" val="797653096"/>
                    </a:ext>
                  </a:extLst>
                </a:gridCol>
                <a:gridCol w="1948187">
                  <a:extLst>
                    <a:ext uri="{9D8B030D-6E8A-4147-A177-3AD203B41FA5}">
                      <a16:colId xmlns:a16="http://schemas.microsoft.com/office/drawing/2014/main" val="3364809738"/>
                    </a:ext>
                  </a:extLst>
                </a:gridCol>
              </a:tblGrid>
              <a:tr h="637948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1100" b="1" i="0" u="none" strike="noStrike" dirty="0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NOMBRE Y APELLIDO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1100" b="1" i="0" u="none" strike="noStrik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CARGO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36685280"/>
                  </a:ext>
                </a:extLst>
              </a:tr>
              <a:tr h="318975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RUBEN DARIO LEON RENDON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LIDER DE RUTA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30146565"/>
                  </a:ext>
                </a:extLst>
              </a:tr>
              <a:tr h="318975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SAMUEL TAPASCO ALZATE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RESPONSABLE DE REPARTO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15814122"/>
                  </a:ext>
                </a:extLst>
              </a:tr>
              <a:tr h="318975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SANDY JESUS ZUÑIGA BERRIO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RESPONSABLE DE REPARTO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15036932"/>
                  </a:ext>
                </a:extLst>
              </a:tr>
              <a:tr h="318975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SEBASTIAN ALVAREZ SALAZAR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AUXILIAR DE REPARTO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12588111"/>
                  </a:ext>
                </a:extLst>
              </a:tr>
              <a:tr h="318975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SEBASTIAN DE JESUS ZUÑIGA PERTUZ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AUXILIAR DE REPARTO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50541071"/>
                  </a:ext>
                </a:extLst>
              </a:tr>
              <a:tr h="318975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SEBASTIAN ZULUAGA RAMIREZ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AUXILIAR DE REPARTO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57351200"/>
                  </a:ext>
                </a:extLst>
              </a:tr>
              <a:tr h="318975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TOMAS MARTINEZ NAVARRO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LIDER DE RUTA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52161916"/>
                  </a:ext>
                </a:extLst>
              </a:tr>
              <a:tr h="318975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UDIE ESNER ALZATE MARTINEZ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RESPONSABLE DE REPARTO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40138370"/>
                  </a:ext>
                </a:extLst>
              </a:tr>
              <a:tr h="318975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VICTOR ALFONSO FRIAS ALVAREZ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LIDER DE RUTA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46984886"/>
                  </a:ext>
                </a:extLst>
              </a:tr>
              <a:tr h="318975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VICTOR RAUL GOMEZ ESPINAL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LIDER DE RUTA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49641232"/>
                  </a:ext>
                </a:extLst>
              </a:tr>
              <a:tr h="318975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VILMAR ADOLFO GRAJALES VARGAS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CONDUCTOR NOCHE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77680706"/>
                  </a:ext>
                </a:extLst>
              </a:tr>
              <a:tr h="318975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WILDER DUVAY ROMÁN SEGURO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RESPONSABLE DE REPARTO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44695477"/>
                  </a:ext>
                </a:extLst>
              </a:tr>
              <a:tr h="318975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YAIR DE JESUS BRITO ALEAN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AUXILIAR DE REPARTO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01821972"/>
                  </a:ext>
                </a:extLst>
              </a:tr>
              <a:tr h="318975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YAMIT STIVEN CORREA BUSTILLO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CO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AUXILIAR DE REPARTO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65865910"/>
                  </a:ext>
                </a:extLst>
              </a:tr>
            </a:tbl>
          </a:graphicData>
        </a:graphic>
      </p:graphicFrame>
      <p:graphicFrame>
        <p:nvGraphicFramePr>
          <p:cNvPr id="2" name="Gráfico 1">
            <a:extLst>
              <a:ext uri="{FF2B5EF4-FFF2-40B4-BE49-F238E27FC236}">
                <a16:creationId xmlns:a16="http://schemas.microsoft.com/office/drawing/2014/main" id="{06F95EEC-514A-59BE-9E66-7FE31BCD7EE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31390004"/>
              </p:ext>
            </p:extLst>
          </p:nvPr>
        </p:nvGraphicFramePr>
        <p:xfrm>
          <a:off x="1018572" y="4463584"/>
          <a:ext cx="5559138" cy="188068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211206797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8823F6-C040-9F8F-12C5-FB41D48AA2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Picture 4">
            <a:extLst>
              <a:ext uri="{FF2B5EF4-FFF2-40B4-BE49-F238E27FC236}">
                <a16:creationId xmlns:a16="http://schemas.microsoft.com/office/drawing/2014/main" id="{26A95FD2-301F-1635-4B99-686F9F5757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64800" y="144787"/>
            <a:ext cx="1415013" cy="3324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9" name="Rectángulo: esquinas redondeadas 98">
            <a:extLst>
              <a:ext uri="{FF2B5EF4-FFF2-40B4-BE49-F238E27FC236}">
                <a16:creationId xmlns:a16="http://schemas.microsoft.com/office/drawing/2014/main" id="{04BDA186-B890-1857-2778-69F856EC5055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5518189" y="0"/>
            <a:ext cx="7893011" cy="6858000"/>
          </a:xfrm>
          <a:prstGeom prst="roundRect">
            <a:avLst/>
          </a:prstGeom>
          <a:solidFill>
            <a:srgbClr val="39BFBF"/>
          </a:solidFill>
          <a:ln>
            <a:solidFill>
              <a:srgbClr val="39BFB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s-ES" sz="1200" dirty="0"/>
          </a:p>
        </p:txBody>
      </p:sp>
      <p:grpSp>
        <p:nvGrpSpPr>
          <p:cNvPr id="2" name="Grupo 1">
            <a:extLst>
              <a:ext uri="{FF2B5EF4-FFF2-40B4-BE49-F238E27FC236}">
                <a16:creationId xmlns:a16="http://schemas.microsoft.com/office/drawing/2014/main" id="{6F1EB521-C10F-1A43-AF97-96AE63696ADD}"/>
              </a:ext>
            </a:extLst>
          </p:cNvPr>
          <p:cNvGrpSpPr/>
          <p:nvPr/>
        </p:nvGrpSpPr>
        <p:grpSpPr>
          <a:xfrm>
            <a:off x="-10955" y="-13542"/>
            <a:ext cx="12202955" cy="562190"/>
            <a:chOff x="-4934" y="3527344"/>
            <a:chExt cx="12192000" cy="653710"/>
          </a:xfrm>
        </p:grpSpPr>
        <p:pic>
          <p:nvPicPr>
            <p:cNvPr id="3" name="Imagen 2">
              <a:extLst>
                <a:ext uri="{FF2B5EF4-FFF2-40B4-BE49-F238E27FC236}">
                  <a16:creationId xmlns:a16="http://schemas.microsoft.com/office/drawing/2014/main" id="{420131D3-E330-36A5-DE04-87A6F39DA4D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4934" y="3527344"/>
              <a:ext cx="12192000" cy="653710"/>
            </a:xfrm>
            <a:prstGeom prst="rect">
              <a:avLst/>
            </a:prstGeom>
          </p:spPr>
        </p:pic>
        <p:pic>
          <p:nvPicPr>
            <p:cNvPr id="4" name="Imagen 3">
              <a:extLst>
                <a:ext uri="{FF2B5EF4-FFF2-40B4-BE49-F238E27FC236}">
                  <a16:creationId xmlns:a16="http://schemas.microsoft.com/office/drawing/2014/main" id="{D2A3EA58-9EBB-9EFA-179C-EB5ED782085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8848" y="3623871"/>
              <a:ext cx="2001431" cy="470239"/>
            </a:xfrm>
            <a:prstGeom prst="rect">
              <a:avLst/>
            </a:prstGeom>
          </p:spPr>
        </p:pic>
      </p:grpSp>
      <p:pic>
        <p:nvPicPr>
          <p:cNvPr id="7" name="Imagen 6">
            <a:extLst>
              <a:ext uri="{FF2B5EF4-FFF2-40B4-BE49-F238E27FC236}">
                <a16:creationId xmlns:a16="http://schemas.microsoft.com/office/drawing/2014/main" id="{E7ABA780-FC2B-6C3E-D6A3-8CA39FD76B7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5574" y="701207"/>
            <a:ext cx="4146697" cy="2988261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881C5C9A-E8B2-D116-2204-987B8954E10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29225" y="4024389"/>
            <a:ext cx="4095019" cy="2591942"/>
          </a:xfrm>
          <a:prstGeom prst="rect">
            <a:avLst/>
          </a:prstGeom>
        </p:spPr>
      </p:pic>
      <p:pic>
        <p:nvPicPr>
          <p:cNvPr id="15" name="Imagen 14">
            <a:extLst>
              <a:ext uri="{FF2B5EF4-FFF2-40B4-BE49-F238E27FC236}">
                <a16:creationId xmlns:a16="http://schemas.microsoft.com/office/drawing/2014/main" id="{C56B315F-F589-6E2A-2601-1BA85CFE04B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21910" y="733247"/>
            <a:ext cx="4709651" cy="2988261"/>
          </a:xfrm>
          <a:prstGeom prst="rect">
            <a:avLst/>
          </a:prstGeom>
        </p:spPr>
      </p:pic>
      <p:pic>
        <p:nvPicPr>
          <p:cNvPr id="17" name="Imagen 16">
            <a:extLst>
              <a:ext uri="{FF2B5EF4-FFF2-40B4-BE49-F238E27FC236}">
                <a16:creationId xmlns:a16="http://schemas.microsoft.com/office/drawing/2014/main" id="{47050CA2-ED09-42EC-34B8-D8F595359AB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75071" y="3842028"/>
            <a:ext cx="4679877" cy="27743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106296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D55861-2E8C-BBBB-A465-972FAA2094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073CEB6A-B712-25DB-0BD3-7F4B4A5211B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9491"/>
            <a:ext cx="12192000" cy="653710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BC98D9A5-8447-01C5-4FCF-A50FF7AEC14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165" y="93041"/>
            <a:ext cx="1448776" cy="340392"/>
          </a:xfrm>
          <a:prstGeom prst="rect">
            <a:avLst/>
          </a:prstGeom>
        </p:spPr>
      </p:pic>
      <p:sp>
        <p:nvSpPr>
          <p:cNvPr id="17" name="CuadroTexto 16">
            <a:extLst>
              <a:ext uri="{FF2B5EF4-FFF2-40B4-BE49-F238E27FC236}">
                <a16:creationId xmlns:a16="http://schemas.microsoft.com/office/drawing/2014/main" id="{4AA6FBDA-66F0-5533-A7DD-EDE8271F89F4}"/>
              </a:ext>
            </a:extLst>
          </p:cNvPr>
          <p:cNvSpPr txBox="1"/>
          <p:nvPr/>
        </p:nvSpPr>
        <p:spPr>
          <a:xfrm>
            <a:off x="2328769" y="141443"/>
            <a:ext cx="937161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CO" sz="1400" dirty="0">
                <a:solidFill>
                  <a:schemeClr val="bg1"/>
                </a:solidFill>
                <a:latin typeface="Avenir Next LT Pro" panose="020B0504020202020204" pitchFamily="34" charset="0"/>
                <a:ea typeface="Azo Sans"/>
                <a:cs typeface="Azo Sans"/>
                <a:sym typeface="Azo Sans"/>
              </a:rPr>
              <a:t>Listado de personal 01-05-26</a:t>
            </a:r>
            <a:endParaRPr lang="es-ES" sz="1400" dirty="0">
              <a:solidFill>
                <a:schemeClr val="bg1"/>
              </a:solidFill>
              <a:latin typeface="Avenir Next LT Pro" panose="020B0504020202020204" pitchFamily="34" charset="0"/>
              <a:ea typeface="Azo Sans"/>
              <a:cs typeface="Azo Sans"/>
              <a:sym typeface="Azo Sans"/>
            </a:endParaRP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74830533-4F24-1065-CFDF-7121A847F4E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781785"/>
            <a:ext cx="12192000" cy="107894"/>
          </a:xfrm>
          <a:prstGeom prst="rect">
            <a:avLst/>
          </a:prstGeom>
        </p:spPr>
      </p:pic>
      <p:sp>
        <p:nvSpPr>
          <p:cNvPr id="23" name="CuadroTexto 22">
            <a:extLst>
              <a:ext uri="{FF2B5EF4-FFF2-40B4-BE49-F238E27FC236}">
                <a16:creationId xmlns:a16="http://schemas.microsoft.com/office/drawing/2014/main" id="{616FC41B-35BB-D3B2-366C-F41A1357A65F}"/>
              </a:ext>
            </a:extLst>
          </p:cNvPr>
          <p:cNvSpPr txBox="1"/>
          <p:nvPr/>
        </p:nvSpPr>
        <p:spPr>
          <a:xfrm>
            <a:off x="5673" y="651628"/>
            <a:ext cx="547475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b="1" dirty="0">
                <a:solidFill>
                  <a:srgbClr val="232F3D"/>
                </a:solidFill>
                <a:latin typeface="Avenir Next LT Pro" panose="020B0504020202020204" pitchFamily="34" charset="0"/>
              </a:rPr>
              <a:t>RE- INDUCCIÓN ON BOARDING</a:t>
            </a:r>
          </a:p>
        </p:txBody>
      </p:sp>
      <p:sp>
        <p:nvSpPr>
          <p:cNvPr id="7" name="Google Shape;376;p40">
            <a:extLst>
              <a:ext uri="{FF2B5EF4-FFF2-40B4-BE49-F238E27FC236}">
                <a16:creationId xmlns:a16="http://schemas.microsoft.com/office/drawing/2014/main" id="{9A92ACB1-B42B-D976-9432-9D72BFC25A2E}"/>
              </a:ext>
            </a:extLst>
          </p:cNvPr>
          <p:cNvSpPr/>
          <p:nvPr/>
        </p:nvSpPr>
        <p:spPr>
          <a:xfrm>
            <a:off x="-7324" y="3356229"/>
            <a:ext cx="881726" cy="316681"/>
          </a:xfrm>
          <a:prstGeom prst="homePlate">
            <a:avLst>
              <a:gd name="adj" fmla="val 32030"/>
            </a:avLst>
          </a:prstGeom>
          <a:solidFill>
            <a:srgbClr val="FCD02F"/>
          </a:solidFill>
          <a:ln>
            <a:noFill/>
          </a:ln>
          <a:effectLst>
            <a:outerShdw blurRad="28575" dist="9525" algn="bl" rotWithShape="0">
              <a:srgbClr val="000000">
                <a:alpha val="20000"/>
              </a:srgbClr>
            </a:outerShdw>
          </a:effectLst>
        </p:spPr>
        <p:txBody>
          <a:bodyPr spcFirstLastPara="1" wrap="square" lIns="27430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MX" sz="1050" dirty="0">
                <a:latin typeface="Muli"/>
                <a:ea typeface="Muli"/>
                <a:cs typeface="Muli"/>
                <a:sym typeface="Muli"/>
              </a:rPr>
              <a:t>UC</a:t>
            </a:r>
            <a:endParaRPr sz="1050" dirty="0">
              <a:latin typeface="Muli"/>
              <a:ea typeface="Muli"/>
              <a:cs typeface="Muli"/>
              <a:sym typeface="Muli"/>
            </a:endParaRPr>
          </a:p>
        </p:txBody>
      </p:sp>
      <p:graphicFrame>
        <p:nvGraphicFramePr>
          <p:cNvPr id="2" name="Gráfico 1">
            <a:extLst>
              <a:ext uri="{FF2B5EF4-FFF2-40B4-BE49-F238E27FC236}">
                <a16:creationId xmlns:a16="http://schemas.microsoft.com/office/drawing/2014/main" id="{829193D9-876E-5FC4-4E4A-534C0C59E37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39643424"/>
              </p:ext>
            </p:extLst>
          </p:nvPr>
        </p:nvGraphicFramePr>
        <p:xfrm>
          <a:off x="1128619" y="4632519"/>
          <a:ext cx="5349847" cy="19684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12" name="Tabla 11">
            <a:extLst>
              <a:ext uri="{FF2B5EF4-FFF2-40B4-BE49-F238E27FC236}">
                <a16:creationId xmlns:a16="http://schemas.microsoft.com/office/drawing/2014/main" id="{E9645413-F31A-424F-A4BF-30E0C990FEA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41328659"/>
              </p:ext>
            </p:extLst>
          </p:nvPr>
        </p:nvGraphicFramePr>
        <p:xfrm>
          <a:off x="1003709" y="1299732"/>
          <a:ext cx="5474757" cy="3084793"/>
        </p:xfrm>
        <a:graphic>
          <a:graphicData uri="http://schemas.openxmlformats.org/drawingml/2006/table">
            <a:tbl>
              <a:tblPr/>
              <a:tblGrid>
                <a:gridCol w="3244870">
                  <a:extLst>
                    <a:ext uri="{9D8B030D-6E8A-4147-A177-3AD203B41FA5}">
                      <a16:colId xmlns:a16="http://schemas.microsoft.com/office/drawing/2014/main" val="641919522"/>
                    </a:ext>
                  </a:extLst>
                </a:gridCol>
                <a:gridCol w="2229887">
                  <a:extLst>
                    <a:ext uri="{9D8B030D-6E8A-4147-A177-3AD203B41FA5}">
                      <a16:colId xmlns:a16="http://schemas.microsoft.com/office/drawing/2014/main" val="1896492166"/>
                    </a:ext>
                  </a:extLst>
                </a:gridCol>
              </a:tblGrid>
              <a:tr h="280633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11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NOMBRE Y APELLIDO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1100" b="1" i="0" u="none" strike="noStrik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CARGO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44809840"/>
                  </a:ext>
                </a:extLst>
              </a:tr>
              <a:tr h="149420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YOHAN ANDRES LOPEZ ZAPATA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AUXILIAR DE REPARTO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89091627"/>
                  </a:ext>
                </a:extLst>
              </a:tr>
              <a:tr h="149420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MAURICIO ALEXANDER GUIRAL GUERRA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CONDUCTOR DE DISTRIBUCIÓN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9281066"/>
                  </a:ext>
                </a:extLst>
              </a:tr>
              <a:tr h="149420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FRANCISCO JAVIER VASQUEZ SANCHEZ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CONDUCTOR DE DISTRIBUCIÓN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87921143"/>
                  </a:ext>
                </a:extLst>
              </a:tr>
              <a:tr h="149420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DERIA FELIPE GONZALEZ VÁSQUEZ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AUXILIAR DE REPARTO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02503236"/>
                  </a:ext>
                </a:extLst>
              </a:tr>
              <a:tr h="149420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CARLOS DANIEL ESCOBAR GARCIA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AUXILIAR DE REPARTO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71022218"/>
                  </a:ext>
                </a:extLst>
              </a:tr>
              <a:tr h="149420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QUEIDER JOSE CORRALES PEREZ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RESPONSABLE DE REPARTO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99623338"/>
                  </a:ext>
                </a:extLst>
              </a:tr>
              <a:tr h="149420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EMMANUEL JARAMILLO FRANCO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AUXILIAR DE REPARTO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38488861"/>
                  </a:ext>
                </a:extLst>
              </a:tr>
              <a:tr h="149420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FABIAN ALBERTO PATIÑO PALACIO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AUXILIAR DE REPARTO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48226036"/>
                  </a:ext>
                </a:extLst>
              </a:tr>
              <a:tr h="149420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MIGUEL ANGEL BOHORQUEZ MEDRANO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AUXILIAR DE REPARTO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5313671"/>
                  </a:ext>
                </a:extLst>
              </a:tr>
              <a:tr h="149420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ALEX JULIÁN GUIRALES VILLA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CONDUCTOR RELEVO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7036877"/>
                  </a:ext>
                </a:extLst>
              </a:tr>
              <a:tr h="149420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MARCO TULIO VELEZ AGAMEZ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CONDUCTOR RELEVO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31346614"/>
                  </a:ext>
                </a:extLst>
              </a:tr>
              <a:tr h="149420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GERLIN ALBERTO PAEZ GOMEZ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AUXILIAR DE REPARTO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52829794"/>
                  </a:ext>
                </a:extLst>
              </a:tr>
              <a:tr h="149420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FERNANDO ALONSO TABARES PASOS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RESPONSABLE DE REPARTO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45377211"/>
                  </a:ext>
                </a:extLst>
              </a:tr>
              <a:tr h="149420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FRANKLIN DE JESUS ZAPATA GONZALEZ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CONDUCTOR DE DISTRIBUCIÓN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70376209"/>
                  </a:ext>
                </a:extLst>
              </a:tr>
              <a:tr h="149420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LUIS ANDRES RUIZ BENITEZ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RESPONSABLE DE REPARTO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90619277"/>
                  </a:ext>
                </a:extLst>
              </a:tr>
              <a:tr h="149420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JOSE DE JESUS HERNANDEZ SIERRA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CO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RESPONSABLE DE REPARTO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38838065"/>
                  </a:ext>
                </a:extLst>
              </a:tr>
            </a:tbl>
          </a:graphicData>
        </a:graphic>
      </p:graphicFrame>
      <p:graphicFrame>
        <p:nvGraphicFramePr>
          <p:cNvPr id="13" name="Tabla 12">
            <a:extLst>
              <a:ext uri="{FF2B5EF4-FFF2-40B4-BE49-F238E27FC236}">
                <a16:creationId xmlns:a16="http://schemas.microsoft.com/office/drawing/2014/main" id="{A5F0347F-BB81-657D-43AF-FA2C5E8D73E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16439100"/>
              </p:ext>
            </p:extLst>
          </p:nvPr>
        </p:nvGraphicFramePr>
        <p:xfrm>
          <a:off x="6643868" y="1299732"/>
          <a:ext cx="4544422" cy="5301266"/>
        </p:xfrm>
        <a:graphic>
          <a:graphicData uri="http://schemas.openxmlformats.org/drawingml/2006/table">
            <a:tbl>
              <a:tblPr/>
              <a:tblGrid>
                <a:gridCol w="2693464">
                  <a:extLst>
                    <a:ext uri="{9D8B030D-6E8A-4147-A177-3AD203B41FA5}">
                      <a16:colId xmlns:a16="http://schemas.microsoft.com/office/drawing/2014/main" val="1535730558"/>
                    </a:ext>
                  </a:extLst>
                </a:gridCol>
                <a:gridCol w="1850958">
                  <a:extLst>
                    <a:ext uri="{9D8B030D-6E8A-4147-A177-3AD203B41FA5}">
                      <a16:colId xmlns:a16="http://schemas.microsoft.com/office/drawing/2014/main" val="571513530"/>
                    </a:ext>
                  </a:extLst>
                </a:gridCol>
              </a:tblGrid>
              <a:tr h="662660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11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NOMBRE Y APELLIDO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1100" b="1" i="0" u="none" strike="noStrik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CARGO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6001963"/>
                  </a:ext>
                </a:extLst>
              </a:tr>
              <a:tr h="331329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RICARDO ALFONSO PUERTO PANZA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CONDUCTOR RELEVO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14218319"/>
                  </a:ext>
                </a:extLst>
              </a:tr>
              <a:tr h="331329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JHONATAN DE JESUS GUERVARA PEREZ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RESPONSABLE DE REPARTO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83442639"/>
                  </a:ext>
                </a:extLst>
              </a:tr>
              <a:tr h="331329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HAROLD ANDRES BARBOZA AGRESOT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RESPONSABLE DE REPARTO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73640066"/>
                  </a:ext>
                </a:extLst>
              </a:tr>
              <a:tr h="331329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DAGOBERTO MANUEL VILLEGAS PEÑA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RESPONSABLE DE REPARTO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54982977"/>
                  </a:ext>
                </a:extLst>
              </a:tr>
              <a:tr h="331329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JHON ALEXANDER MOLINA ESPINOSA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AUXILIAR DE REPARTO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35891354"/>
                  </a:ext>
                </a:extLst>
              </a:tr>
              <a:tr h="331329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EVER ANTONIO HERNANDEZ ARRIETA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RESPONSABLE DE REPARTO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07568677"/>
                  </a:ext>
                </a:extLst>
              </a:tr>
              <a:tr h="331329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EDDIE SANTIAGO TORO JULIO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CONDUCTOR DE DISTRIBUCIÓN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92781325"/>
                  </a:ext>
                </a:extLst>
              </a:tr>
              <a:tr h="331329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EDIS MANUEL HIDALGO ORTIZ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CONDUCTOR DE DISTRIBUCIÓN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31196362"/>
                  </a:ext>
                </a:extLst>
              </a:tr>
              <a:tr h="331329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GUSTAVO ALBERTO SERNA OBREGON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AUXILIAR DE REPARTO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92904170"/>
                  </a:ext>
                </a:extLst>
              </a:tr>
              <a:tr h="331329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ANDRES FELIPE LEUDO VILORIA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AUXILIAR DE REPARTO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06877165"/>
                  </a:ext>
                </a:extLst>
              </a:tr>
              <a:tr h="331329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JONATHAN ALEXANDER CASTELLANO RUIZ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AUXILIAR DE REPARTO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85001862"/>
                  </a:ext>
                </a:extLst>
              </a:tr>
              <a:tr h="331329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CO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DIEGO FERNANDO RODRIGUEZ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CONDUCTOR DE DISTRIBUCIÓN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80754536"/>
                  </a:ext>
                </a:extLst>
              </a:tr>
              <a:tr h="331329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ERIK MAURICIO CASTRO VIDALES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CONDUCTOR NOCHE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35538652"/>
                  </a:ext>
                </a:extLst>
              </a:tr>
              <a:tr h="331329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MELKIN DARÍO TORRES SEHUANES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CO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AUXILIAR DE REPARTO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3385899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6768492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8F908F-DED6-FDE3-6181-F84B1CDB00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Picture 4">
            <a:extLst>
              <a:ext uri="{FF2B5EF4-FFF2-40B4-BE49-F238E27FC236}">
                <a16:creationId xmlns:a16="http://schemas.microsoft.com/office/drawing/2014/main" id="{F78D0C2C-1A09-F29A-825A-04D46B6AAB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64800" y="144787"/>
            <a:ext cx="1415013" cy="3324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9" name="Rectángulo: esquinas redondeadas 98">
            <a:extLst>
              <a:ext uri="{FF2B5EF4-FFF2-40B4-BE49-F238E27FC236}">
                <a16:creationId xmlns:a16="http://schemas.microsoft.com/office/drawing/2014/main" id="{48AC5741-91AF-351B-B580-0B34BE419DFC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5518189" y="0"/>
            <a:ext cx="7893011" cy="6858000"/>
          </a:xfrm>
          <a:prstGeom prst="roundRect">
            <a:avLst/>
          </a:prstGeom>
          <a:solidFill>
            <a:srgbClr val="39BFBF"/>
          </a:solidFill>
          <a:ln>
            <a:solidFill>
              <a:srgbClr val="39BFB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s-ES" sz="1200" dirty="0"/>
          </a:p>
        </p:txBody>
      </p:sp>
      <p:grpSp>
        <p:nvGrpSpPr>
          <p:cNvPr id="2" name="Grupo 1">
            <a:extLst>
              <a:ext uri="{FF2B5EF4-FFF2-40B4-BE49-F238E27FC236}">
                <a16:creationId xmlns:a16="http://schemas.microsoft.com/office/drawing/2014/main" id="{BBB38946-9785-E0E2-FCA7-8897F98A5186}"/>
              </a:ext>
            </a:extLst>
          </p:cNvPr>
          <p:cNvGrpSpPr/>
          <p:nvPr/>
        </p:nvGrpSpPr>
        <p:grpSpPr>
          <a:xfrm>
            <a:off x="-10955" y="-13542"/>
            <a:ext cx="12202955" cy="562190"/>
            <a:chOff x="-4934" y="3527344"/>
            <a:chExt cx="12192000" cy="653710"/>
          </a:xfrm>
        </p:grpSpPr>
        <p:pic>
          <p:nvPicPr>
            <p:cNvPr id="3" name="Imagen 2">
              <a:extLst>
                <a:ext uri="{FF2B5EF4-FFF2-40B4-BE49-F238E27FC236}">
                  <a16:creationId xmlns:a16="http://schemas.microsoft.com/office/drawing/2014/main" id="{ED47E446-0FCB-3E32-C22C-3329EE6F62B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4934" y="3527344"/>
              <a:ext cx="12192000" cy="653710"/>
            </a:xfrm>
            <a:prstGeom prst="rect">
              <a:avLst/>
            </a:prstGeom>
          </p:spPr>
        </p:pic>
        <p:pic>
          <p:nvPicPr>
            <p:cNvPr id="4" name="Imagen 3">
              <a:extLst>
                <a:ext uri="{FF2B5EF4-FFF2-40B4-BE49-F238E27FC236}">
                  <a16:creationId xmlns:a16="http://schemas.microsoft.com/office/drawing/2014/main" id="{AF34C76F-AFFA-C3D0-EC07-86BC70BE7D9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8848" y="3623871"/>
              <a:ext cx="2001431" cy="470239"/>
            </a:xfrm>
            <a:prstGeom prst="rect">
              <a:avLst/>
            </a:prstGeom>
          </p:spPr>
        </p:pic>
      </p:grpSp>
      <p:pic>
        <p:nvPicPr>
          <p:cNvPr id="6" name="Imagen 5">
            <a:extLst>
              <a:ext uri="{FF2B5EF4-FFF2-40B4-BE49-F238E27FC236}">
                <a16:creationId xmlns:a16="http://schemas.microsoft.com/office/drawing/2014/main" id="{9E05811D-EF18-2621-376D-A510F87B611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794" y="710319"/>
            <a:ext cx="5144555" cy="2802081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F3043C26-D688-48E5-7B54-36B95A6AE53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0685"/>
          <a:stretch>
            <a:fillRect/>
          </a:stretch>
        </p:blipFill>
        <p:spPr>
          <a:xfrm>
            <a:off x="6892417" y="3930736"/>
            <a:ext cx="5144555" cy="2802081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6C68D5F1-55E6-3AD3-F10D-EE543A805C2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634" y="3974071"/>
            <a:ext cx="5144555" cy="2802081"/>
          </a:xfrm>
          <a:prstGeom prst="rect">
            <a:avLst/>
          </a:prstGeom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ADFDCBC1-D499-6D9F-AC12-75191F38138F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3016"/>
          <a:stretch>
            <a:fillRect/>
          </a:stretch>
        </p:blipFill>
        <p:spPr>
          <a:xfrm>
            <a:off x="7077968" y="860319"/>
            <a:ext cx="4474935" cy="28020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402214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FCE9F4-BB90-35C5-FF09-8C61F737AA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Picture 4">
            <a:extLst>
              <a:ext uri="{FF2B5EF4-FFF2-40B4-BE49-F238E27FC236}">
                <a16:creationId xmlns:a16="http://schemas.microsoft.com/office/drawing/2014/main" id="{587D33FF-9995-12AF-6AC0-5D26F29FD2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64800" y="144787"/>
            <a:ext cx="1415013" cy="3324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5" name="Rectángulo 34">
            <a:extLst>
              <a:ext uri="{FF2B5EF4-FFF2-40B4-BE49-F238E27FC236}">
                <a16:creationId xmlns:a16="http://schemas.microsoft.com/office/drawing/2014/main" id="{D8BC33F8-48E5-ACB6-E863-658454B17EE6}"/>
              </a:ext>
            </a:extLst>
          </p:cNvPr>
          <p:cNvSpPr/>
          <p:nvPr/>
        </p:nvSpPr>
        <p:spPr>
          <a:xfrm>
            <a:off x="0" y="0"/>
            <a:ext cx="152400" cy="6858000"/>
          </a:xfrm>
          <a:prstGeom prst="rect">
            <a:avLst/>
          </a:prstGeom>
          <a:solidFill>
            <a:srgbClr val="39BFBF"/>
          </a:solidFill>
          <a:ln>
            <a:solidFill>
              <a:srgbClr val="39BFB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sz="1200"/>
          </a:p>
        </p:txBody>
      </p:sp>
      <p:sp>
        <p:nvSpPr>
          <p:cNvPr id="99" name="Rectángulo: esquinas redondeadas 98">
            <a:extLst>
              <a:ext uri="{FF2B5EF4-FFF2-40B4-BE49-F238E27FC236}">
                <a16:creationId xmlns:a16="http://schemas.microsoft.com/office/drawing/2014/main" id="{11A0E5A5-DC93-C8DC-AA09-17869C1514A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5518189" y="0"/>
            <a:ext cx="7893011" cy="6858000"/>
          </a:xfrm>
          <a:prstGeom prst="roundRect">
            <a:avLst/>
          </a:prstGeom>
          <a:solidFill>
            <a:srgbClr val="39BFBF"/>
          </a:solidFill>
          <a:ln>
            <a:solidFill>
              <a:srgbClr val="39BFB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s-ES" sz="1200" dirty="0"/>
          </a:p>
        </p:txBody>
      </p:sp>
      <p:grpSp>
        <p:nvGrpSpPr>
          <p:cNvPr id="2" name="Grupo 1">
            <a:extLst>
              <a:ext uri="{FF2B5EF4-FFF2-40B4-BE49-F238E27FC236}">
                <a16:creationId xmlns:a16="http://schemas.microsoft.com/office/drawing/2014/main" id="{24CC4DDD-0523-CFBF-3174-FC8E730592EA}"/>
              </a:ext>
            </a:extLst>
          </p:cNvPr>
          <p:cNvGrpSpPr/>
          <p:nvPr/>
        </p:nvGrpSpPr>
        <p:grpSpPr>
          <a:xfrm>
            <a:off x="-10955" y="-13542"/>
            <a:ext cx="12202955" cy="562190"/>
            <a:chOff x="-4934" y="3527344"/>
            <a:chExt cx="12192000" cy="653710"/>
          </a:xfrm>
        </p:grpSpPr>
        <p:pic>
          <p:nvPicPr>
            <p:cNvPr id="3" name="Imagen 2">
              <a:extLst>
                <a:ext uri="{FF2B5EF4-FFF2-40B4-BE49-F238E27FC236}">
                  <a16:creationId xmlns:a16="http://schemas.microsoft.com/office/drawing/2014/main" id="{18AD2FC1-5826-C5C8-D71E-BDE38063523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4934" y="3527344"/>
              <a:ext cx="12192000" cy="653710"/>
            </a:xfrm>
            <a:prstGeom prst="rect">
              <a:avLst/>
            </a:prstGeom>
          </p:spPr>
        </p:pic>
        <p:pic>
          <p:nvPicPr>
            <p:cNvPr id="4" name="Imagen 3">
              <a:extLst>
                <a:ext uri="{FF2B5EF4-FFF2-40B4-BE49-F238E27FC236}">
                  <a16:creationId xmlns:a16="http://schemas.microsoft.com/office/drawing/2014/main" id="{B5014984-D91E-BF81-5159-FE9992ED2E2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8848" y="3623871"/>
              <a:ext cx="2001431" cy="470239"/>
            </a:xfrm>
            <a:prstGeom prst="rect">
              <a:avLst/>
            </a:prstGeom>
          </p:spPr>
        </p:pic>
      </p:grpSp>
      <p:pic>
        <p:nvPicPr>
          <p:cNvPr id="25" name="Imagen 24">
            <a:extLst>
              <a:ext uri="{FF2B5EF4-FFF2-40B4-BE49-F238E27FC236}">
                <a16:creationId xmlns:a16="http://schemas.microsoft.com/office/drawing/2014/main" id="{A0D998F7-396B-7A62-F387-4EA1B9600A3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28188" y="845062"/>
            <a:ext cx="3448745" cy="2583938"/>
          </a:xfrm>
          <a:prstGeom prst="rect">
            <a:avLst/>
          </a:prstGeom>
        </p:spPr>
      </p:pic>
      <p:pic>
        <p:nvPicPr>
          <p:cNvPr id="27" name="Imagen 26">
            <a:extLst>
              <a:ext uri="{FF2B5EF4-FFF2-40B4-BE49-F238E27FC236}">
                <a16:creationId xmlns:a16="http://schemas.microsoft.com/office/drawing/2014/main" id="{5A2B1119-FC13-DB0F-DBC9-FB152510DC8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09785" y="845062"/>
            <a:ext cx="4517109" cy="2602344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B8FCC474-D250-03F9-5B72-5A46C979BA5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6049"/>
          <a:stretch>
            <a:fillRect/>
          </a:stretch>
        </p:blipFill>
        <p:spPr>
          <a:xfrm>
            <a:off x="1175063" y="733770"/>
            <a:ext cx="2514473" cy="2713636"/>
          </a:xfrm>
          <a:prstGeom prst="rect">
            <a:avLst/>
          </a:prstGeom>
        </p:spPr>
      </p:pic>
      <p:graphicFrame>
        <p:nvGraphicFramePr>
          <p:cNvPr id="5" name="Tabla 4">
            <a:extLst>
              <a:ext uri="{FF2B5EF4-FFF2-40B4-BE49-F238E27FC236}">
                <a16:creationId xmlns:a16="http://schemas.microsoft.com/office/drawing/2014/main" id="{DF731EAB-3355-DB01-B645-B1A7F32535A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28158122"/>
              </p:ext>
            </p:extLst>
          </p:nvPr>
        </p:nvGraphicFramePr>
        <p:xfrm>
          <a:off x="6361769" y="3632528"/>
          <a:ext cx="5928554" cy="2721570"/>
        </p:xfrm>
        <a:graphic>
          <a:graphicData uri="http://schemas.openxmlformats.org/drawingml/2006/table">
            <a:tbl>
              <a:tblPr/>
              <a:tblGrid>
                <a:gridCol w="2809005">
                  <a:extLst>
                    <a:ext uri="{9D8B030D-6E8A-4147-A177-3AD203B41FA5}">
                      <a16:colId xmlns:a16="http://schemas.microsoft.com/office/drawing/2014/main" val="3271411319"/>
                    </a:ext>
                  </a:extLst>
                </a:gridCol>
                <a:gridCol w="3119549">
                  <a:extLst>
                    <a:ext uri="{9D8B030D-6E8A-4147-A177-3AD203B41FA5}">
                      <a16:colId xmlns:a16="http://schemas.microsoft.com/office/drawing/2014/main" val="2955629811"/>
                    </a:ext>
                  </a:extLst>
                </a:gridCol>
              </a:tblGrid>
              <a:tr h="785922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11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NOMBRE Y APELLIDO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11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CARGO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07831636"/>
                  </a:ext>
                </a:extLst>
              </a:tr>
              <a:tr h="215072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ANDRES GRAJALES URIBE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MONTACARGUISTA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81512301"/>
                  </a:ext>
                </a:extLst>
              </a:tr>
              <a:tr h="215072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DENNIS DANIEL OTALVAREZ MALDONADO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AUXILIAR DE LOGISTICO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79265054"/>
                  </a:ext>
                </a:extLst>
              </a:tr>
              <a:tr h="215072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DIEGO ALBERTO RICO VELEZ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MOVILIZADOR OL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84947003"/>
                  </a:ext>
                </a:extLst>
              </a:tr>
              <a:tr h="215072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DUVAN ANDRÉS TOBÓN SÁNCHEZ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MONTACARGUISTA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31026042"/>
                  </a:ext>
                </a:extLst>
              </a:tr>
              <a:tr h="215072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DUVAN ANDRES VELASQUEZ ZAPATA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AUXILIAR DE LOGISTICO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13061459"/>
                  </a:ext>
                </a:extLst>
              </a:tr>
              <a:tr h="215072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ESTEBAN ALBERTO CARDENAS HERNANDEZ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MONTACARGUISTA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71427235"/>
                  </a:ext>
                </a:extLst>
              </a:tr>
              <a:tr h="215072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ESTEBAN AVENDAÑO LOPEZ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MONTACARGUISTA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27103788"/>
                  </a:ext>
                </a:extLst>
              </a:tr>
              <a:tr h="215072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FREILER JHOAN MALDONADO LOPEZ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MONTACARGUISTA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12082869"/>
                  </a:ext>
                </a:extLst>
              </a:tr>
              <a:tr h="215072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GIOVANNY ARDILA MOLANO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CO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MONTACARGUISTA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93820421"/>
                  </a:ext>
                </a:extLst>
              </a:tr>
            </a:tbl>
          </a:graphicData>
        </a:graphic>
      </p:graphicFrame>
      <p:graphicFrame>
        <p:nvGraphicFramePr>
          <p:cNvPr id="7" name="Gráfico 6">
            <a:extLst>
              <a:ext uri="{FF2B5EF4-FFF2-40B4-BE49-F238E27FC236}">
                <a16:creationId xmlns:a16="http://schemas.microsoft.com/office/drawing/2014/main" id="{EBDE1B75-173C-8D67-5FB9-56976483FFA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08624190"/>
              </p:ext>
            </p:extLst>
          </p:nvPr>
        </p:nvGraphicFramePr>
        <p:xfrm>
          <a:off x="1175063" y="3632528"/>
          <a:ext cx="3898382" cy="278860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9"/>
          </a:graphicData>
        </a:graphic>
      </p:graphicFrame>
    </p:spTree>
    <p:extLst>
      <p:ext uri="{BB962C8B-B14F-4D97-AF65-F5344CB8AC3E}">
        <p14:creationId xmlns:p14="http://schemas.microsoft.com/office/powerpoint/2010/main" val="230618344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FCE9F4-BB90-35C5-FF09-8C61F737AA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Picture 4">
            <a:extLst>
              <a:ext uri="{FF2B5EF4-FFF2-40B4-BE49-F238E27FC236}">
                <a16:creationId xmlns:a16="http://schemas.microsoft.com/office/drawing/2014/main" id="{587D33FF-9995-12AF-6AC0-5D26F29FD2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64800" y="144787"/>
            <a:ext cx="1415013" cy="3324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9" name="Rectángulo: esquinas redondeadas 98">
            <a:extLst>
              <a:ext uri="{FF2B5EF4-FFF2-40B4-BE49-F238E27FC236}">
                <a16:creationId xmlns:a16="http://schemas.microsoft.com/office/drawing/2014/main" id="{11A0E5A5-DC93-C8DC-AA09-17869C1514A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5518189" y="0"/>
            <a:ext cx="7893011" cy="6858000"/>
          </a:xfrm>
          <a:prstGeom prst="roundRect">
            <a:avLst/>
          </a:prstGeom>
          <a:solidFill>
            <a:srgbClr val="39BFBF"/>
          </a:solidFill>
          <a:ln>
            <a:solidFill>
              <a:srgbClr val="39BFB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s-ES" sz="1200" dirty="0"/>
          </a:p>
        </p:txBody>
      </p:sp>
      <p:grpSp>
        <p:nvGrpSpPr>
          <p:cNvPr id="2" name="Grupo 1">
            <a:extLst>
              <a:ext uri="{FF2B5EF4-FFF2-40B4-BE49-F238E27FC236}">
                <a16:creationId xmlns:a16="http://schemas.microsoft.com/office/drawing/2014/main" id="{24CC4DDD-0523-CFBF-3174-FC8E730592EA}"/>
              </a:ext>
            </a:extLst>
          </p:cNvPr>
          <p:cNvGrpSpPr/>
          <p:nvPr/>
        </p:nvGrpSpPr>
        <p:grpSpPr>
          <a:xfrm>
            <a:off x="-10955" y="-13542"/>
            <a:ext cx="12202955" cy="562190"/>
            <a:chOff x="-4934" y="3527344"/>
            <a:chExt cx="12192000" cy="653710"/>
          </a:xfrm>
        </p:grpSpPr>
        <p:pic>
          <p:nvPicPr>
            <p:cNvPr id="3" name="Imagen 2">
              <a:extLst>
                <a:ext uri="{FF2B5EF4-FFF2-40B4-BE49-F238E27FC236}">
                  <a16:creationId xmlns:a16="http://schemas.microsoft.com/office/drawing/2014/main" id="{18AD2FC1-5826-C5C8-D71E-BDE38063523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4934" y="3527344"/>
              <a:ext cx="12192000" cy="653710"/>
            </a:xfrm>
            <a:prstGeom prst="rect">
              <a:avLst/>
            </a:prstGeom>
          </p:spPr>
        </p:pic>
        <p:pic>
          <p:nvPicPr>
            <p:cNvPr id="4" name="Imagen 3">
              <a:extLst>
                <a:ext uri="{FF2B5EF4-FFF2-40B4-BE49-F238E27FC236}">
                  <a16:creationId xmlns:a16="http://schemas.microsoft.com/office/drawing/2014/main" id="{B5014984-D91E-BF81-5159-FE9992ED2E2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8848" y="3623871"/>
              <a:ext cx="2001431" cy="470239"/>
            </a:xfrm>
            <a:prstGeom prst="rect">
              <a:avLst/>
            </a:prstGeom>
          </p:spPr>
        </p:pic>
      </p:grpSp>
      <p:pic>
        <p:nvPicPr>
          <p:cNvPr id="29" name="Imagen 28">
            <a:extLst>
              <a:ext uri="{FF2B5EF4-FFF2-40B4-BE49-F238E27FC236}">
                <a16:creationId xmlns:a16="http://schemas.microsoft.com/office/drawing/2014/main" id="{5E8AC78B-5830-14EE-6271-6AB9D68B698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15078" y="3671671"/>
            <a:ext cx="3608437" cy="2296451"/>
          </a:xfrm>
          <a:prstGeom prst="rect">
            <a:avLst/>
          </a:prstGeom>
        </p:spPr>
      </p:pic>
      <p:pic>
        <p:nvPicPr>
          <p:cNvPr id="31" name="Imagen 30">
            <a:extLst>
              <a:ext uri="{FF2B5EF4-FFF2-40B4-BE49-F238E27FC236}">
                <a16:creationId xmlns:a16="http://schemas.microsoft.com/office/drawing/2014/main" id="{EA038D86-6618-3FBD-03D5-B2F8CDB1B4F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395" y="3671671"/>
            <a:ext cx="3707458" cy="2296451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A10CB33B-91D5-8671-2390-58288200EF5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27200" y="3671671"/>
            <a:ext cx="3681367" cy="2296451"/>
          </a:xfrm>
          <a:prstGeom prst="rect">
            <a:avLst/>
          </a:prstGeom>
        </p:spPr>
      </p:pic>
      <p:graphicFrame>
        <p:nvGraphicFramePr>
          <p:cNvPr id="5" name="Tabla 4">
            <a:extLst>
              <a:ext uri="{FF2B5EF4-FFF2-40B4-BE49-F238E27FC236}">
                <a16:creationId xmlns:a16="http://schemas.microsoft.com/office/drawing/2014/main" id="{B91669FA-5CAA-7C5A-9764-95847B967BF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51351074"/>
              </p:ext>
            </p:extLst>
          </p:nvPr>
        </p:nvGraphicFramePr>
        <p:xfrm>
          <a:off x="6633524" y="1082262"/>
          <a:ext cx="5334000" cy="2104067"/>
        </p:xfrm>
        <a:graphic>
          <a:graphicData uri="http://schemas.openxmlformats.org/drawingml/2006/table">
            <a:tbl>
              <a:tblPr/>
              <a:tblGrid>
                <a:gridCol w="2527300">
                  <a:extLst>
                    <a:ext uri="{9D8B030D-6E8A-4147-A177-3AD203B41FA5}">
                      <a16:colId xmlns:a16="http://schemas.microsoft.com/office/drawing/2014/main" val="2395592372"/>
                    </a:ext>
                  </a:extLst>
                </a:gridCol>
                <a:gridCol w="2806700">
                  <a:extLst>
                    <a:ext uri="{9D8B030D-6E8A-4147-A177-3AD203B41FA5}">
                      <a16:colId xmlns:a16="http://schemas.microsoft.com/office/drawing/2014/main" val="4093404510"/>
                    </a:ext>
                  </a:extLst>
                </a:gridCol>
              </a:tblGrid>
              <a:tr h="202484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11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NOMBRE Y APELLIDO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1100" b="1" i="0" u="none" strike="noStrik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CARGO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86135079"/>
                  </a:ext>
                </a:extLst>
              </a:tr>
              <a:tr h="211287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HELIO ANTONIO CARVAJAL SOLANO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AUXILIAR DE LOGISTICO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01791847"/>
                  </a:ext>
                </a:extLst>
              </a:tr>
              <a:tr h="211287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CO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JAIDER TABARES TABORDA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AUXILIAR DE LOGISTICO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98581495"/>
                  </a:ext>
                </a:extLst>
              </a:tr>
              <a:tr h="211287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JIMMY FRENHS SANCHEZ FAGIOLI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MONTACARGUISTA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65373744"/>
                  </a:ext>
                </a:extLst>
              </a:tr>
              <a:tr h="211287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JOSE ANTONIO RIVERO JIMENEZ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AUXILIAR DE LOGISTICO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51267043"/>
                  </a:ext>
                </a:extLst>
              </a:tr>
              <a:tr h="211287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JOSUE DAVID CAÑAS HERRERA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MONTACARGUISTA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19221500"/>
                  </a:ext>
                </a:extLst>
              </a:tr>
              <a:tr h="211287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CO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JUAN CARLOS CASTRO FLORES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MONTACARGUISTA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99895199"/>
                  </a:ext>
                </a:extLst>
              </a:tr>
              <a:tr h="211287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CO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JUAN CARLOS SALAZAR GOMEZ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MONTACARGUISTA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35127847"/>
                  </a:ext>
                </a:extLst>
              </a:tr>
              <a:tr h="211287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JUAN DAVID AGUDELO BEDOYA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AUXILIAR DE LOGISTICO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84609224"/>
                  </a:ext>
                </a:extLst>
              </a:tr>
              <a:tr h="211287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CO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JUAN DUBIER GOEZ LAGUARDO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CO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AUXILIAR DE LOGISTICO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01760683"/>
                  </a:ext>
                </a:extLst>
              </a:tr>
            </a:tbl>
          </a:graphicData>
        </a:graphic>
      </p:graphicFrame>
      <p:graphicFrame>
        <p:nvGraphicFramePr>
          <p:cNvPr id="6" name="Gráfico 5">
            <a:extLst>
              <a:ext uri="{FF2B5EF4-FFF2-40B4-BE49-F238E27FC236}">
                <a16:creationId xmlns:a16="http://schemas.microsoft.com/office/drawing/2014/main" id="{A03DCFC1-1F9F-0E54-C036-04D33401E24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3546664"/>
              </p:ext>
            </p:extLst>
          </p:nvPr>
        </p:nvGraphicFramePr>
        <p:xfrm>
          <a:off x="697395" y="1170039"/>
          <a:ext cx="4415808" cy="201629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9"/>
          </a:graphicData>
        </a:graphic>
      </p:graphicFrame>
    </p:spTree>
    <p:extLst>
      <p:ext uri="{BB962C8B-B14F-4D97-AF65-F5344CB8AC3E}">
        <p14:creationId xmlns:p14="http://schemas.microsoft.com/office/powerpoint/2010/main" val="10255016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2F248D-05E9-635C-616D-19D4207604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7CC41A3F-8D66-A139-FFF2-652AB0A0D0E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9491"/>
            <a:ext cx="12192000" cy="653710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F2555CC5-A315-32FB-9221-B18E03F05AD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165" y="93041"/>
            <a:ext cx="1448776" cy="340392"/>
          </a:xfrm>
          <a:prstGeom prst="rect">
            <a:avLst/>
          </a:prstGeom>
        </p:spPr>
      </p:pic>
      <p:sp>
        <p:nvSpPr>
          <p:cNvPr id="17" name="CuadroTexto 16">
            <a:extLst>
              <a:ext uri="{FF2B5EF4-FFF2-40B4-BE49-F238E27FC236}">
                <a16:creationId xmlns:a16="http://schemas.microsoft.com/office/drawing/2014/main" id="{0237E4C4-87D2-0FDE-8154-C22504792445}"/>
              </a:ext>
            </a:extLst>
          </p:cNvPr>
          <p:cNvSpPr txBox="1"/>
          <p:nvPr/>
        </p:nvSpPr>
        <p:spPr>
          <a:xfrm>
            <a:off x="2368097" y="141443"/>
            <a:ext cx="841922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CO" sz="1400" dirty="0">
                <a:solidFill>
                  <a:schemeClr val="bg1"/>
                </a:solidFill>
                <a:latin typeface="Avenir Next LT Pro" panose="020B0504020202020204" pitchFamily="34" charset="0"/>
                <a:ea typeface="Azo Sans"/>
                <a:cs typeface="Azo Sans"/>
                <a:sym typeface="Azo Sans"/>
              </a:rPr>
              <a:t>Listado de personal 29-04-26</a:t>
            </a:r>
            <a:endParaRPr lang="es-ES" sz="1400" dirty="0">
              <a:solidFill>
                <a:schemeClr val="bg1"/>
              </a:solidFill>
              <a:latin typeface="Avenir Next LT Pro" panose="020B0504020202020204" pitchFamily="34" charset="0"/>
              <a:ea typeface="Azo Sans"/>
              <a:cs typeface="Azo Sans"/>
              <a:sym typeface="Azo Sans"/>
            </a:endParaRP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0B1945CB-487E-7EA4-301A-16A2CEE2F93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781785"/>
            <a:ext cx="12192000" cy="107894"/>
          </a:xfrm>
          <a:prstGeom prst="rect">
            <a:avLst/>
          </a:prstGeom>
        </p:spPr>
      </p:pic>
      <p:sp>
        <p:nvSpPr>
          <p:cNvPr id="23" name="CuadroTexto 22">
            <a:extLst>
              <a:ext uri="{FF2B5EF4-FFF2-40B4-BE49-F238E27FC236}">
                <a16:creationId xmlns:a16="http://schemas.microsoft.com/office/drawing/2014/main" id="{975CD070-2DF6-271D-C3C8-591CCB3913BF}"/>
              </a:ext>
            </a:extLst>
          </p:cNvPr>
          <p:cNvSpPr txBox="1"/>
          <p:nvPr/>
        </p:nvSpPr>
        <p:spPr>
          <a:xfrm>
            <a:off x="5673" y="651628"/>
            <a:ext cx="547475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b="1" dirty="0">
                <a:solidFill>
                  <a:srgbClr val="232F3D"/>
                </a:solidFill>
                <a:latin typeface="Avenir Next LT Pro" panose="020B0504020202020204" pitchFamily="34" charset="0"/>
              </a:rPr>
              <a:t>RE- INDUCCIÓN ON BOARDING</a:t>
            </a:r>
          </a:p>
        </p:txBody>
      </p:sp>
      <p:sp>
        <p:nvSpPr>
          <p:cNvPr id="7" name="Google Shape;376;p40">
            <a:extLst>
              <a:ext uri="{FF2B5EF4-FFF2-40B4-BE49-F238E27FC236}">
                <a16:creationId xmlns:a16="http://schemas.microsoft.com/office/drawing/2014/main" id="{387D23EC-2B59-AD83-EF8F-9B62F9435561}"/>
              </a:ext>
            </a:extLst>
          </p:cNvPr>
          <p:cNvSpPr/>
          <p:nvPr/>
        </p:nvSpPr>
        <p:spPr>
          <a:xfrm>
            <a:off x="-7324" y="3356229"/>
            <a:ext cx="881726" cy="316681"/>
          </a:xfrm>
          <a:prstGeom prst="homePlate">
            <a:avLst>
              <a:gd name="adj" fmla="val 32030"/>
            </a:avLst>
          </a:prstGeom>
          <a:solidFill>
            <a:srgbClr val="FCD02F"/>
          </a:solidFill>
          <a:ln>
            <a:noFill/>
          </a:ln>
          <a:effectLst>
            <a:outerShdw blurRad="28575" dist="9525" algn="bl" rotWithShape="0">
              <a:srgbClr val="000000">
                <a:alpha val="20000"/>
              </a:srgbClr>
            </a:outerShdw>
          </a:effectLst>
        </p:spPr>
        <p:txBody>
          <a:bodyPr spcFirstLastPara="1" wrap="square" lIns="27430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MX" sz="1050" dirty="0">
                <a:latin typeface="Muli"/>
                <a:ea typeface="Muli"/>
                <a:cs typeface="Muli"/>
                <a:sym typeface="Muli"/>
              </a:rPr>
              <a:t>OL</a:t>
            </a:r>
            <a:endParaRPr sz="1050" dirty="0">
              <a:latin typeface="Muli"/>
              <a:ea typeface="Muli"/>
              <a:cs typeface="Muli"/>
              <a:sym typeface="Muli"/>
            </a:endParaRPr>
          </a:p>
        </p:txBody>
      </p:sp>
      <p:graphicFrame>
        <p:nvGraphicFramePr>
          <p:cNvPr id="3" name="Tabla 2">
            <a:extLst>
              <a:ext uri="{FF2B5EF4-FFF2-40B4-BE49-F238E27FC236}">
                <a16:creationId xmlns:a16="http://schemas.microsoft.com/office/drawing/2014/main" id="{32F80A4B-8CE1-2DD3-E63A-6DE77AA079D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2900859"/>
              </p:ext>
            </p:extLst>
          </p:nvPr>
        </p:nvGraphicFramePr>
        <p:xfrm>
          <a:off x="1300726" y="1415941"/>
          <a:ext cx="4795274" cy="2245929"/>
        </p:xfrm>
        <a:graphic>
          <a:graphicData uri="http://schemas.openxmlformats.org/drawingml/2006/table">
            <a:tbl>
              <a:tblPr/>
              <a:tblGrid>
                <a:gridCol w="2330726">
                  <a:extLst>
                    <a:ext uri="{9D8B030D-6E8A-4147-A177-3AD203B41FA5}">
                      <a16:colId xmlns:a16="http://schemas.microsoft.com/office/drawing/2014/main" val="2655655937"/>
                    </a:ext>
                  </a:extLst>
                </a:gridCol>
                <a:gridCol w="2464548">
                  <a:extLst>
                    <a:ext uri="{9D8B030D-6E8A-4147-A177-3AD203B41FA5}">
                      <a16:colId xmlns:a16="http://schemas.microsoft.com/office/drawing/2014/main" val="2400012937"/>
                    </a:ext>
                  </a:extLst>
                </a:gridCol>
              </a:tblGrid>
              <a:tr h="229161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11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NOMBRE Y APELLIDO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11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CARGO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40911631"/>
                  </a:ext>
                </a:extLst>
              </a:tr>
              <a:tr h="239124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JULIAN ESTEBAN TANGARIFE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MONTACARGUISTA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45952318"/>
                  </a:ext>
                </a:extLst>
              </a:tr>
              <a:tr h="239124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LUIS FERNANDO PALACIO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AUXILIAR DE LOGISTICO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70550025"/>
                  </a:ext>
                </a:extLst>
              </a:tr>
              <a:tr h="239124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MANUEL SEGUNDO INCIARTE HERNÁNDEZ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AUXILIAR DE LOGISTICO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03339998"/>
                  </a:ext>
                </a:extLst>
              </a:tr>
              <a:tr h="239124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MARIA DEL ROSARIO CASTELLAR PRINS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AUXILIAR DE LOGISTICO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21831552"/>
                  </a:ext>
                </a:extLst>
              </a:tr>
              <a:tr h="239124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MIGUEL VILLAR GARCIA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MOVILIZADOR OL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0162429"/>
                  </a:ext>
                </a:extLst>
              </a:tr>
              <a:tr h="239124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RAMIRO ANTONIO ALZATE MESA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AUXILIAR DE LOGISTICO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27919737"/>
                  </a:ext>
                </a:extLst>
              </a:tr>
              <a:tr h="239124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SAUL DE JESUS OSPINA SALAZAR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MOVILIZADOR OL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09158575"/>
                  </a:ext>
                </a:extLst>
              </a:tr>
              <a:tr h="239124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VALENTINA ALVAREZ ROA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CO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AUXILIAR DE LOGISTICO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83082423"/>
                  </a:ext>
                </a:extLst>
              </a:tr>
            </a:tbl>
          </a:graphicData>
        </a:graphic>
      </p:graphicFrame>
      <p:graphicFrame>
        <p:nvGraphicFramePr>
          <p:cNvPr id="4" name="Gráfico 3">
            <a:extLst>
              <a:ext uri="{FF2B5EF4-FFF2-40B4-BE49-F238E27FC236}">
                <a16:creationId xmlns:a16="http://schemas.microsoft.com/office/drawing/2014/main" id="{52F74E66-EFFE-169E-3267-0E22B7232D7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18745653"/>
              </p:ext>
            </p:extLst>
          </p:nvPr>
        </p:nvGraphicFramePr>
        <p:xfrm>
          <a:off x="7129246" y="1426257"/>
          <a:ext cx="3548585" cy="224592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pic>
        <p:nvPicPr>
          <p:cNvPr id="2" name="Imagen 1">
            <a:extLst>
              <a:ext uri="{FF2B5EF4-FFF2-40B4-BE49-F238E27FC236}">
                <a16:creationId xmlns:a16="http://schemas.microsoft.com/office/drawing/2014/main" id="{A8792F0B-C2D8-DEBB-7085-4085C5F3A2D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3715" y="4101719"/>
            <a:ext cx="3667743" cy="1864642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611C75BB-188B-A372-39F5-8B25DFD576D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716" y="4101719"/>
            <a:ext cx="3667743" cy="1864642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D4C329DB-3AA8-8A1D-4ED0-9BB6234DACF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57480" y="4101719"/>
            <a:ext cx="3277039" cy="18646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97687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D17CF3-58BE-B5CB-2C8B-C83A4A76AC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14A304A5-9137-E0FF-B16A-279B781A805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9491"/>
            <a:ext cx="12192000" cy="653710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4412D93D-A9EA-59A8-A08A-48E80260ECA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165" y="93041"/>
            <a:ext cx="1448776" cy="340392"/>
          </a:xfrm>
          <a:prstGeom prst="rect">
            <a:avLst/>
          </a:prstGeom>
        </p:spPr>
      </p:pic>
      <p:sp>
        <p:nvSpPr>
          <p:cNvPr id="17" name="CuadroTexto 16">
            <a:extLst>
              <a:ext uri="{FF2B5EF4-FFF2-40B4-BE49-F238E27FC236}">
                <a16:creationId xmlns:a16="http://schemas.microsoft.com/office/drawing/2014/main" id="{EA204AF3-E47F-2169-DD60-CB6101B87853}"/>
              </a:ext>
            </a:extLst>
          </p:cNvPr>
          <p:cNvSpPr txBox="1"/>
          <p:nvPr/>
        </p:nvSpPr>
        <p:spPr>
          <a:xfrm>
            <a:off x="2368097" y="141443"/>
            <a:ext cx="841922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CO" sz="1400" dirty="0">
                <a:solidFill>
                  <a:schemeClr val="bg1"/>
                </a:solidFill>
                <a:latin typeface="Avenir Next LT Pro" panose="020B0504020202020204" pitchFamily="34" charset="0"/>
                <a:ea typeface="Azo Sans"/>
                <a:cs typeface="Azo Sans"/>
                <a:sym typeface="Azo Sans"/>
              </a:rPr>
              <a:t>Listado de personal 30-04-26</a:t>
            </a:r>
            <a:endParaRPr lang="es-ES" sz="1400" dirty="0">
              <a:solidFill>
                <a:schemeClr val="bg1"/>
              </a:solidFill>
              <a:latin typeface="Avenir Next LT Pro" panose="020B0504020202020204" pitchFamily="34" charset="0"/>
              <a:ea typeface="Azo Sans"/>
              <a:cs typeface="Azo Sans"/>
              <a:sym typeface="Azo Sans"/>
            </a:endParaRP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941C0AE7-7D36-D5CF-00C1-0726ADB8E0A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781785"/>
            <a:ext cx="12192000" cy="107894"/>
          </a:xfrm>
          <a:prstGeom prst="rect">
            <a:avLst/>
          </a:prstGeom>
        </p:spPr>
      </p:pic>
      <p:sp>
        <p:nvSpPr>
          <p:cNvPr id="23" name="CuadroTexto 22">
            <a:extLst>
              <a:ext uri="{FF2B5EF4-FFF2-40B4-BE49-F238E27FC236}">
                <a16:creationId xmlns:a16="http://schemas.microsoft.com/office/drawing/2014/main" id="{55C7F6DA-5087-642A-FAE9-ABF7FE216E84}"/>
              </a:ext>
            </a:extLst>
          </p:cNvPr>
          <p:cNvSpPr txBox="1"/>
          <p:nvPr/>
        </p:nvSpPr>
        <p:spPr>
          <a:xfrm>
            <a:off x="5673" y="651628"/>
            <a:ext cx="547475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b="1" dirty="0">
                <a:solidFill>
                  <a:srgbClr val="232F3D"/>
                </a:solidFill>
                <a:latin typeface="Avenir Next LT Pro" panose="020B0504020202020204" pitchFamily="34" charset="0"/>
              </a:rPr>
              <a:t>RE- INDUCCIÓN ON BOARDING</a:t>
            </a:r>
          </a:p>
        </p:txBody>
      </p:sp>
      <p:sp>
        <p:nvSpPr>
          <p:cNvPr id="7" name="Google Shape;376;p40">
            <a:extLst>
              <a:ext uri="{FF2B5EF4-FFF2-40B4-BE49-F238E27FC236}">
                <a16:creationId xmlns:a16="http://schemas.microsoft.com/office/drawing/2014/main" id="{3DBB8A59-C470-33E8-F985-DEE9E2085AC7}"/>
              </a:ext>
            </a:extLst>
          </p:cNvPr>
          <p:cNvSpPr/>
          <p:nvPr/>
        </p:nvSpPr>
        <p:spPr>
          <a:xfrm>
            <a:off x="-7324" y="3356229"/>
            <a:ext cx="881726" cy="316681"/>
          </a:xfrm>
          <a:prstGeom prst="homePlate">
            <a:avLst>
              <a:gd name="adj" fmla="val 32030"/>
            </a:avLst>
          </a:prstGeom>
          <a:solidFill>
            <a:srgbClr val="FCD02F"/>
          </a:solidFill>
          <a:ln>
            <a:noFill/>
          </a:ln>
          <a:effectLst>
            <a:outerShdw blurRad="28575" dist="9525" algn="bl" rotWithShape="0">
              <a:srgbClr val="000000">
                <a:alpha val="20000"/>
              </a:srgbClr>
            </a:outerShdw>
          </a:effectLst>
        </p:spPr>
        <p:txBody>
          <a:bodyPr spcFirstLastPara="1" wrap="square" lIns="27430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MX" sz="1050" dirty="0">
                <a:latin typeface="Muli"/>
                <a:ea typeface="Muli"/>
                <a:cs typeface="Muli"/>
                <a:sym typeface="Muli"/>
              </a:rPr>
              <a:t>OL</a:t>
            </a:r>
            <a:endParaRPr sz="1050" dirty="0">
              <a:latin typeface="Muli"/>
              <a:ea typeface="Muli"/>
              <a:cs typeface="Muli"/>
              <a:sym typeface="Muli"/>
            </a:endParaRPr>
          </a:p>
        </p:txBody>
      </p:sp>
      <p:graphicFrame>
        <p:nvGraphicFramePr>
          <p:cNvPr id="2" name="Tabla 1">
            <a:extLst>
              <a:ext uri="{FF2B5EF4-FFF2-40B4-BE49-F238E27FC236}">
                <a16:creationId xmlns:a16="http://schemas.microsoft.com/office/drawing/2014/main" id="{78D8AA10-F6A9-695D-CD96-F68E6D0A653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63666248"/>
              </p:ext>
            </p:extLst>
          </p:nvPr>
        </p:nvGraphicFramePr>
        <p:xfrm>
          <a:off x="6389787" y="1535048"/>
          <a:ext cx="5461000" cy="2072787"/>
        </p:xfrm>
        <a:graphic>
          <a:graphicData uri="http://schemas.openxmlformats.org/drawingml/2006/table">
            <a:tbl>
              <a:tblPr/>
              <a:tblGrid>
                <a:gridCol w="2654300">
                  <a:extLst>
                    <a:ext uri="{9D8B030D-6E8A-4147-A177-3AD203B41FA5}">
                      <a16:colId xmlns:a16="http://schemas.microsoft.com/office/drawing/2014/main" val="1367414584"/>
                    </a:ext>
                  </a:extLst>
                </a:gridCol>
                <a:gridCol w="2806700">
                  <a:extLst>
                    <a:ext uri="{9D8B030D-6E8A-4147-A177-3AD203B41FA5}">
                      <a16:colId xmlns:a16="http://schemas.microsoft.com/office/drawing/2014/main" val="2365392506"/>
                    </a:ext>
                  </a:extLst>
                </a:gridCol>
              </a:tblGrid>
              <a:tr h="199473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11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NOMBRE Y APELLIDO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11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CARGO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95314899"/>
                  </a:ext>
                </a:extLst>
              </a:tr>
              <a:tr h="208146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VICTOR MANUEL OROZCO SANCHEZ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AUXILIAR DE LOGISTICO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00264061"/>
                  </a:ext>
                </a:extLst>
              </a:tr>
              <a:tr h="208146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VICTOR MANUEL VELASQUEZ ZAPATA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MOVILIZADOR OL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23422287"/>
                  </a:ext>
                </a:extLst>
              </a:tr>
              <a:tr h="208146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YAIR QUINTERO ROMERO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MONTACARGUISTA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34031758"/>
                  </a:ext>
                </a:extLst>
              </a:tr>
              <a:tr h="208146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YANIS SUGEL HERRERA MONTENEGRO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AUXILIAR DE LOGISTICO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91754160"/>
                  </a:ext>
                </a:extLst>
              </a:tr>
              <a:tr h="208146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YENNY MARÍA LONDOÑO MADRID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AUXILIAR DE LOGISTICO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6505106"/>
                  </a:ext>
                </a:extLst>
              </a:tr>
              <a:tr h="208146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YONNY ANTONIO RIVERO JIMENEZ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AUXILIAR DE LOGISTICO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0287412"/>
                  </a:ext>
                </a:extLst>
              </a:tr>
              <a:tr h="208146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VICTOR BUILES ZAPATA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AUXILIAR DE LOGISTICO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7787988"/>
                  </a:ext>
                </a:extLst>
              </a:tr>
              <a:tr h="208146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JOHN MAURICIO ARCILA BOTERO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AUXILIAR DE LOGISTICO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46798329"/>
                  </a:ext>
                </a:extLst>
              </a:tr>
              <a:tr h="208146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JUAN CARLOS MARIN GOMEZ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CO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MONTACARGUISTA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28439822"/>
                  </a:ext>
                </a:extLst>
              </a:tr>
            </a:tbl>
          </a:graphicData>
        </a:graphic>
      </p:graphicFrame>
      <p:graphicFrame>
        <p:nvGraphicFramePr>
          <p:cNvPr id="10" name="Gráfico 9">
            <a:extLst>
              <a:ext uri="{FF2B5EF4-FFF2-40B4-BE49-F238E27FC236}">
                <a16:creationId xmlns:a16="http://schemas.microsoft.com/office/drawing/2014/main" id="{ABC00474-353A-D733-0D2C-CDB63824214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24459921"/>
              </p:ext>
            </p:extLst>
          </p:nvPr>
        </p:nvGraphicFramePr>
        <p:xfrm>
          <a:off x="1649898" y="1535049"/>
          <a:ext cx="3964393" cy="207278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pic>
        <p:nvPicPr>
          <p:cNvPr id="3" name="Imagen 2">
            <a:extLst>
              <a:ext uri="{FF2B5EF4-FFF2-40B4-BE49-F238E27FC236}">
                <a16:creationId xmlns:a16="http://schemas.microsoft.com/office/drawing/2014/main" id="{E8135009-31C5-180F-B11B-6D914D176DB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0829" y="4091146"/>
            <a:ext cx="2861458" cy="1732606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82549DD6-3289-CAB0-FA5E-238AE8D2005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42759" y="4070555"/>
            <a:ext cx="3408028" cy="1732606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2EDBB59D-1460-117C-643B-E6E7CAB0095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4020" y="4070555"/>
            <a:ext cx="3408028" cy="17326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591776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think-cell data - do not delete" hidden="1">
            <a:extLst>
              <a:ext uri="{FF2B5EF4-FFF2-40B4-BE49-F238E27FC236}">
                <a16:creationId xmlns:a16="http://schemas.microsoft.com/office/drawing/2014/main" id="{40127E29-20D0-FDC3-9077-D8C9A9DF8919}"/>
              </a:ext>
            </a:extLst>
          </p:cNvPr>
          <p:cNvGraphicFramePr>
            <a:graphicFrameLocks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902435537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iapositiva de think-cell" r:id="rId3" imgW="393" imgH="381" progId="TCLayout.ActiveDocument.1">
                  <p:embed/>
                </p:oleObj>
              </mc:Choice>
              <mc:Fallback>
                <p:oleObj name="Diapositiva de think-cell" r:id="rId3" imgW="393" imgH="381" progId="TCLayout.ActiveDocument.1">
                  <p:embed/>
                  <p:pic>
                    <p:nvPicPr>
                      <p:cNvPr id="10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40127E29-20D0-FDC3-9077-D8C9A9DF891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CuadroTexto 2">
            <a:extLst>
              <a:ext uri="{FF2B5EF4-FFF2-40B4-BE49-F238E27FC236}">
                <a16:creationId xmlns:a16="http://schemas.microsoft.com/office/drawing/2014/main" id="{D7CA7932-A308-49D1-94E7-45311FAE00EB}"/>
              </a:ext>
            </a:extLst>
          </p:cNvPr>
          <p:cNvSpPr txBox="1"/>
          <p:nvPr/>
        </p:nvSpPr>
        <p:spPr>
          <a:xfrm>
            <a:off x="42574" y="835229"/>
            <a:ext cx="1673695" cy="648000"/>
          </a:xfrm>
          <a:prstGeom prst="roundRect">
            <a:avLst/>
          </a:prstGeom>
          <a:solidFill>
            <a:srgbClr val="4DC4B0"/>
          </a:solidFill>
          <a:ln w="9525" cmpd="sng"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 anchor="ctr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CO" sz="1200" b="1">
                <a:solidFill>
                  <a:schemeClr val="bg1"/>
                </a:solidFill>
                <a:latin typeface="Avenir LT Std 45 Book" panose="020B0502020203020204" pitchFamily="34" charset="0"/>
              </a:rPr>
              <a:t>Proceso</a:t>
            </a:r>
            <a:r>
              <a:rPr lang="es-CO" sz="1200" b="1" baseline="0">
                <a:solidFill>
                  <a:schemeClr val="bg1"/>
                </a:solidFill>
                <a:latin typeface="Avenir LT Std 45 Book" panose="020B0502020203020204" pitchFamily="34" charset="0"/>
              </a:rPr>
              <a:t> de Incorporación </a:t>
            </a:r>
            <a:endParaRPr lang="es-CO" sz="1200" b="1">
              <a:solidFill>
                <a:schemeClr val="bg1"/>
              </a:solidFill>
              <a:latin typeface="Avenir LT Std 45 Book" panose="020B0502020203020204" pitchFamily="34" charset="0"/>
            </a:endParaRPr>
          </a:p>
        </p:txBody>
      </p:sp>
      <p:sp>
        <p:nvSpPr>
          <p:cNvPr id="22" name="CuadroTexto 4">
            <a:extLst>
              <a:ext uri="{FF2B5EF4-FFF2-40B4-BE49-F238E27FC236}">
                <a16:creationId xmlns:a16="http://schemas.microsoft.com/office/drawing/2014/main" id="{A7210223-616B-435A-9DEB-6DFAE09E4E5E}"/>
              </a:ext>
            </a:extLst>
          </p:cNvPr>
          <p:cNvSpPr txBox="1"/>
          <p:nvPr/>
        </p:nvSpPr>
        <p:spPr>
          <a:xfrm>
            <a:off x="1803977" y="835229"/>
            <a:ext cx="1800000" cy="648000"/>
          </a:xfrm>
          <a:prstGeom prst="roundRect">
            <a:avLst/>
          </a:prstGeom>
          <a:solidFill>
            <a:srgbClr val="4DC4B0"/>
          </a:solidFill>
          <a:ln w="9525" cmpd="sng"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 anchor="ctr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CO" sz="1200" b="1">
                <a:solidFill>
                  <a:schemeClr val="bg1"/>
                </a:solidFill>
                <a:latin typeface="Avenir LT Std 45 Book" panose="020B0502020203020204" pitchFamily="34" charset="0"/>
              </a:rPr>
              <a:t>Inducción Onboarding </a:t>
            </a:r>
          </a:p>
        </p:txBody>
      </p:sp>
      <p:cxnSp>
        <p:nvCxnSpPr>
          <p:cNvPr id="24" name="Conector recto 23">
            <a:extLst>
              <a:ext uri="{FF2B5EF4-FFF2-40B4-BE49-F238E27FC236}">
                <a16:creationId xmlns:a16="http://schemas.microsoft.com/office/drawing/2014/main" id="{779DAEF8-D981-CFB2-B62D-90A759A99773}"/>
              </a:ext>
            </a:extLst>
          </p:cNvPr>
          <p:cNvCxnSpPr>
            <a:cxnSpLocks/>
            <a:stCxn id="11" idx="3"/>
            <a:endCxn id="22" idx="1"/>
          </p:cNvCxnSpPr>
          <p:nvPr/>
        </p:nvCxnSpPr>
        <p:spPr>
          <a:xfrm>
            <a:off x="1716269" y="1159229"/>
            <a:ext cx="87708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CuadroTexto 6">
            <a:extLst>
              <a:ext uri="{FF2B5EF4-FFF2-40B4-BE49-F238E27FC236}">
                <a16:creationId xmlns:a16="http://schemas.microsoft.com/office/drawing/2014/main" id="{2B63930F-E356-4B20-9DA2-9D482E3F81F6}"/>
              </a:ext>
            </a:extLst>
          </p:cNvPr>
          <p:cNvSpPr txBox="1"/>
          <p:nvPr/>
        </p:nvSpPr>
        <p:spPr>
          <a:xfrm>
            <a:off x="1803977" y="1721467"/>
            <a:ext cx="1800000" cy="540000"/>
          </a:xfrm>
          <a:prstGeom prst="rect">
            <a:avLst/>
          </a:prstGeom>
          <a:solidFill>
            <a:srgbClr val="196989"/>
          </a:solidFill>
          <a:ln w="9525" cmpd="sng">
            <a:solidFill>
              <a:schemeClr val="lt1">
                <a:shade val="50000"/>
              </a:schemeClr>
            </a:solidFill>
          </a:ln>
          <a:effectLst>
            <a:outerShdw sx="1000" sy="1000" algn="t" rotWithShape="0">
              <a:prstClr val="black"/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 anchor="ctr"/>
          <a:lstStyle>
            <a:defPPr>
              <a:defRPr lang="es-MX"/>
            </a:defPPr>
            <a:lvl1pPr indent="0" algn="ctr">
              <a:defRPr sz="1100" b="1">
                <a:solidFill>
                  <a:schemeClr val="bg1"/>
                </a:solidFill>
                <a:latin typeface="Avenir LT Std 45 Book" panose="020B0502020203020204" pitchFamily="34" charset="0"/>
              </a:defRPr>
            </a:lvl1pPr>
            <a:lvl2pPr indent="0">
              <a:defRPr sz="1100"/>
            </a:lvl2pPr>
            <a:lvl3pPr indent="0">
              <a:defRPr sz="1100"/>
            </a:lvl3pPr>
            <a:lvl4pPr indent="0">
              <a:defRPr sz="1100"/>
            </a:lvl4pPr>
            <a:lvl5pPr indent="0">
              <a:defRPr sz="1100"/>
            </a:lvl5pPr>
            <a:lvl6pPr indent="0">
              <a:defRPr sz="1100"/>
            </a:lvl6pPr>
            <a:lvl7pPr indent="0">
              <a:defRPr sz="1100"/>
            </a:lvl7pPr>
            <a:lvl8pPr indent="0">
              <a:defRPr sz="1100"/>
            </a:lvl8pPr>
            <a:lvl9pPr indent="0">
              <a:defRPr sz="1100"/>
            </a:lvl9pPr>
          </a:lstStyle>
          <a:p>
            <a:r>
              <a:rPr lang="es-CO"/>
              <a:t>Realizar Inducción día 1</a:t>
            </a:r>
          </a:p>
          <a:p>
            <a:r>
              <a:rPr lang="es-CO"/>
              <a:t>(Seguridad)</a:t>
            </a:r>
          </a:p>
        </p:txBody>
      </p:sp>
      <p:cxnSp>
        <p:nvCxnSpPr>
          <p:cNvPr id="34" name="Conector recto 33">
            <a:extLst>
              <a:ext uri="{FF2B5EF4-FFF2-40B4-BE49-F238E27FC236}">
                <a16:creationId xmlns:a16="http://schemas.microsoft.com/office/drawing/2014/main" id="{336E853E-7C1D-A614-1EFE-8610A1721D85}"/>
              </a:ext>
            </a:extLst>
          </p:cNvPr>
          <p:cNvCxnSpPr>
            <a:cxnSpLocks/>
            <a:stCxn id="33" idx="0"/>
            <a:endCxn id="22" idx="2"/>
          </p:cNvCxnSpPr>
          <p:nvPr/>
        </p:nvCxnSpPr>
        <p:spPr>
          <a:xfrm flipV="1">
            <a:off x="2703977" y="1483229"/>
            <a:ext cx="0" cy="23823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CuadroTexto 7">
            <a:extLst>
              <a:ext uri="{FF2B5EF4-FFF2-40B4-BE49-F238E27FC236}">
                <a16:creationId xmlns:a16="http://schemas.microsoft.com/office/drawing/2014/main" id="{BC1A08C8-2C14-4D0D-AB7D-CC46AC579D7C}"/>
              </a:ext>
            </a:extLst>
          </p:cNvPr>
          <p:cNvSpPr txBox="1"/>
          <p:nvPr/>
        </p:nvSpPr>
        <p:spPr>
          <a:xfrm>
            <a:off x="1803977" y="2520161"/>
            <a:ext cx="1800000" cy="540000"/>
          </a:xfrm>
          <a:prstGeom prst="rect">
            <a:avLst/>
          </a:prstGeom>
          <a:solidFill>
            <a:srgbClr val="196989"/>
          </a:solidFill>
          <a:ln w="9525" cmpd="sng">
            <a:solidFill>
              <a:schemeClr val="lt1">
                <a:shade val="50000"/>
              </a:schemeClr>
            </a:solidFill>
          </a:ln>
          <a:effectLst>
            <a:outerShdw sx="1000" sy="1000" algn="t" rotWithShape="0">
              <a:prstClr val="black"/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 anchor="ctr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/>
            <a:r>
              <a:rPr lang="es-CO" sz="1100" b="1">
                <a:solidFill>
                  <a:schemeClr val="bg1"/>
                </a:solidFill>
                <a:latin typeface="Avenir LT Std 45 Book" panose="020B0502020203020204" pitchFamily="34" charset="0"/>
              </a:rPr>
              <a:t>Realizar Inducción día 2 </a:t>
            </a:r>
          </a:p>
          <a:p>
            <a:pPr marL="0" indent="0" algn="ctr"/>
            <a:r>
              <a:rPr lang="es-CO" b="1">
                <a:solidFill>
                  <a:schemeClr val="bg1"/>
                </a:solidFill>
                <a:latin typeface="Avenir LT Std 45 Book" panose="020B0502020203020204" pitchFamily="34" charset="0"/>
              </a:rPr>
              <a:t>(Demas Pilares)</a:t>
            </a:r>
            <a:endParaRPr lang="es-CO" sz="1100" b="1">
              <a:solidFill>
                <a:schemeClr val="bg1"/>
              </a:solidFill>
              <a:latin typeface="Avenir LT Std 45 Book" panose="020B0502020203020204" pitchFamily="34" charset="0"/>
            </a:endParaRPr>
          </a:p>
        </p:txBody>
      </p:sp>
      <p:cxnSp>
        <p:nvCxnSpPr>
          <p:cNvPr id="39" name="Conector recto 38">
            <a:extLst>
              <a:ext uri="{FF2B5EF4-FFF2-40B4-BE49-F238E27FC236}">
                <a16:creationId xmlns:a16="http://schemas.microsoft.com/office/drawing/2014/main" id="{E5271D73-2AE2-77AE-7B1C-BED65313DBF4}"/>
              </a:ext>
            </a:extLst>
          </p:cNvPr>
          <p:cNvCxnSpPr>
            <a:cxnSpLocks/>
            <a:stCxn id="38" idx="0"/>
            <a:endCxn id="33" idx="2"/>
          </p:cNvCxnSpPr>
          <p:nvPr/>
        </p:nvCxnSpPr>
        <p:spPr>
          <a:xfrm flipV="1">
            <a:off x="2703977" y="2261467"/>
            <a:ext cx="0" cy="258694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Diagrama de flujo: decisión 43">
            <a:extLst>
              <a:ext uri="{FF2B5EF4-FFF2-40B4-BE49-F238E27FC236}">
                <a16:creationId xmlns:a16="http://schemas.microsoft.com/office/drawing/2014/main" id="{0AD61179-CEF7-41BF-AE57-5D115923246A}"/>
              </a:ext>
            </a:extLst>
          </p:cNvPr>
          <p:cNvSpPr/>
          <p:nvPr/>
        </p:nvSpPr>
        <p:spPr>
          <a:xfrm>
            <a:off x="3972282" y="657497"/>
            <a:ext cx="1800000" cy="1080000"/>
          </a:xfrm>
          <a:prstGeom prst="flowChartDecision">
            <a:avLst/>
          </a:prstGeom>
          <a:solidFill>
            <a:srgbClr val="FCD02F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CO" sz="1000">
                <a:solidFill>
                  <a:sysClr val="windowText" lastClr="000000"/>
                </a:solidFill>
                <a:latin typeface="Avenir Next LT Pro" panose="020B0504020202020204" pitchFamily="34" charset="0"/>
              </a:rPr>
              <a:t>¿Aprobó el proceso de acuerdo a la SOP?</a:t>
            </a:r>
          </a:p>
        </p:txBody>
      </p:sp>
      <p:sp>
        <p:nvSpPr>
          <p:cNvPr id="51" name="CuadroTexto 23">
            <a:extLst>
              <a:ext uri="{FF2B5EF4-FFF2-40B4-BE49-F238E27FC236}">
                <a16:creationId xmlns:a16="http://schemas.microsoft.com/office/drawing/2014/main" id="{6AE3500F-7BEC-4D24-B109-C9B6646AA99A}"/>
              </a:ext>
            </a:extLst>
          </p:cNvPr>
          <p:cNvSpPr txBox="1"/>
          <p:nvPr/>
        </p:nvSpPr>
        <p:spPr>
          <a:xfrm>
            <a:off x="6215032" y="847679"/>
            <a:ext cx="1376333" cy="696148"/>
          </a:xfrm>
          <a:prstGeom prst="flowChartDocument">
            <a:avLst/>
          </a:prstGeom>
          <a:solidFill>
            <a:srgbClr val="263342"/>
          </a:solidFill>
          <a:ln w="9525" cmpd="sng"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 anchor="ctr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CO" sz="1050" b="1">
                <a:solidFill>
                  <a:schemeClr val="bg1"/>
                </a:solidFill>
                <a:latin typeface="Avenir LT Std 45 Book" panose="020B0502020203020204" pitchFamily="34" charset="0"/>
              </a:rPr>
              <a:t>Reentrenamiento</a:t>
            </a:r>
          </a:p>
        </p:txBody>
      </p:sp>
      <p:cxnSp>
        <p:nvCxnSpPr>
          <p:cNvPr id="52" name="Conector recto 51">
            <a:extLst>
              <a:ext uri="{FF2B5EF4-FFF2-40B4-BE49-F238E27FC236}">
                <a16:creationId xmlns:a16="http://schemas.microsoft.com/office/drawing/2014/main" id="{124A9AFF-8824-0F9D-82F1-E102166D5B5D}"/>
              </a:ext>
            </a:extLst>
          </p:cNvPr>
          <p:cNvCxnSpPr>
            <a:cxnSpLocks/>
            <a:stCxn id="44" idx="3"/>
            <a:endCxn id="51" idx="1"/>
          </p:cNvCxnSpPr>
          <p:nvPr/>
        </p:nvCxnSpPr>
        <p:spPr>
          <a:xfrm flipV="1">
            <a:off x="5772282" y="1195753"/>
            <a:ext cx="442750" cy="1744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CuadroTexto 12">
            <a:extLst>
              <a:ext uri="{FF2B5EF4-FFF2-40B4-BE49-F238E27FC236}">
                <a16:creationId xmlns:a16="http://schemas.microsoft.com/office/drawing/2014/main" id="{F802F433-D27D-4428-9626-47939C39756F}"/>
              </a:ext>
            </a:extLst>
          </p:cNvPr>
          <p:cNvSpPr txBox="1"/>
          <p:nvPr/>
        </p:nvSpPr>
        <p:spPr>
          <a:xfrm>
            <a:off x="3960725" y="1938874"/>
            <a:ext cx="1800000" cy="612657"/>
          </a:xfrm>
          <a:prstGeom prst="rect">
            <a:avLst/>
          </a:prstGeom>
          <a:solidFill>
            <a:srgbClr val="196989"/>
          </a:solidFill>
          <a:ln w="9525" cmpd="sng">
            <a:solidFill>
              <a:schemeClr val="lt1">
                <a:shade val="50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 anchor="ctr"/>
          <a:lstStyle>
            <a:defPPr>
              <a:defRPr lang="es-MX"/>
            </a:defPPr>
            <a:lvl1pPr indent="0" algn="ctr">
              <a:defRPr sz="1100" b="1">
                <a:solidFill>
                  <a:schemeClr val="bg1"/>
                </a:solidFill>
                <a:latin typeface="Avenir LT Std 45 Book" panose="020B0502020203020204" pitchFamily="34" charset="0"/>
              </a:defRPr>
            </a:lvl1pPr>
            <a:lvl2pPr indent="0">
              <a:defRPr sz="1100"/>
            </a:lvl2pPr>
            <a:lvl3pPr indent="0">
              <a:defRPr sz="1100"/>
            </a:lvl3pPr>
            <a:lvl4pPr indent="0">
              <a:defRPr sz="1100"/>
            </a:lvl4pPr>
            <a:lvl5pPr indent="0">
              <a:defRPr sz="1100"/>
            </a:lvl5pPr>
            <a:lvl6pPr indent="0">
              <a:defRPr sz="1100"/>
            </a:lvl6pPr>
            <a:lvl7pPr indent="0">
              <a:defRPr sz="1100"/>
            </a:lvl7pPr>
            <a:lvl8pPr indent="0">
              <a:defRPr sz="1100"/>
            </a:lvl8pPr>
            <a:lvl9pPr indent="0">
              <a:defRPr sz="1100"/>
            </a:lvl9pPr>
          </a:lstStyle>
          <a:p>
            <a:r>
              <a:rPr lang="es-CO"/>
              <a:t>Asignación de padrino según la matriz establecida</a:t>
            </a:r>
          </a:p>
        </p:txBody>
      </p:sp>
      <p:cxnSp>
        <p:nvCxnSpPr>
          <p:cNvPr id="58" name="Conector recto 57">
            <a:extLst>
              <a:ext uri="{FF2B5EF4-FFF2-40B4-BE49-F238E27FC236}">
                <a16:creationId xmlns:a16="http://schemas.microsoft.com/office/drawing/2014/main" id="{AA476527-4548-A150-5C26-4723C54ECAA5}"/>
              </a:ext>
            </a:extLst>
          </p:cNvPr>
          <p:cNvCxnSpPr>
            <a:cxnSpLocks/>
            <a:stCxn id="148" idx="1"/>
            <a:endCxn id="147" idx="3"/>
          </p:cNvCxnSpPr>
          <p:nvPr/>
        </p:nvCxnSpPr>
        <p:spPr>
          <a:xfrm flipH="1">
            <a:off x="9752264" y="6402809"/>
            <a:ext cx="288823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Conector recto 60">
            <a:extLst>
              <a:ext uri="{FF2B5EF4-FFF2-40B4-BE49-F238E27FC236}">
                <a16:creationId xmlns:a16="http://schemas.microsoft.com/office/drawing/2014/main" id="{58AF4AA4-C117-CD67-BFC2-3F19B1DFE3FF}"/>
              </a:ext>
            </a:extLst>
          </p:cNvPr>
          <p:cNvCxnSpPr>
            <a:cxnSpLocks/>
            <a:stCxn id="44" idx="2"/>
            <a:endCxn id="57" idx="0"/>
          </p:cNvCxnSpPr>
          <p:nvPr/>
        </p:nvCxnSpPr>
        <p:spPr>
          <a:xfrm flipH="1">
            <a:off x="4860725" y="1737497"/>
            <a:ext cx="11557" cy="20137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" name="CuadroTexto 14">
            <a:extLst>
              <a:ext uri="{FF2B5EF4-FFF2-40B4-BE49-F238E27FC236}">
                <a16:creationId xmlns:a16="http://schemas.microsoft.com/office/drawing/2014/main" id="{3F9A31A9-8C66-4A30-A27A-53875531141A}"/>
              </a:ext>
            </a:extLst>
          </p:cNvPr>
          <p:cNvSpPr txBox="1"/>
          <p:nvPr/>
        </p:nvSpPr>
        <p:spPr>
          <a:xfrm>
            <a:off x="3955872" y="2837343"/>
            <a:ext cx="1800000" cy="540000"/>
          </a:xfrm>
          <a:prstGeom prst="rect">
            <a:avLst/>
          </a:prstGeom>
          <a:solidFill>
            <a:srgbClr val="196989"/>
          </a:solidFill>
          <a:ln w="9525" cmpd="sng">
            <a:solidFill>
              <a:schemeClr val="lt1">
                <a:shade val="50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 anchor="ctr"/>
          <a:lstStyle>
            <a:defPPr>
              <a:defRPr lang="es-MX"/>
            </a:defPPr>
            <a:lvl1pPr indent="0" algn="ctr">
              <a:defRPr sz="1100" b="1">
                <a:solidFill>
                  <a:schemeClr val="bg1"/>
                </a:solidFill>
                <a:latin typeface="Avenir LT Std 45 Book" panose="020B0502020203020204" pitchFamily="34" charset="0"/>
              </a:defRPr>
            </a:lvl1pPr>
            <a:lvl2pPr indent="0">
              <a:defRPr sz="1100"/>
            </a:lvl2pPr>
            <a:lvl3pPr indent="0">
              <a:defRPr sz="1100"/>
            </a:lvl3pPr>
            <a:lvl4pPr indent="0">
              <a:defRPr sz="1100"/>
            </a:lvl4pPr>
            <a:lvl5pPr indent="0">
              <a:defRPr sz="1100"/>
            </a:lvl5pPr>
            <a:lvl6pPr indent="0">
              <a:defRPr sz="1100"/>
            </a:lvl6pPr>
            <a:lvl7pPr indent="0">
              <a:defRPr sz="1100"/>
            </a:lvl7pPr>
            <a:lvl8pPr indent="0">
              <a:defRPr sz="1100"/>
            </a:lvl8pPr>
            <a:lvl9pPr indent="0">
              <a:defRPr sz="1100"/>
            </a:lvl9pPr>
          </a:lstStyle>
          <a:p>
            <a:r>
              <a:rPr lang="es-CO"/>
              <a:t>Proceso de apadrinamiento </a:t>
            </a:r>
          </a:p>
        </p:txBody>
      </p:sp>
      <p:cxnSp>
        <p:nvCxnSpPr>
          <p:cNvPr id="65" name="Conector recto 64">
            <a:extLst>
              <a:ext uri="{FF2B5EF4-FFF2-40B4-BE49-F238E27FC236}">
                <a16:creationId xmlns:a16="http://schemas.microsoft.com/office/drawing/2014/main" id="{A0E2A271-F148-712D-7046-AC2FD6233473}"/>
              </a:ext>
            </a:extLst>
          </p:cNvPr>
          <p:cNvCxnSpPr>
            <a:cxnSpLocks/>
            <a:stCxn id="57" idx="2"/>
            <a:endCxn id="64" idx="0"/>
          </p:cNvCxnSpPr>
          <p:nvPr/>
        </p:nvCxnSpPr>
        <p:spPr>
          <a:xfrm flipH="1">
            <a:off x="4855872" y="2551531"/>
            <a:ext cx="4853" cy="285812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Conector recto 69">
            <a:extLst>
              <a:ext uri="{FF2B5EF4-FFF2-40B4-BE49-F238E27FC236}">
                <a16:creationId xmlns:a16="http://schemas.microsoft.com/office/drawing/2014/main" id="{834ADE95-7116-8A76-2643-733EC362A2BA}"/>
              </a:ext>
            </a:extLst>
          </p:cNvPr>
          <p:cNvCxnSpPr>
            <a:cxnSpLocks/>
            <a:stCxn id="64" idx="2"/>
          </p:cNvCxnSpPr>
          <p:nvPr/>
        </p:nvCxnSpPr>
        <p:spPr>
          <a:xfrm>
            <a:off x="4855872" y="3377343"/>
            <a:ext cx="0" cy="192458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4" name="CuadroTexto 30">
            <a:extLst>
              <a:ext uri="{FF2B5EF4-FFF2-40B4-BE49-F238E27FC236}">
                <a16:creationId xmlns:a16="http://schemas.microsoft.com/office/drawing/2014/main" id="{E7D1924E-97A7-476D-9296-C4E3F530F20A}"/>
              </a:ext>
            </a:extLst>
          </p:cNvPr>
          <p:cNvSpPr txBox="1"/>
          <p:nvPr/>
        </p:nvSpPr>
        <p:spPr>
          <a:xfrm>
            <a:off x="5996053" y="4042448"/>
            <a:ext cx="1800000" cy="540000"/>
          </a:xfrm>
          <a:prstGeom prst="rect">
            <a:avLst/>
          </a:prstGeom>
          <a:solidFill>
            <a:srgbClr val="196989"/>
          </a:solidFill>
          <a:ln w="9525" cmpd="sng">
            <a:solidFill>
              <a:schemeClr val="lt1">
                <a:shade val="50000"/>
              </a:schemeClr>
            </a:solidFill>
          </a:ln>
          <a:effectLst>
            <a:outerShdw sx="1000" sy="1000" algn="t" rotWithShape="0">
              <a:prstClr val="black"/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 anchor="ctr"/>
          <a:lstStyle>
            <a:defPPr>
              <a:defRPr lang="es-MX"/>
            </a:defPPr>
            <a:lvl1pPr indent="0" algn="ctr">
              <a:defRPr sz="1100" b="1">
                <a:solidFill>
                  <a:schemeClr val="bg1"/>
                </a:solidFill>
                <a:latin typeface="Avenir LT Std 45 Book" panose="020B0502020203020204" pitchFamily="34" charset="0"/>
              </a:defRPr>
            </a:lvl1pPr>
            <a:lvl2pPr indent="0">
              <a:defRPr sz="1100"/>
            </a:lvl2pPr>
            <a:lvl3pPr indent="0">
              <a:defRPr sz="1100"/>
            </a:lvl3pPr>
            <a:lvl4pPr indent="0">
              <a:defRPr sz="1100"/>
            </a:lvl4pPr>
            <a:lvl5pPr indent="0">
              <a:defRPr sz="1100"/>
            </a:lvl5pPr>
            <a:lvl6pPr indent="0">
              <a:defRPr sz="1100"/>
            </a:lvl6pPr>
            <a:lvl7pPr indent="0">
              <a:defRPr sz="1100"/>
            </a:lvl7pPr>
            <a:lvl8pPr indent="0">
              <a:defRPr sz="1100"/>
            </a:lvl8pPr>
            <a:lvl9pPr indent="0">
              <a:defRPr sz="1100"/>
            </a:lvl9pPr>
          </a:lstStyle>
          <a:p>
            <a:r>
              <a:rPr lang="es-CO"/>
              <a:t>Aplicar evaluación correspondiente según cada ciclo </a:t>
            </a:r>
          </a:p>
        </p:txBody>
      </p:sp>
      <p:cxnSp>
        <p:nvCxnSpPr>
          <p:cNvPr id="98" name="Conector recto 97">
            <a:extLst>
              <a:ext uri="{FF2B5EF4-FFF2-40B4-BE49-F238E27FC236}">
                <a16:creationId xmlns:a16="http://schemas.microsoft.com/office/drawing/2014/main" id="{B7BAA2E5-2CE8-4031-2CD1-1BF463A0833D}"/>
              </a:ext>
            </a:extLst>
          </p:cNvPr>
          <p:cNvCxnSpPr>
            <a:cxnSpLocks/>
            <a:stCxn id="99" idx="1"/>
            <a:endCxn id="64" idx="3"/>
          </p:cNvCxnSpPr>
          <p:nvPr/>
        </p:nvCxnSpPr>
        <p:spPr>
          <a:xfrm flipH="1">
            <a:off x="5755872" y="2866128"/>
            <a:ext cx="247327" cy="24121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9" name="Rectángulo 98">
            <a:extLst>
              <a:ext uri="{FF2B5EF4-FFF2-40B4-BE49-F238E27FC236}">
                <a16:creationId xmlns:a16="http://schemas.microsoft.com/office/drawing/2014/main" id="{8ABE1268-B586-46B5-A765-6144DC496CC4}"/>
              </a:ext>
            </a:extLst>
          </p:cNvPr>
          <p:cNvSpPr/>
          <p:nvPr/>
        </p:nvSpPr>
        <p:spPr>
          <a:xfrm>
            <a:off x="6003199" y="2596128"/>
            <a:ext cx="1800000" cy="540000"/>
          </a:xfrm>
          <a:prstGeom prst="rect">
            <a:avLst/>
          </a:prstGeom>
          <a:solidFill>
            <a:srgbClr val="196989"/>
          </a:solidFill>
          <a:ln w="9525" cmpd="sng">
            <a:solidFill>
              <a:schemeClr val="lt1">
                <a:shade val="50000"/>
              </a:schemeClr>
            </a:solidFill>
          </a:ln>
          <a:effectLst>
            <a:outerShdw sx="1000" sy="1000" algn="t" rotWithShape="0">
              <a:prstClr val="black"/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CO" b="1">
                <a:solidFill>
                  <a:schemeClr val="bg1"/>
                </a:solidFill>
                <a:latin typeface="Avenir LT Std 45 Book" panose="020B0502020203020204" pitchFamily="34" charset="0"/>
              </a:rPr>
              <a:t>Feedback bidireccional</a:t>
            </a:r>
          </a:p>
          <a:p>
            <a:pPr algn="ctr"/>
            <a:r>
              <a:rPr lang="es-CO" b="1">
                <a:solidFill>
                  <a:schemeClr val="bg1"/>
                </a:solidFill>
                <a:latin typeface="Avenir LT Std 45 Book" panose="020B0502020203020204" pitchFamily="34" charset="0"/>
              </a:rPr>
              <a:t>Apadrinado apadrino  </a:t>
            </a:r>
          </a:p>
        </p:txBody>
      </p:sp>
      <p:sp>
        <p:nvSpPr>
          <p:cNvPr id="100" name="Rectángulo 99">
            <a:extLst>
              <a:ext uri="{FF2B5EF4-FFF2-40B4-BE49-F238E27FC236}">
                <a16:creationId xmlns:a16="http://schemas.microsoft.com/office/drawing/2014/main" id="{A7E34AB8-45E6-490F-9684-6C1B595C20EF}"/>
              </a:ext>
            </a:extLst>
          </p:cNvPr>
          <p:cNvSpPr/>
          <p:nvPr/>
        </p:nvSpPr>
        <p:spPr>
          <a:xfrm>
            <a:off x="6007435" y="1737497"/>
            <a:ext cx="1800000" cy="540000"/>
          </a:xfrm>
          <a:prstGeom prst="rect">
            <a:avLst/>
          </a:prstGeom>
          <a:solidFill>
            <a:srgbClr val="196989"/>
          </a:solidFill>
          <a:ln w="9525" cmpd="sng">
            <a:solidFill>
              <a:schemeClr val="lt1">
                <a:shade val="50000"/>
              </a:schemeClr>
            </a:solidFill>
          </a:ln>
          <a:effectLst>
            <a:outerShdw sx="1000" sy="1000" algn="t" rotWithShape="0">
              <a:prstClr val="black"/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CO" b="1">
                <a:solidFill>
                  <a:schemeClr val="bg1"/>
                </a:solidFill>
                <a:latin typeface="Avenir LT Std 45 Book" panose="020B0502020203020204" pitchFamily="34" charset="0"/>
              </a:rPr>
              <a:t>Feedback bidireccional</a:t>
            </a:r>
          </a:p>
          <a:p>
            <a:pPr algn="ctr"/>
            <a:r>
              <a:rPr lang="es-CO" b="1">
                <a:solidFill>
                  <a:schemeClr val="bg1"/>
                </a:solidFill>
                <a:latin typeface="Avenir LT Std 45 Book" panose="020B0502020203020204" pitchFamily="34" charset="0"/>
              </a:rPr>
              <a:t>padrino a apadrinado </a:t>
            </a:r>
          </a:p>
        </p:txBody>
      </p:sp>
      <p:sp>
        <p:nvSpPr>
          <p:cNvPr id="101" name="Rectángulo 100">
            <a:extLst>
              <a:ext uri="{FF2B5EF4-FFF2-40B4-BE49-F238E27FC236}">
                <a16:creationId xmlns:a16="http://schemas.microsoft.com/office/drawing/2014/main" id="{FD6C49E8-7D92-4300-97FD-6F27C75B1B23}"/>
              </a:ext>
            </a:extLst>
          </p:cNvPr>
          <p:cNvSpPr/>
          <p:nvPr/>
        </p:nvSpPr>
        <p:spPr>
          <a:xfrm>
            <a:off x="5996053" y="3379861"/>
            <a:ext cx="1800000" cy="540000"/>
          </a:xfrm>
          <a:prstGeom prst="rect">
            <a:avLst/>
          </a:prstGeom>
          <a:solidFill>
            <a:srgbClr val="196989"/>
          </a:solidFill>
          <a:ln w="9525" cmpd="sng">
            <a:solidFill>
              <a:schemeClr val="lt1">
                <a:shade val="50000"/>
              </a:schemeClr>
            </a:solidFill>
          </a:ln>
          <a:effectLst>
            <a:outerShdw sx="1000" sy="1000" algn="t" rotWithShape="0">
              <a:prstClr val="black"/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CO" b="1">
                <a:solidFill>
                  <a:schemeClr val="bg1"/>
                </a:solidFill>
                <a:latin typeface="Avenir LT Std 45 Book" panose="020B0502020203020204" pitchFamily="34" charset="0"/>
              </a:rPr>
              <a:t>Feedback bidireccional</a:t>
            </a:r>
          </a:p>
          <a:p>
            <a:pPr algn="ctr"/>
            <a:r>
              <a:rPr lang="es-CO" b="1">
                <a:solidFill>
                  <a:schemeClr val="bg1"/>
                </a:solidFill>
                <a:latin typeface="Avenir LT Std 45 Book" panose="020B0502020203020204" pitchFamily="34" charset="0"/>
              </a:rPr>
              <a:t>Lider a apadrinado</a:t>
            </a:r>
          </a:p>
        </p:txBody>
      </p:sp>
      <p:cxnSp>
        <p:nvCxnSpPr>
          <p:cNvPr id="103" name="Conector recto 102">
            <a:extLst>
              <a:ext uri="{FF2B5EF4-FFF2-40B4-BE49-F238E27FC236}">
                <a16:creationId xmlns:a16="http://schemas.microsoft.com/office/drawing/2014/main" id="{B0A7DF66-BF97-C8B0-5FE7-A0B30F0EC1E5}"/>
              </a:ext>
            </a:extLst>
          </p:cNvPr>
          <p:cNvCxnSpPr>
            <a:cxnSpLocks/>
            <a:stCxn id="64" idx="3"/>
            <a:endCxn id="100" idx="1"/>
          </p:cNvCxnSpPr>
          <p:nvPr/>
        </p:nvCxnSpPr>
        <p:spPr>
          <a:xfrm flipV="1">
            <a:off x="5755872" y="2007497"/>
            <a:ext cx="251563" cy="1099846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8" name="Conector recto 107">
            <a:extLst>
              <a:ext uri="{FF2B5EF4-FFF2-40B4-BE49-F238E27FC236}">
                <a16:creationId xmlns:a16="http://schemas.microsoft.com/office/drawing/2014/main" id="{B02D0B2A-8116-20A3-5D28-9DB133C50ED1}"/>
              </a:ext>
            </a:extLst>
          </p:cNvPr>
          <p:cNvCxnSpPr>
            <a:cxnSpLocks/>
            <a:stCxn id="101" idx="1"/>
            <a:endCxn id="64" idx="3"/>
          </p:cNvCxnSpPr>
          <p:nvPr/>
        </p:nvCxnSpPr>
        <p:spPr>
          <a:xfrm flipH="1" flipV="1">
            <a:off x="5755872" y="3107343"/>
            <a:ext cx="240181" cy="54251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6" name="CuadroTexto 30">
            <a:extLst>
              <a:ext uri="{FF2B5EF4-FFF2-40B4-BE49-F238E27FC236}">
                <a16:creationId xmlns:a16="http://schemas.microsoft.com/office/drawing/2014/main" id="{E7D1924E-97A7-476D-9296-C4E3F530F20A}"/>
              </a:ext>
            </a:extLst>
          </p:cNvPr>
          <p:cNvSpPr txBox="1"/>
          <p:nvPr/>
        </p:nvSpPr>
        <p:spPr>
          <a:xfrm>
            <a:off x="3966503" y="5031928"/>
            <a:ext cx="1800000" cy="540000"/>
          </a:xfrm>
          <a:prstGeom prst="rect">
            <a:avLst/>
          </a:prstGeom>
          <a:solidFill>
            <a:srgbClr val="196989"/>
          </a:solidFill>
          <a:ln w="9525" cmpd="sng">
            <a:solidFill>
              <a:schemeClr val="lt1">
                <a:shade val="50000"/>
              </a:schemeClr>
            </a:solidFill>
          </a:ln>
          <a:effectLst>
            <a:outerShdw sx="1000" sy="1000" algn="t" rotWithShape="0">
              <a:prstClr val="black"/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 anchor="ctr"/>
          <a:lstStyle>
            <a:defPPr>
              <a:defRPr lang="es-MX"/>
            </a:defPPr>
            <a:lvl1pPr indent="0" algn="ctr">
              <a:defRPr sz="1100" b="1">
                <a:solidFill>
                  <a:schemeClr val="bg1"/>
                </a:solidFill>
                <a:latin typeface="Avenir LT Std 45 Book" panose="020B0502020203020204" pitchFamily="34" charset="0"/>
              </a:defRPr>
            </a:lvl1pPr>
            <a:lvl2pPr indent="0">
              <a:defRPr sz="1100"/>
            </a:lvl2pPr>
            <a:lvl3pPr indent="0">
              <a:defRPr sz="1100"/>
            </a:lvl3pPr>
            <a:lvl4pPr indent="0">
              <a:defRPr sz="1100"/>
            </a:lvl4pPr>
            <a:lvl5pPr indent="0">
              <a:defRPr sz="1100"/>
            </a:lvl5pPr>
            <a:lvl6pPr indent="0">
              <a:defRPr sz="1100"/>
            </a:lvl6pPr>
            <a:lvl7pPr indent="0">
              <a:defRPr sz="1100"/>
            </a:lvl7pPr>
            <a:lvl8pPr indent="0">
              <a:defRPr sz="1100"/>
            </a:lvl8pPr>
            <a:lvl9pPr indent="0">
              <a:defRPr sz="1100"/>
            </a:lvl9pPr>
          </a:lstStyle>
          <a:p>
            <a:r>
              <a:rPr lang="es-CO"/>
              <a:t>Aplicar evaluación doble vía por cada ciclo </a:t>
            </a:r>
          </a:p>
        </p:txBody>
      </p:sp>
      <p:sp>
        <p:nvSpPr>
          <p:cNvPr id="120" name="CuadroTexto 32">
            <a:extLst>
              <a:ext uri="{FF2B5EF4-FFF2-40B4-BE49-F238E27FC236}">
                <a16:creationId xmlns:a16="http://schemas.microsoft.com/office/drawing/2014/main" id="{60A15A15-1356-4399-8F1C-611966494EED}"/>
              </a:ext>
            </a:extLst>
          </p:cNvPr>
          <p:cNvSpPr txBox="1"/>
          <p:nvPr/>
        </p:nvSpPr>
        <p:spPr>
          <a:xfrm>
            <a:off x="5996053" y="5044173"/>
            <a:ext cx="1800000" cy="540000"/>
          </a:xfrm>
          <a:prstGeom prst="rect">
            <a:avLst/>
          </a:prstGeom>
          <a:solidFill>
            <a:srgbClr val="196989"/>
          </a:solidFill>
          <a:ln w="9525" cmpd="sng">
            <a:solidFill>
              <a:schemeClr val="lt1">
                <a:shade val="50000"/>
              </a:schemeClr>
            </a:solidFill>
          </a:ln>
          <a:effectLst>
            <a:outerShdw sx="1000" sy="1000" algn="t" rotWithShape="0">
              <a:prstClr val="black"/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 anchor="ctr"/>
          <a:lstStyle>
            <a:defPPr>
              <a:defRPr lang="es-MX"/>
            </a:defPPr>
            <a:lvl1pPr indent="0" algn="ctr">
              <a:defRPr sz="1100" b="1">
                <a:solidFill>
                  <a:schemeClr val="bg1"/>
                </a:solidFill>
                <a:latin typeface="Avenir LT Std 45 Book" panose="020B0502020203020204" pitchFamily="34" charset="0"/>
              </a:defRPr>
            </a:lvl1pPr>
            <a:lvl2pPr indent="0">
              <a:defRPr sz="1100"/>
            </a:lvl2pPr>
            <a:lvl3pPr indent="0">
              <a:defRPr sz="1100"/>
            </a:lvl3pPr>
            <a:lvl4pPr indent="0">
              <a:defRPr sz="1100"/>
            </a:lvl4pPr>
            <a:lvl5pPr indent="0">
              <a:defRPr sz="1100"/>
            </a:lvl5pPr>
            <a:lvl6pPr indent="0">
              <a:defRPr sz="1100"/>
            </a:lvl6pPr>
            <a:lvl7pPr indent="0">
              <a:defRPr sz="1100"/>
            </a:lvl7pPr>
            <a:lvl8pPr indent="0">
              <a:defRPr sz="1100"/>
            </a:lvl8pPr>
            <a:lvl9pPr indent="0">
              <a:defRPr sz="1100"/>
            </a:lvl9pPr>
          </a:lstStyle>
          <a:p>
            <a:r>
              <a:rPr lang="es-CO"/>
              <a:t>Realizar análisis de las evaluaciones en doble vía ya aplicadas.</a:t>
            </a:r>
          </a:p>
        </p:txBody>
      </p:sp>
      <p:cxnSp>
        <p:nvCxnSpPr>
          <p:cNvPr id="133" name="Conector recto 132">
            <a:extLst>
              <a:ext uri="{FF2B5EF4-FFF2-40B4-BE49-F238E27FC236}">
                <a16:creationId xmlns:a16="http://schemas.microsoft.com/office/drawing/2014/main" id="{E4823C10-691E-0B5E-CB78-77CD0B291A56}"/>
              </a:ext>
            </a:extLst>
          </p:cNvPr>
          <p:cNvCxnSpPr>
            <a:cxnSpLocks/>
            <a:stCxn id="74" idx="1"/>
            <a:endCxn id="69" idx="3"/>
          </p:cNvCxnSpPr>
          <p:nvPr/>
        </p:nvCxnSpPr>
        <p:spPr>
          <a:xfrm flipH="1" flipV="1">
            <a:off x="5755872" y="4252909"/>
            <a:ext cx="240181" cy="5953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0" name="Diagrama de flujo: decisión 139">
            <a:extLst>
              <a:ext uri="{FF2B5EF4-FFF2-40B4-BE49-F238E27FC236}">
                <a16:creationId xmlns:a16="http://schemas.microsoft.com/office/drawing/2014/main" id="{BA361D43-D1FF-48FF-AFF9-66919D934706}"/>
              </a:ext>
            </a:extLst>
          </p:cNvPr>
          <p:cNvSpPr/>
          <p:nvPr/>
        </p:nvSpPr>
        <p:spPr>
          <a:xfrm>
            <a:off x="7970881" y="4774173"/>
            <a:ext cx="1800000" cy="1080000"/>
          </a:xfrm>
          <a:prstGeom prst="flowChartDecision">
            <a:avLst/>
          </a:prstGeom>
          <a:solidFill>
            <a:srgbClr val="FCD02F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CO" sz="900">
                <a:solidFill>
                  <a:sysClr val="windowText" lastClr="000000"/>
                </a:solidFill>
                <a:latin typeface="Avenir LT Std 45 Book" panose="020B0502020203020204" pitchFamily="34" charset="0"/>
              </a:rPr>
              <a:t>¿El análisis evaluaciones fue positivo?</a:t>
            </a:r>
          </a:p>
        </p:txBody>
      </p:sp>
      <p:cxnSp>
        <p:nvCxnSpPr>
          <p:cNvPr id="141" name="Conector recto 140">
            <a:extLst>
              <a:ext uri="{FF2B5EF4-FFF2-40B4-BE49-F238E27FC236}">
                <a16:creationId xmlns:a16="http://schemas.microsoft.com/office/drawing/2014/main" id="{60891E2F-274A-7CBA-5502-2C4C270CFA60}"/>
              </a:ext>
            </a:extLst>
          </p:cNvPr>
          <p:cNvCxnSpPr>
            <a:cxnSpLocks/>
            <a:stCxn id="140" idx="1"/>
            <a:endCxn id="120" idx="3"/>
          </p:cNvCxnSpPr>
          <p:nvPr/>
        </p:nvCxnSpPr>
        <p:spPr>
          <a:xfrm flipH="1">
            <a:off x="7796053" y="5314173"/>
            <a:ext cx="174828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6" name="CuadroTexto 35">
            <a:extLst>
              <a:ext uri="{FF2B5EF4-FFF2-40B4-BE49-F238E27FC236}">
                <a16:creationId xmlns:a16="http://schemas.microsoft.com/office/drawing/2014/main" id="{D1BEF2CB-3DB0-47AA-86F6-4D69FBEF6F4A}"/>
              </a:ext>
            </a:extLst>
          </p:cNvPr>
          <p:cNvSpPr txBox="1"/>
          <p:nvPr/>
        </p:nvSpPr>
        <p:spPr>
          <a:xfrm>
            <a:off x="10140945" y="5019684"/>
            <a:ext cx="1800000" cy="540000"/>
          </a:xfrm>
          <a:prstGeom prst="rect">
            <a:avLst/>
          </a:prstGeom>
          <a:solidFill>
            <a:srgbClr val="196989"/>
          </a:solidFill>
          <a:ln w="9525" cmpd="sng">
            <a:solidFill>
              <a:schemeClr val="lt1">
                <a:shade val="50000"/>
              </a:schemeClr>
            </a:solidFill>
          </a:ln>
          <a:effectLst>
            <a:outerShdw sx="1000" sy="1000" algn="t" rotWithShape="0">
              <a:prstClr val="black"/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 anchor="ctr"/>
          <a:lstStyle>
            <a:defPPr>
              <a:defRPr lang="es-MX"/>
            </a:defPPr>
            <a:lvl1pPr indent="0" algn="ctr">
              <a:defRPr sz="1100" b="1">
                <a:solidFill>
                  <a:schemeClr val="bg1"/>
                </a:solidFill>
                <a:latin typeface="Avenir LT Std 45 Book" panose="020B0502020203020204" pitchFamily="34" charset="0"/>
              </a:defRPr>
            </a:lvl1pPr>
            <a:lvl2pPr indent="0">
              <a:defRPr sz="1100"/>
            </a:lvl2pPr>
            <a:lvl3pPr indent="0">
              <a:defRPr sz="1100"/>
            </a:lvl3pPr>
            <a:lvl4pPr indent="0">
              <a:defRPr sz="1100"/>
            </a:lvl4pPr>
            <a:lvl5pPr indent="0">
              <a:defRPr sz="1100"/>
            </a:lvl5pPr>
            <a:lvl6pPr indent="0">
              <a:defRPr sz="1100"/>
            </a:lvl6pPr>
            <a:lvl7pPr indent="0">
              <a:defRPr sz="1100"/>
            </a:lvl7pPr>
            <a:lvl8pPr indent="0">
              <a:defRPr sz="1100"/>
            </a:lvl8pPr>
            <a:lvl9pPr indent="0">
              <a:defRPr sz="1100"/>
            </a:lvl9pPr>
          </a:lstStyle>
          <a:p>
            <a:r>
              <a:rPr lang="es-CO"/>
              <a:t>Retroalimentación de los GAPS</a:t>
            </a:r>
          </a:p>
        </p:txBody>
      </p:sp>
      <p:sp>
        <p:nvSpPr>
          <p:cNvPr id="147" name="CuadroTexto 38">
            <a:extLst>
              <a:ext uri="{FF2B5EF4-FFF2-40B4-BE49-F238E27FC236}">
                <a16:creationId xmlns:a16="http://schemas.microsoft.com/office/drawing/2014/main" id="{5ECC942C-78E0-4B4A-BBF2-9F87562977DD}"/>
              </a:ext>
            </a:extLst>
          </p:cNvPr>
          <p:cNvSpPr txBox="1"/>
          <p:nvPr/>
        </p:nvSpPr>
        <p:spPr>
          <a:xfrm>
            <a:off x="7990430" y="6196745"/>
            <a:ext cx="1761834" cy="412128"/>
          </a:xfrm>
          <a:prstGeom prst="rect">
            <a:avLst/>
          </a:prstGeom>
          <a:solidFill>
            <a:srgbClr val="196989"/>
          </a:solidFill>
          <a:ln w="9525" cmpd="sng">
            <a:solidFill>
              <a:schemeClr val="lt1">
                <a:shade val="50000"/>
              </a:schemeClr>
            </a:solidFill>
          </a:ln>
          <a:effectLst>
            <a:outerShdw sx="1000" sy="1000" algn="t" rotWithShape="0">
              <a:prstClr val="black"/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 anchor="ctr"/>
          <a:lstStyle>
            <a:defPPr>
              <a:defRPr lang="es-MX"/>
            </a:defPPr>
            <a:lvl1pPr indent="0" algn="ctr">
              <a:defRPr sz="1100" b="1">
                <a:solidFill>
                  <a:schemeClr val="bg1"/>
                </a:solidFill>
                <a:latin typeface="Avenir LT Std 45 Book" panose="020B0502020203020204" pitchFamily="34" charset="0"/>
              </a:defRPr>
            </a:lvl1pPr>
            <a:lvl2pPr indent="0">
              <a:defRPr sz="1100"/>
            </a:lvl2pPr>
            <a:lvl3pPr indent="0">
              <a:defRPr sz="1100"/>
            </a:lvl3pPr>
            <a:lvl4pPr indent="0">
              <a:defRPr sz="1100"/>
            </a:lvl4pPr>
            <a:lvl5pPr indent="0">
              <a:defRPr sz="1100"/>
            </a:lvl5pPr>
            <a:lvl6pPr indent="0">
              <a:defRPr sz="1100"/>
            </a:lvl6pPr>
            <a:lvl7pPr indent="0">
              <a:defRPr sz="1100"/>
            </a:lvl7pPr>
            <a:lvl8pPr indent="0">
              <a:defRPr sz="1100"/>
            </a:lvl8pPr>
            <a:lvl9pPr indent="0">
              <a:defRPr sz="1100"/>
            </a:lvl9pPr>
          </a:lstStyle>
          <a:p>
            <a:r>
              <a:rPr lang="es-CO"/>
              <a:t>Análisis de seguimiento</a:t>
            </a:r>
          </a:p>
        </p:txBody>
      </p:sp>
      <p:sp>
        <p:nvSpPr>
          <p:cNvPr id="148" name="Diagrama de flujo: documento 147">
            <a:extLst>
              <a:ext uri="{FF2B5EF4-FFF2-40B4-BE49-F238E27FC236}">
                <a16:creationId xmlns:a16="http://schemas.microsoft.com/office/drawing/2014/main" id="{C05310D6-1D6B-4CF3-A12F-E91A2DEC6693}"/>
              </a:ext>
            </a:extLst>
          </p:cNvPr>
          <p:cNvSpPr/>
          <p:nvPr/>
        </p:nvSpPr>
        <p:spPr>
          <a:xfrm>
            <a:off x="10041087" y="6096552"/>
            <a:ext cx="1222354" cy="612513"/>
          </a:xfrm>
          <a:prstGeom prst="flowChartDocument">
            <a:avLst/>
          </a:prstGeom>
          <a:solidFill>
            <a:srgbClr val="263342"/>
          </a:solidFill>
          <a:ln w="9525" cmpd="sng"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CO" sz="700" b="1">
                <a:solidFill>
                  <a:schemeClr val="bg1"/>
                </a:solidFill>
                <a:latin typeface="Avenir LT Std 45 Book" panose="020B0502020203020204" pitchFamily="34" charset="0"/>
              </a:rPr>
              <a:t>Control de carpetas de seguimiento por colaborador </a:t>
            </a:r>
          </a:p>
        </p:txBody>
      </p:sp>
      <p:sp>
        <p:nvSpPr>
          <p:cNvPr id="149" name="CuadroTexto 41">
            <a:extLst>
              <a:ext uri="{FF2B5EF4-FFF2-40B4-BE49-F238E27FC236}">
                <a16:creationId xmlns:a16="http://schemas.microsoft.com/office/drawing/2014/main" id="{C6B1888C-CA51-42C2-9A7A-B369EB06D0B5}"/>
              </a:ext>
            </a:extLst>
          </p:cNvPr>
          <p:cNvSpPr txBox="1"/>
          <p:nvPr/>
        </p:nvSpPr>
        <p:spPr>
          <a:xfrm>
            <a:off x="6014901" y="6243247"/>
            <a:ext cx="1576464" cy="365626"/>
          </a:xfrm>
          <a:prstGeom prst="roundRect">
            <a:avLst/>
          </a:prstGeom>
          <a:solidFill>
            <a:srgbClr val="232F3D"/>
          </a:solidFill>
          <a:ln w="9525" cmpd="sng"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 anchor="ctr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CO" sz="1400" b="1">
                <a:solidFill>
                  <a:schemeClr val="bg1"/>
                </a:solidFill>
              </a:rPr>
              <a:t>FIN</a:t>
            </a:r>
          </a:p>
        </p:txBody>
      </p:sp>
      <p:cxnSp>
        <p:nvCxnSpPr>
          <p:cNvPr id="270" name="Conector recto 269">
            <a:extLst>
              <a:ext uri="{FF2B5EF4-FFF2-40B4-BE49-F238E27FC236}">
                <a16:creationId xmlns:a16="http://schemas.microsoft.com/office/drawing/2014/main" id="{FE558DBC-98F7-B98C-B36E-C98079392588}"/>
              </a:ext>
            </a:extLst>
          </p:cNvPr>
          <p:cNvCxnSpPr>
            <a:cxnSpLocks/>
            <a:stCxn id="120" idx="1"/>
            <a:endCxn id="116" idx="3"/>
          </p:cNvCxnSpPr>
          <p:nvPr/>
        </p:nvCxnSpPr>
        <p:spPr>
          <a:xfrm flipH="1" flipV="1">
            <a:off x="5766503" y="5301928"/>
            <a:ext cx="229550" cy="1224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6" name="Conector recto 275">
            <a:extLst>
              <a:ext uri="{FF2B5EF4-FFF2-40B4-BE49-F238E27FC236}">
                <a16:creationId xmlns:a16="http://schemas.microsoft.com/office/drawing/2014/main" id="{8A0FD835-64C1-9E76-5067-C07FB3440970}"/>
              </a:ext>
            </a:extLst>
          </p:cNvPr>
          <p:cNvCxnSpPr>
            <a:cxnSpLocks/>
            <a:stCxn id="149" idx="3"/>
            <a:endCxn id="147" idx="1"/>
          </p:cNvCxnSpPr>
          <p:nvPr/>
        </p:nvCxnSpPr>
        <p:spPr>
          <a:xfrm flipV="1">
            <a:off x="7591365" y="6402809"/>
            <a:ext cx="399065" cy="2325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7" name="Conector recto 276">
            <a:extLst>
              <a:ext uri="{FF2B5EF4-FFF2-40B4-BE49-F238E27FC236}">
                <a16:creationId xmlns:a16="http://schemas.microsoft.com/office/drawing/2014/main" id="{EBFB3628-FB69-C508-34F2-1EABFC8E4389}"/>
              </a:ext>
            </a:extLst>
          </p:cNvPr>
          <p:cNvCxnSpPr>
            <a:cxnSpLocks/>
            <a:stCxn id="140" idx="2"/>
            <a:endCxn id="147" idx="0"/>
          </p:cNvCxnSpPr>
          <p:nvPr/>
        </p:nvCxnSpPr>
        <p:spPr>
          <a:xfrm>
            <a:off x="8870881" y="5854173"/>
            <a:ext cx="466" cy="342572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9" name="Conector recto 288">
            <a:extLst>
              <a:ext uri="{FF2B5EF4-FFF2-40B4-BE49-F238E27FC236}">
                <a16:creationId xmlns:a16="http://schemas.microsoft.com/office/drawing/2014/main" id="{74AD2CC5-1B2F-8C72-43DE-41F59081733E}"/>
              </a:ext>
            </a:extLst>
          </p:cNvPr>
          <p:cNvCxnSpPr>
            <a:cxnSpLocks/>
            <a:stCxn id="146" idx="1"/>
            <a:endCxn id="140" idx="3"/>
          </p:cNvCxnSpPr>
          <p:nvPr/>
        </p:nvCxnSpPr>
        <p:spPr>
          <a:xfrm flipH="1">
            <a:off x="9770881" y="5289684"/>
            <a:ext cx="370064" cy="2448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Imagen 6">
            <a:extLst>
              <a:ext uri="{FF2B5EF4-FFF2-40B4-BE49-F238E27FC236}">
                <a16:creationId xmlns:a16="http://schemas.microsoft.com/office/drawing/2014/main" id="{A66AFF28-00F8-67EB-EED8-332CC6A836F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59066"/>
            <a:ext cx="12192000" cy="653710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924F761D-4F58-788E-1EA2-D764967FE4E0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165" y="73466"/>
            <a:ext cx="1448776" cy="340392"/>
          </a:xfrm>
          <a:prstGeom prst="rect">
            <a:avLst/>
          </a:prstGeom>
        </p:spPr>
      </p:pic>
      <p:sp>
        <p:nvSpPr>
          <p:cNvPr id="9" name="CuadroTexto 8">
            <a:extLst>
              <a:ext uri="{FF2B5EF4-FFF2-40B4-BE49-F238E27FC236}">
                <a16:creationId xmlns:a16="http://schemas.microsoft.com/office/drawing/2014/main" id="{BEA911E6-3910-9EB5-E988-3EDF2584521F}"/>
              </a:ext>
            </a:extLst>
          </p:cNvPr>
          <p:cNvSpPr txBox="1"/>
          <p:nvPr/>
        </p:nvSpPr>
        <p:spPr>
          <a:xfrm>
            <a:off x="2331000" y="33244"/>
            <a:ext cx="841922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1400">
                <a:solidFill>
                  <a:schemeClr val="bg1"/>
                </a:solidFill>
                <a:latin typeface="Avenir Next LT Pro" panose="020B0504020202020204" pitchFamily="34" charset="0"/>
                <a:ea typeface="Azo Sans"/>
                <a:cs typeface="Azo Sans"/>
                <a:sym typeface="Azo Sans"/>
              </a:rPr>
              <a:t>4.1.2 </a:t>
            </a:r>
            <a:r>
              <a:rPr lang="es-MX" sz="1400">
                <a:solidFill>
                  <a:schemeClr val="bg1"/>
                </a:solidFill>
                <a:latin typeface="Avenir Next LT Pro" panose="020B0504020202020204" pitchFamily="34" charset="0"/>
                <a:ea typeface="Azo Sans"/>
                <a:cs typeface="Azo Sans"/>
                <a:sym typeface="Azo Sans"/>
              </a:rPr>
              <a:t>Impartir programas de aprendizaje: los empleados completan programas de aprendizaje obligatorios.</a:t>
            </a:r>
            <a:endParaRPr lang="es-ES" sz="1400">
              <a:solidFill>
                <a:schemeClr val="bg1"/>
              </a:solidFill>
              <a:latin typeface="Avenir Next LT Pro" panose="020B0504020202020204" pitchFamily="34" charset="0"/>
              <a:ea typeface="Azo Sans"/>
              <a:cs typeface="Azo Sans"/>
              <a:sym typeface="Azo Sans"/>
            </a:endParaRPr>
          </a:p>
        </p:txBody>
      </p:sp>
      <p:cxnSp>
        <p:nvCxnSpPr>
          <p:cNvPr id="81" name="Conector recto 80">
            <a:extLst>
              <a:ext uri="{FF2B5EF4-FFF2-40B4-BE49-F238E27FC236}">
                <a16:creationId xmlns:a16="http://schemas.microsoft.com/office/drawing/2014/main" id="{07F88635-47AA-C544-2E0F-4AA6714F3340}"/>
              </a:ext>
            </a:extLst>
          </p:cNvPr>
          <p:cNvCxnSpPr>
            <a:stCxn id="33" idx="3"/>
            <a:endCxn id="44" idx="1"/>
          </p:cNvCxnSpPr>
          <p:nvPr/>
        </p:nvCxnSpPr>
        <p:spPr>
          <a:xfrm flipV="1">
            <a:off x="3603977" y="1197497"/>
            <a:ext cx="368305" cy="79397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Conector recto 82">
            <a:extLst>
              <a:ext uri="{FF2B5EF4-FFF2-40B4-BE49-F238E27FC236}">
                <a16:creationId xmlns:a16="http://schemas.microsoft.com/office/drawing/2014/main" id="{5421B9A3-E786-62A1-01CF-2D992C18EC3C}"/>
              </a:ext>
            </a:extLst>
          </p:cNvPr>
          <p:cNvCxnSpPr>
            <a:stCxn id="38" idx="3"/>
            <a:endCxn id="44" idx="1"/>
          </p:cNvCxnSpPr>
          <p:nvPr/>
        </p:nvCxnSpPr>
        <p:spPr>
          <a:xfrm flipV="1">
            <a:off x="3603977" y="1197497"/>
            <a:ext cx="368305" cy="1592664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7" name="CuadroTexto 29">
            <a:extLst>
              <a:ext uri="{FF2B5EF4-FFF2-40B4-BE49-F238E27FC236}">
                <a16:creationId xmlns:a16="http://schemas.microsoft.com/office/drawing/2014/main" id="{CAD2294E-40A2-3F63-21B0-0F188B16898A}"/>
              </a:ext>
            </a:extLst>
          </p:cNvPr>
          <p:cNvSpPr txBox="1"/>
          <p:nvPr/>
        </p:nvSpPr>
        <p:spPr>
          <a:xfrm>
            <a:off x="5794790" y="924834"/>
            <a:ext cx="416818" cy="231042"/>
          </a:xfrm>
          <a:prstGeom prst="rect">
            <a:avLst/>
          </a:prstGeom>
          <a:solidFill>
            <a:srgbClr val="FF0000"/>
          </a:solidFill>
          <a:ln w="9525" cmpd="sng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 anchor="ctr"/>
          <a:lstStyle>
            <a:defPPr>
              <a:defRPr lang="es-MX"/>
            </a:defPPr>
            <a:lvl1pPr indent="0" algn="ctr">
              <a:defRPr sz="900" b="1">
                <a:solidFill>
                  <a:schemeClr val="bg1"/>
                </a:solidFill>
                <a:latin typeface="Aptos ExtraBold" panose="020B0004020202020204" pitchFamily="34" charset="0"/>
              </a:defRPr>
            </a:lvl1pPr>
            <a:lvl2pPr indent="0">
              <a:defRPr sz="1100"/>
            </a:lvl2pPr>
            <a:lvl3pPr indent="0">
              <a:defRPr sz="1100"/>
            </a:lvl3pPr>
            <a:lvl4pPr indent="0">
              <a:defRPr sz="1100"/>
            </a:lvl4pPr>
            <a:lvl5pPr indent="0">
              <a:defRPr sz="1100"/>
            </a:lvl5pPr>
            <a:lvl6pPr indent="0">
              <a:defRPr sz="1100"/>
            </a:lvl6pPr>
            <a:lvl7pPr indent="0">
              <a:defRPr sz="1100"/>
            </a:lvl7pPr>
            <a:lvl8pPr indent="0">
              <a:defRPr sz="1100"/>
            </a:lvl8pPr>
            <a:lvl9pPr indent="0">
              <a:defRPr sz="1100"/>
            </a:lvl9pPr>
          </a:lstStyle>
          <a:p>
            <a:r>
              <a:rPr lang="es-CO"/>
              <a:t>NO</a:t>
            </a:r>
          </a:p>
        </p:txBody>
      </p:sp>
      <p:sp>
        <p:nvSpPr>
          <p:cNvPr id="88" name="CuadroTexto 46">
            <a:extLst>
              <a:ext uri="{FF2B5EF4-FFF2-40B4-BE49-F238E27FC236}">
                <a16:creationId xmlns:a16="http://schemas.microsoft.com/office/drawing/2014/main" id="{CAC91B49-5563-9A99-B2C4-19F0B6218BEF}"/>
              </a:ext>
            </a:extLst>
          </p:cNvPr>
          <p:cNvSpPr txBox="1"/>
          <p:nvPr/>
        </p:nvSpPr>
        <p:spPr>
          <a:xfrm>
            <a:off x="4110555" y="1606029"/>
            <a:ext cx="416818" cy="245014"/>
          </a:xfrm>
          <a:prstGeom prst="rect">
            <a:avLst/>
          </a:prstGeom>
          <a:solidFill>
            <a:srgbClr val="263342"/>
          </a:solidFill>
          <a:ln w="9525" cmpd="sng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 anchor="ctr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/>
            <a:r>
              <a:rPr lang="es-CO" sz="900" b="1">
                <a:solidFill>
                  <a:schemeClr val="bg1"/>
                </a:solidFill>
                <a:latin typeface="Aptos ExtraBold" panose="020B0004020202020204" pitchFamily="34" charset="0"/>
              </a:rPr>
              <a:t>SI</a:t>
            </a:r>
          </a:p>
        </p:txBody>
      </p:sp>
      <p:sp>
        <p:nvSpPr>
          <p:cNvPr id="96" name="CuadroTexto 29">
            <a:extLst>
              <a:ext uri="{FF2B5EF4-FFF2-40B4-BE49-F238E27FC236}">
                <a16:creationId xmlns:a16="http://schemas.microsoft.com/office/drawing/2014/main" id="{49E74FE7-C610-61E4-BB52-C85B9215EB33}"/>
              </a:ext>
            </a:extLst>
          </p:cNvPr>
          <p:cNvSpPr txBox="1"/>
          <p:nvPr/>
        </p:nvSpPr>
        <p:spPr>
          <a:xfrm>
            <a:off x="9617042" y="4949263"/>
            <a:ext cx="416818" cy="231042"/>
          </a:xfrm>
          <a:prstGeom prst="rect">
            <a:avLst/>
          </a:prstGeom>
          <a:solidFill>
            <a:srgbClr val="FF0000"/>
          </a:solidFill>
          <a:ln w="9525" cmpd="sng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 anchor="ctr"/>
          <a:lstStyle>
            <a:defPPr>
              <a:defRPr lang="es-MX"/>
            </a:defPPr>
            <a:lvl1pPr indent="0" algn="ctr">
              <a:defRPr sz="900" b="1">
                <a:solidFill>
                  <a:schemeClr val="bg1"/>
                </a:solidFill>
                <a:latin typeface="Aptos ExtraBold" panose="020B0004020202020204" pitchFamily="34" charset="0"/>
              </a:defRPr>
            </a:lvl1pPr>
            <a:lvl2pPr indent="0">
              <a:defRPr sz="1100"/>
            </a:lvl2pPr>
            <a:lvl3pPr indent="0">
              <a:defRPr sz="1100"/>
            </a:lvl3pPr>
            <a:lvl4pPr indent="0">
              <a:defRPr sz="1100"/>
            </a:lvl4pPr>
            <a:lvl5pPr indent="0">
              <a:defRPr sz="1100"/>
            </a:lvl5pPr>
            <a:lvl6pPr indent="0">
              <a:defRPr sz="1100"/>
            </a:lvl6pPr>
            <a:lvl7pPr indent="0">
              <a:defRPr sz="1100"/>
            </a:lvl7pPr>
            <a:lvl8pPr indent="0">
              <a:defRPr sz="1100"/>
            </a:lvl8pPr>
            <a:lvl9pPr indent="0">
              <a:defRPr sz="1100"/>
            </a:lvl9pPr>
          </a:lstStyle>
          <a:p>
            <a:r>
              <a:rPr lang="es-CO"/>
              <a:t>NO</a:t>
            </a:r>
          </a:p>
        </p:txBody>
      </p:sp>
      <p:sp>
        <p:nvSpPr>
          <p:cNvPr id="97" name="CuadroTexto 46">
            <a:extLst>
              <a:ext uri="{FF2B5EF4-FFF2-40B4-BE49-F238E27FC236}">
                <a16:creationId xmlns:a16="http://schemas.microsoft.com/office/drawing/2014/main" id="{EFFC5C80-F321-4516-5C8D-6AE10E530C38}"/>
              </a:ext>
            </a:extLst>
          </p:cNvPr>
          <p:cNvSpPr txBox="1"/>
          <p:nvPr/>
        </p:nvSpPr>
        <p:spPr>
          <a:xfrm>
            <a:off x="9058016" y="5901794"/>
            <a:ext cx="416818" cy="245014"/>
          </a:xfrm>
          <a:prstGeom prst="rect">
            <a:avLst/>
          </a:prstGeom>
          <a:solidFill>
            <a:srgbClr val="263342"/>
          </a:solidFill>
          <a:ln w="9525" cmpd="sng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 anchor="ctr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/>
            <a:r>
              <a:rPr lang="es-CO" sz="900" b="1">
                <a:solidFill>
                  <a:schemeClr val="bg1"/>
                </a:solidFill>
                <a:latin typeface="Aptos ExtraBold" panose="020B0004020202020204" pitchFamily="34" charset="0"/>
              </a:rPr>
              <a:t>SI</a:t>
            </a:r>
          </a:p>
        </p:txBody>
      </p:sp>
      <p:sp>
        <p:nvSpPr>
          <p:cNvPr id="126" name="CuadroTexto 41">
            <a:extLst>
              <a:ext uri="{FF2B5EF4-FFF2-40B4-BE49-F238E27FC236}">
                <a16:creationId xmlns:a16="http://schemas.microsoft.com/office/drawing/2014/main" id="{979CA928-A945-A29D-01BC-7503FB01C6B4}"/>
              </a:ext>
            </a:extLst>
          </p:cNvPr>
          <p:cNvSpPr txBox="1"/>
          <p:nvPr/>
        </p:nvSpPr>
        <p:spPr>
          <a:xfrm>
            <a:off x="82076" y="1957324"/>
            <a:ext cx="1576464" cy="365626"/>
          </a:xfrm>
          <a:prstGeom prst="roundRect">
            <a:avLst/>
          </a:prstGeom>
          <a:solidFill>
            <a:srgbClr val="232F3D"/>
          </a:solidFill>
          <a:ln w="9525" cmpd="sng"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 anchor="ctr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CO" sz="1400" b="1">
                <a:solidFill>
                  <a:schemeClr val="bg1"/>
                </a:solidFill>
              </a:rPr>
              <a:t>INICIO</a:t>
            </a:r>
          </a:p>
        </p:txBody>
      </p:sp>
      <p:cxnSp>
        <p:nvCxnSpPr>
          <p:cNvPr id="128" name="Conector recto 127">
            <a:extLst>
              <a:ext uri="{FF2B5EF4-FFF2-40B4-BE49-F238E27FC236}">
                <a16:creationId xmlns:a16="http://schemas.microsoft.com/office/drawing/2014/main" id="{164D9B25-B0E4-0556-61A7-7EF5F8E9E01B}"/>
              </a:ext>
            </a:extLst>
          </p:cNvPr>
          <p:cNvCxnSpPr>
            <a:stCxn id="126" idx="0"/>
            <a:endCxn id="11" idx="2"/>
          </p:cNvCxnSpPr>
          <p:nvPr/>
        </p:nvCxnSpPr>
        <p:spPr>
          <a:xfrm flipV="1">
            <a:off x="870308" y="1483229"/>
            <a:ext cx="9114" cy="474095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34" name="CuadroTexto 23">
            <a:extLst>
              <a:ext uri="{FF2B5EF4-FFF2-40B4-BE49-F238E27FC236}">
                <a16:creationId xmlns:a16="http://schemas.microsoft.com/office/drawing/2014/main" id="{6E21AF61-5390-A49C-1E2A-DAD53BA7636B}"/>
              </a:ext>
            </a:extLst>
          </p:cNvPr>
          <p:cNvSpPr txBox="1"/>
          <p:nvPr/>
        </p:nvSpPr>
        <p:spPr>
          <a:xfrm>
            <a:off x="8240709" y="1694666"/>
            <a:ext cx="1376333" cy="696148"/>
          </a:xfrm>
          <a:prstGeom prst="flowChartDocument">
            <a:avLst/>
          </a:prstGeom>
          <a:solidFill>
            <a:srgbClr val="263342"/>
          </a:solidFill>
          <a:ln w="9525" cmpd="sng"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 anchor="ctr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CO" sz="1050" b="1">
                <a:solidFill>
                  <a:schemeClr val="bg1"/>
                </a:solidFill>
                <a:latin typeface="Avenir LT Std 45 Book" panose="020B0502020203020204" pitchFamily="34" charset="0"/>
              </a:rPr>
              <a:t>Ejecución</a:t>
            </a:r>
          </a:p>
          <a:p>
            <a:pPr algn="ctr"/>
            <a:r>
              <a:rPr lang="es-CO" sz="1050" b="1">
                <a:solidFill>
                  <a:schemeClr val="bg1"/>
                </a:solidFill>
                <a:latin typeface="Avenir LT Std 45 Book" panose="020B0502020203020204" pitchFamily="34" charset="0"/>
              </a:rPr>
              <a:t> 7 y 30 Días </a:t>
            </a:r>
          </a:p>
        </p:txBody>
      </p:sp>
      <p:cxnSp>
        <p:nvCxnSpPr>
          <p:cNvPr id="135" name="Conector recto 134">
            <a:extLst>
              <a:ext uri="{FF2B5EF4-FFF2-40B4-BE49-F238E27FC236}">
                <a16:creationId xmlns:a16="http://schemas.microsoft.com/office/drawing/2014/main" id="{F7D26ABA-5859-AD3F-7CD7-D49BD45D4EE0}"/>
              </a:ext>
            </a:extLst>
          </p:cNvPr>
          <p:cNvCxnSpPr>
            <a:cxnSpLocks/>
          </p:cNvCxnSpPr>
          <p:nvPr/>
        </p:nvCxnSpPr>
        <p:spPr>
          <a:xfrm flipV="1">
            <a:off x="7796484" y="1988084"/>
            <a:ext cx="442750" cy="1744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6" name="CuadroTexto 23">
            <a:extLst>
              <a:ext uri="{FF2B5EF4-FFF2-40B4-BE49-F238E27FC236}">
                <a16:creationId xmlns:a16="http://schemas.microsoft.com/office/drawing/2014/main" id="{E66BBD87-395D-A9C3-F7B9-76541854651C}"/>
              </a:ext>
            </a:extLst>
          </p:cNvPr>
          <p:cNvSpPr txBox="1"/>
          <p:nvPr/>
        </p:nvSpPr>
        <p:spPr>
          <a:xfrm>
            <a:off x="8254570" y="2528084"/>
            <a:ext cx="1376333" cy="696148"/>
          </a:xfrm>
          <a:prstGeom prst="flowChartDocument">
            <a:avLst/>
          </a:prstGeom>
          <a:solidFill>
            <a:srgbClr val="263342"/>
          </a:solidFill>
          <a:ln w="9525" cmpd="sng"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 anchor="ctr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CO" sz="1050" b="1">
                <a:solidFill>
                  <a:schemeClr val="bg1"/>
                </a:solidFill>
                <a:latin typeface="Avenir LT Std 45 Book" panose="020B0502020203020204" pitchFamily="34" charset="0"/>
              </a:rPr>
              <a:t>Al Finalizar el Proceso</a:t>
            </a:r>
          </a:p>
        </p:txBody>
      </p:sp>
      <p:cxnSp>
        <p:nvCxnSpPr>
          <p:cNvPr id="137" name="Conector recto 136">
            <a:extLst>
              <a:ext uri="{FF2B5EF4-FFF2-40B4-BE49-F238E27FC236}">
                <a16:creationId xmlns:a16="http://schemas.microsoft.com/office/drawing/2014/main" id="{F9833491-CC90-302C-3FF3-33F2DD7AB6ED}"/>
              </a:ext>
            </a:extLst>
          </p:cNvPr>
          <p:cNvCxnSpPr>
            <a:cxnSpLocks/>
          </p:cNvCxnSpPr>
          <p:nvPr/>
        </p:nvCxnSpPr>
        <p:spPr>
          <a:xfrm flipV="1">
            <a:off x="7810345" y="2821502"/>
            <a:ext cx="442750" cy="1744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8" name="CuadroTexto 23">
            <a:extLst>
              <a:ext uri="{FF2B5EF4-FFF2-40B4-BE49-F238E27FC236}">
                <a16:creationId xmlns:a16="http://schemas.microsoft.com/office/drawing/2014/main" id="{9868D100-4FC7-F97B-9CF8-82C381E4BC5F}"/>
              </a:ext>
            </a:extLst>
          </p:cNvPr>
          <p:cNvSpPr txBox="1"/>
          <p:nvPr/>
        </p:nvSpPr>
        <p:spPr>
          <a:xfrm>
            <a:off x="8247424" y="3371882"/>
            <a:ext cx="1376333" cy="696148"/>
          </a:xfrm>
          <a:prstGeom prst="flowChartDocument">
            <a:avLst/>
          </a:prstGeom>
          <a:solidFill>
            <a:srgbClr val="263342"/>
          </a:solidFill>
          <a:ln w="9525" cmpd="sng"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 anchor="ctr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CO" sz="1050" b="1">
                <a:solidFill>
                  <a:schemeClr val="bg1"/>
                </a:solidFill>
                <a:latin typeface="Avenir LT Std 45 Book" panose="020B0502020203020204" pitchFamily="34" charset="0"/>
              </a:rPr>
              <a:t>Ejecución </a:t>
            </a:r>
          </a:p>
          <a:p>
            <a:pPr algn="ctr"/>
            <a:r>
              <a:rPr lang="es-CO" sz="1050" b="1">
                <a:solidFill>
                  <a:schemeClr val="bg1"/>
                </a:solidFill>
                <a:latin typeface="Avenir LT Std 45 Book" panose="020B0502020203020204" pitchFamily="34" charset="0"/>
              </a:rPr>
              <a:t>90 </a:t>
            </a:r>
            <a:r>
              <a:rPr lang="es-CO" sz="1050" b="1" err="1">
                <a:solidFill>
                  <a:schemeClr val="bg1"/>
                </a:solidFill>
                <a:latin typeface="Avenir LT Std 45 Book" panose="020B0502020203020204" pitchFamily="34" charset="0"/>
              </a:rPr>
              <a:t>Dias</a:t>
            </a:r>
            <a:endParaRPr lang="es-CO" sz="1050" b="1">
              <a:solidFill>
                <a:schemeClr val="bg1"/>
              </a:solidFill>
              <a:latin typeface="Avenir LT Std 45 Book" panose="020B0502020203020204" pitchFamily="34" charset="0"/>
            </a:endParaRPr>
          </a:p>
        </p:txBody>
      </p:sp>
      <p:cxnSp>
        <p:nvCxnSpPr>
          <p:cNvPr id="139" name="Conector recto 138">
            <a:extLst>
              <a:ext uri="{FF2B5EF4-FFF2-40B4-BE49-F238E27FC236}">
                <a16:creationId xmlns:a16="http://schemas.microsoft.com/office/drawing/2014/main" id="{FA283E52-4CF0-7359-B2C6-CE13F1754A12}"/>
              </a:ext>
            </a:extLst>
          </p:cNvPr>
          <p:cNvCxnSpPr>
            <a:cxnSpLocks/>
          </p:cNvCxnSpPr>
          <p:nvPr/>
        </p:nvCxnSpPr>
        <p:spPr>
          <a:xfrm flipV="1">
            <a:off x="7803199" y="3665300"/>
            <a:ext cx="442750" cy="1744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9" name="CuadroTexto 46">
            <a:extLst>
              <a:ext uri="{FF2B5EF4-FFF2-40B4-BE49-F238E27FC236}">
                <a16:creationId xmlns:a16="http://schemas.microsoft.com/office/drawing/2014/main" id="{E7EE3D00-4C52-403B-B341-BF8CCE1F27E8}"/>
              </a:ext>
            </a:extLst>
          </p:cNvPr>
          <p:cNvSpPr txBox="1"/>
          <p:nvPr/>
        </p:nvSpPr>
        <p:spPr>
          <a:xfrm>
            <a:off x="5547463" y="3772715"/>
            <a:ext cx="416818" cy="245014"/>
          </a:xfrm>
          <a:prstGeom prst="rect">
            <a:avLst/>
          </a:prstGeom>
          <a:solidFill>
            <a:srgbClr val="263342"/>
          </a:solidFill>
          <a:ln w="9525" cmpd="sng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 anchor="ctr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/>
            <a:r>
              <a:rPr lang="es-CO" sz="900" b="1">
                <a:solidFill>
                  <a:schemeClr val="bg1"/>
                </a:solidFill>
                <a:latin typeface="Aptos ExtraBold" panose="020B0004020202020204" pitchFamily="34" charset="0"/>
              </a:rPr>
              <a:t>SI</a:t>
            </a:r>
          </a:p>
        </p:txBody>
      </p:sp>
      <p:sp>
        <p:nvSpPr>
          <p:cNvPr id="69" name="Diagrama de flujo: decisión 68">
            <a:extLst>
              <a:ext uri="{FF2B5EF4-FFF2-40B4-BE49-F238E27FC236}">
                <a16:creationId xmlns:a16="http://schemas.microsoft.com/office/drawing/2014/main" id="{E06CB68F-061A-44DE-8C99-02A00D6989A3}"/>
              </a:ext>
            </a:extLst>
          </p:cNvPr>
          <p:cNvSpPr/>
          <p:nvPr/>
        </p:nvSpPr>
        <p:spPr>
          <a:xfrm>
            <a:off x="3955872" y="3712909"/>
            <a:ext cx="1800000" cy="1080000"/>
          </a:xfrm>
          <a:prstGeom prst="flowChartDecision">
            <a:avLst/>
          </a:prstGeom>
          <a:solidFill>
            <a:srgbClr val="FCD02F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CO" sz="900">
                <a:solidFill>
                  <a:sysClr val="windowText" lastClr="000000"/>
                </a:solidFill>
                <a:latin typeface="Avenir LT Std 45 Book" panose="020B0502020203020204" pitchFamily="34" charset="0"/>
              </a:rPr>
              <a:t>¿El padrino cumple con los criterios ?</a:t>
            </a:r>
          </a:p>
        </p:txBody>
      </p:sp>
      <p:sp>
        <p:nvSpPr>
          <p:cNvPr id="278" name="CuadroTexto 29">
            <a:extLst>
              <a:ext uri="{FF2B5EF4-FFF2-40B4-BE49-F238E27FC236}">
                <a16:creationId xmlns:a16="http://schemas.microsoft.com/office/drawing/2014/main" id="{B8DB10D2-D459-4F4C-AF61-961416853B1B}"/>
              </a:ext>
            </a:extLst>
          </p:cNvPr>
          <p:cNvSpPr txBox="1"/>
          <p:nvPr/>
        </p:nvSpPr>
        <p:spPr>
          <a:xfrm>
            <a:off x="4110555" y="3604435"/>
            <a:ext cx="416818" cy="231042"/>
          </a:xfrm>
          <a:prstGeom prst="rect">
            <a:avLst/>
          </a:prstGeom>
          <a:solidFill>
            <a:srgbClr val="FF0000"/>
          </a:solidFill>
          <a:ln w="9525" cmpd="sng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 anchor="ctr"/>
          <a:lstStyle>
            <a:defPPr>
              <a:defRPr lang="es-MX"/>
            </a:defPPr>
            <a:lvl1pPr indent="0" algn="ctr">
              <a:defRPr sz="900" b="1">
                <a:solidFill>
                  <a:schemeClr val="bg1"/>
                </a:solidFill>
                <a:latin typeface="Aptos ExtraBold" panose="020B0004020202020204" pitchFamily="34" charset="0"/>
              </a:defRPr>
            </a:lvl1pPr>
            <a:lvl2pPr indent="0">
              <a:defRPr sz="1100"/>
            </a:lvl2pPr>
            <a:lvl3pPr indent="0">
              <a:defRPr sz="1100"/>
            </a:lvl3pPr>
            <a:lvl4pPr indent="0">
              <a:defRPr sz="1100"/>
            </a:lvl4pPr>
            <a:lvl5pPr indent="0">
              <a:defRPr sz="1100"/>
            </a:lvl5pPr>
            <a:lvl6pPr indent="0">
              <a:defRPr sz="1100"/>
            </a:lvl6pPr>
            <a:lvl7pPr indent="0">
              <a:defRPr sz="1100"/>
            </a:lvl7pPr>
            <a:lvl8pPr indent="0">
              <a:defRPr sz="1100"/>
            </a:lvl8pPr>
            <a:lvl9pPr indent="0">
              <a:defRPr sz="1100"/>
            </a:lvl9pPr>
          </a:lstStyle>
          <a:p>
            <a:r>
              <a:rPr lang="es-CO"/>
              <a:t>NO</a:t>
            </a:r>
          </a:p>
        </p:txBody>
      </p:sp>
      <p:cxnSp>
        <p:nvCxnSpPr>
          <p:cNvPr id="159" name="Conector recto 158">
            <a:extLst>
              <a:ext uri="{FF2B5EF4-FFF2-40B4-BE49-F238E27FC236}">
                <a16:creationId xmlns:a16="http://schemas.microsoft.com/office/drawing/2014/main" id="{E4E06FE2-0AB5-6ACB-C093-688B64E19239}"/>
              </a:ext>
            </a:extLst>
          </p:cNvPr>
          <p:cNvCxnSpPr>
            <a:cxnSpLocks/>
            <a:stCxn id="57" idx="1"/>
            <a:endCxn id="69" idx="1"/>
          </p:cNvCxnSpPr>
          <p:nvPr/>
        </p:nvCxnSpPr>
        <p:spPr>
          <a:xfrm rot="10800000" flipV="1">
            <a:off x="3955873" y="2245203"/>
            <a:ext cx="4853" cy="2007706"/>
          </a:xfrm>
          <a:prstGeom prst="bentConnector3">
            <a:avLst>
              <a:gd name="adj1" fmla="val 2957181"/>
            </a:avLst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2274539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7EB94B-EC5E-BD45-95FA-B1C8FF64C8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7531C53C-663F-8710-04B8-1D35B750DB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9491"/>
            <a:ext cx="12192000" cy="653710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5F7F2775-9129-2939-4EDC-45A0FA7B0A6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165" y="93041"/>
            <a:ext cx="1448776" cy="340392"/>
          </a:xfrm>
          <a:prstGeom prst="rect">
            <a:avLst/>
          </a:prstGeom>
        </p:spPr>
      </p:pic>
      <p:sp>
        <p:nvSpPr>
          <p:cNvPr id="17" name="CuadroTexto 16">
            <a:extLst>
              <a:ext uri="{FF2B5EF4-FFF2-40B4-BE49-F238E27FC236}">
                <a16:creationId xmlns:a16="http://schemas.microsoft.com/office/drawing/2014/main" id="{1944816E-6987-8461-D804-6A9D688391C5}"/>
              </a:ext>
            </a:extLst>
          </p:cNvPr>
          <p:cNvSpPr txBox="1"/>
          <p:nvPr/>
        </p:nvSpPr>
        <p:spPr>
          <a:xfrm>
            <a:off x="2331000" y="33244"/>
            <a:ext cx="841922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1400">
                <a:solidFill>
                  <a:schemeClr val="bg1"/>
                </a:solidFill>
                <a:latin typeface="Avenir Next LT Pro" panose="020B0504020202020204" pitchFamily="34" charset="0"/>
                <a:ea typeface="Azo Sans"/>
                <a:cs typeface="Azo Sans"/>
                <a:sym typeface="Azo Sans"/>
              </a:rPr>
              <a:t>4.1.2 </a:t>
            </a:r>
            <a:r>
              <a:rPr lang="es-MX" sz="1400">
                <a:solidFill>
                  <a:schemeClr val="bg1"/>
                </a:solidFill>
                <a:latin typeface="Avenir Next LT Pro" panose="020B0504020202020204" pitchFamily="34" charset="0"/>
                <a:ea typeface="Azo Sans"/>
                <a:cs typeface="Azo Sans"/>
                <a:sym typeface="Azo Sans"/>
              </a:rPr>
              <a:t>Impartir programas de aprendizaje: los empleados completan programas de aprendizaje obligatorios.</a:t>
            </a:r>
            <a:endParaRPr lang="es-ES" sz="1400">
              <a:solidFill>
                <a:schemeClr val="bg1"/>
              </a:solidFill>
              <a:latin typeface="Avenir Next LT Pro" panose="020B0504020202020204" pitchFamily="34" charset="0"/>
              <a:ea typeface="Azo Sans"/>
              <a:cs typeface="Azo Sans"/>
              <a:sym typeface="Azo Sans"/>
            </a:endParaRP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0808B248-A01C-2674-D1F5-FC469B94B17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750106"/>
            <a:ext cx="12192000" cy="107894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71E6AC31-539B-D092-606F-8D603597CE93}"/>
              </a:ext>
            </a:extLst>
          </p:cNvPr>
          <p:cNvPicPr preferRelativeResize="0">
            <a:picLocks/>
          </p:cNvPicPr>
          <p:nvPr/>
        </p:nvPicPr>
        <p:blipFill>
          <a:blip r:embed="rId5"/>
          <a:stretch>
            <a:fillRect/>
          </a:stretch>
        </p:blipFill>
        <p:spPr>
          <a:xfrm>
            <a:off x="8335232" y="4364122"/>
            <a:ext cx="3134217" cy="1845198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F071F5CA-BD70-5F52-5814-49CE962ECF61}"/>
              </a:ext>
            </a:extLst>
          </p:cNvPr>
          <p:cNvPicPr preferRelativeResize="0">
            <a:picLocks/>
          </p:cNvPicPr>
          <p:nvPr/>
        </p:nvPicPr>
        <p:blipFill>
          <a:blip r:embed="rId6"/>
          <a:stretch>
            <a:fillRect/>
          </a:stretch>
        </p:blipFill>
        <p:spPr>
          <a:xfrm>
            <a:off x="4403589" y="1667517"/>
            <a:ext cx="3134217" cy="1845198"/>
          </a:xfrm>
          <a:prstGeom prst="rect">
            <a:avLst/>
          </a:prstGeom>
        </p:spPr>
      </p:pic>
      <p:pic>
        <p:nvPicPr>
          <p:cNvPr id="26" name="Imagen 25">
            <a:extLst>
              <a:ext uri="{FF2B5EF4-FFF2-40B4-BE49-F238E27FC236}">
                <a16:creationId xmlns:a16="http://schemas.microsoft.com/office/drawing/2014/main" id="{3583F416-A476-A862-E9A5-4874D1A1CF64}"/>
              </a:ext>
            </a:extLst>
          </p:cNvPr>
          <p:cNvPicPr preferRelativeResize="0">
            <a:picLocks/>
          </p:cNvPicPr>
          <p:nvPr/>
        </p:nvPicPr>
        <p:blipFill>
          <a:blip r:embed="rId7"/>
          <a:stretch>
            <a:fillRect/>
          </a:stretch>
        </p:blipFill>
        <p:spPr>
          <a:xfrm>
            <a:off x="471947" y="4364122"/>
            <a:ext cx="3134217" cy="1845198"/>
          </a:xfrm>
          <a:prstGeom prst="rect">
            <a:avLst/>
          </a:prstGeom>
        </p:spPr>
      </p:pic>
      <p:pic>
        <p:nvPicPr>
          <p:cNvPr id="32" name="Imagen 31">
            <a:extLst>
              <a:ext uri="{FF2B5EF4-FFF2-40B4-BE49-F238E27FC236}">
                <a16:creationId xmlns:a16="http://schemas.microsoft.com/office/drawing/2014/main" id="{36AA71B6-C9C9-7EA3-B4D7-F20F0E0EBDAE}"/>
              </a:ext>
            </a:extLst>
          </p:cNvPr>
          <p:cNvPicPr preferRelativeResize="0">
            <a:picLocks/>
          </p:cNvPicPr>
          <p:nvPr/>
        </p:nvPicPr>
        <p:blipFill>
          <a:blip r:embed="rId8"/>
          <a:stretch>
            <a:fillRect/>
          </a:stretch>
        </p:blipFill>
        <p:spPr>
          <a:xfrm>
            <a:off x="8335232" y="1656277"/>
            <a:ext cx="3134217" cy="1845198"/>
          </a:xfrm>
          <a:prstGeom prst="rect">
            <a:avLst/>
          </a:prstGeom>
        </p:spPr>
      </p:pic>
      <p:pic>
        <p:nvPicPr>
          <p:cNvPr id="35" name="Imagen 34">
            <a:extLst>
              <a:ext uri="{FF2B5EF4-FFF2-40B4-BE49-F238E27FC236}">
                <a16:creationId xmlns:a16="http://schemas.microsoft.com/office/drawing/2014/main" id="{1494960F-E4FC-9187-C23C-B3375A3DBEFA}"/>
              </a:ext>
            </a:extLst>
          </p:cNvPr>
          <p:cNvPicPr preferRelativeResize="0">
            <a:picLocks/>
          </p:cNvPicPr>
          <p:nvPr/>
        </p:nvPicPr>
        <p:blipFill>
          <a:blip r:embed="rId9"/>
          <a:stretch>
            <a:fillRect/>
          </a:stretch>
        </p:blipFill>
        <p:spPr>
          <a:xfrm>
            <a:off x="4417960" y="4364122"/>
            <a:ext cx="3134217" cy="1845198"/>
          </a:xfrm>
          <a:prstGeom prst="rect">
            <a:avLst/>
          </a:prstGeom>
        </p:spPr>
      </p:pic>
      <p:pic>
        <p:nvPicPr>
          <p:cNvPr id="48" name="Imagen 47">
            <a:extLst>
              <a:ext uri="{FF2B5EF4-FFF2-40B4-BE49-F238E27FC236}">
                <a16:creationId xmlns:a16="http://schemas.microsoft.com/office/drawing/2014/main" id="{3CF1B3A3-6B57-8EC8-018D-EBAFBDE7ED63}"/>
              </a:ext>
            </a:extLst>
          </p:cNvPr>
          <p:cNvPicPr preferRelativeResize="0">
            <a:picLocks/>
          </p:cNvPicPr>
          <p:nvPr/>
        </p:nvPicPr>
        <p:blipFill>
          <a:blip r:embed="rId10"/>
          <a:stretch>
            <a:fillRect/>
          </a:stretch>
        </p:blipFill>
        <p:spPr>
          <a:xfrm>
            <a:off x="471947" y="1667517"/>
            <a:ext cx="3134217" cy="1845198"/>
          </a:xfrm>
          <a:prstGeom prst="rect">
            <a:avLst/>
          </a:prstGeom>
        </p:spPr>
      </p:pic>
      <p:sp>
        <p:nvSpPr>
          <p:cNvPr id="49" name="Rectángulo 48">
            <a:extLst>
              <a:ext uri="{FF2B5EF4-FFF2-40B4-BE49-F238E27FC236}">
                <a16:creationId xmlns:a16="http://schemas.microsoft.com/office/drawing/2014/main" id="{AE569276-AF1B-B3E2-0497-8EFA05E58A69}"/>
              </a:ext>
            </a:extLst>
          </p:cNvPr>
          <p:cNvSpPr/>
          <p:nvPr/>
        </p:nvSpPr>
        <p:spPr>
          <a:xfrm>
            <a:off x="471947" y="806245"/>
            <a:ext cx="11026245" cy="53513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/>
              <a:t>Realizamos capacitación con diferentes grupos según el indicador  en el que mas estemos presentando oportunidad </a:t>
            </a:r>
            <a:endParaRPr lang="es-CO" dirty="0"/>
          </a:p>
        </p:txBody>
      </p:sp>
      <p:sp>
        <p:nvSpPr>
          <p:cNvPr id="50" name="Rectángulo 49">
            <a:extLst>
              <a:ext uri="{FF2B5EF4-FFF2-40B4-BE49-F238E27FC236}">
                <a16:creationId xmlns:a16="http://schemas.microsoft.com/office/drawing/2014/main" id="{C016DB5A-0C26-DF82-8B56-154D9BA23B4D}"/>
              </a:ext>
            </a:extLst>
          </p:cNvPr>
          <p:cNvSpPr/>
          <p:nvPr/>
        </p:nvSpPr>
        <p:spPr>
          <a:xfrm>
            <a:off x="471947" y="3687696"/>
            <a:ext cx="10997502" cy="501445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/>
              <a:t>Practico</a:t>
            </a:r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350134457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7EB94B-EC5E-BD45-95FA-B1C8FF64C8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7531C53C-663F-8710-04B8-1D35B750DB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7278"/>
            <a:ext cx="12192000" cy="653710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5F7F2775-9129-2939-4EDC-45A0FA7B0A6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165" y="93041"/>
            <a:ext cx="1448776" cy="340392"/>
          </a:xfrm>
          <a:prstGeom prst="rect">
            <a:avLst/>
          </a:prstGeom>
          <a:ln>
            <a:solidFill>
              <a:srgbClr val="4472C4"/>
            </a:solidFill>
          </a:ln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0808B248-A01C-2674-D1F5-FC469B94B17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750106"/>
            <a:ext cx="12192000" cy="107894"/>
          </a:xfrm>
          <a:prstGeom prst="rect">
            <a:avLst/>
          </a:prstGeom>
        </p:spPr>
      </p:pic>
      <p:sp>
        <p:nvSpPr>
          <p:cNvPr id="10" name="CuadroTexto 9">
            <a:extLst>
              <a:ext uri="{FF2B5EF4-FFF2-40B4-BE49-F238E27FC236}">
                <a16:creationId xmlns:a16="http://schemas.microsoft.com/office/drawing/2014/main" id="{681CC2CB-13AB-C2C0-9423-2816B49C3CE4}"/>
              </a:ext>
            </a:extLst>
          </p:cNvPr>
          <p:cNvSpPr txBox="1"/>
          <p:nvPr/>
        </p:nvSpPr>
        <p:spPr>
          <a:xfrm>
            <a:off x="2309403" y="158957"/>
            <a:ext cx="8896985" cy="523220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>
            <a:defPPr>
              <a:defRPr lang="es-MX"/>
            </a:defPPr>
            <a:lvl1pPr algn="just">
              <a:defRPr sz="1400">
                <a:solidFill>
                  <a:schemeClr val="bg1"/>
                </a:solidFill>
                <a:ea typeface="Azo Sans"/>
                <a:cs typeface="Azo Sans"/>
              </a:defRPr>
            </a:lvl1pPr>
          </a:lstStyle>
          <a:p>
            <a:pPr algn="ctr"/>
            <a:r>
              <a:rPr lang="es-MX" sz="1400">
                <a:solidFill>
                  <a:schemeClr val="bg1"/>
                </a:solidFill>
                <a:latin typeface="Avenir Next LT Pro" panose="020B0504020202020204" pitchFamily="34" charset="0"/>
                <a:ea typeface="Azo Sans"/>
                <a:cs typeface="Azo Sans"/>
                <a:sym typeface="Azo Sans"/>
              </a:rPr>
              <a:t>4.1.3 Proceso de compañeros establecido; los compañeros están calificados y tienen buen desempeño y habilidades interpersonales.</a:t>
            </a:r>
            <a:endParaRPr lang="es-ES" sz="1400">
              <a:solidFill>
                <a:schemeClr val="bg1"/>
              </a:solidFill>
              <a:latin typeface="Avenir Next LT Pro" panose="020B0504020202020204" pitchFamily="34" charset="0"/>
              <a:ea typeface="Azo Sans"/>
              <a:cs typeface="Azo Sans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5126B45-40FF-49E0-DCD9-19B54DB7B335}"/>
              </a:ext>
            </a:extLst>
          </p:cNvPr>
          <p:cNvPicPr preferRelativeResize="0">
            <a:picLocks/>
          </p:cNvPicPr>
          <p:nvPr/>
        </p:nvPicPr>
        <p:blipFill>
          <a:blip r:embed="rId5"/>
          <a:stretch>
            <a:fillRect/>
          </a:stretch>
        </p:blipFill>
        <p:spPr>
          <a:xfrm>
            <a:off x="6049115" y="950909"/>
            <a:ext cx="2520000" cy="2520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B60CE8AE-E9F9-F5FB-AB3F-59625D05165B}"/>
              </a:ext>
            </a:extLst>
          </p:cNvPr>
          <p:cNvPicPr preferRelativeResize="0">
            <a:picLocks/>
          </p:cNvPicPr>
          <p:nvPr/>
        </p:nvPicPr>
        <p:blipFill>
          <a:blip r:embed="rId6"/>
          <a:srcRect t="10941" r="10032" b="5287"/>
          <a:stretch>
            <a:fillRect/>
          </a:stretch>
        </p:blipFill>
        <p:spPr>
          <a:xfrm>
            <a:off x="271728" y="933423"/>
            <a:ext cx="2520000" cy="2520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B50AB8CB-F975-F4A9-EB05-EC2F8165CFC9}"/>
              </a:ext>
            </a:extLst>
          </p:cNvPr>
          <p:cNvPicPr preferRelativeResize="0">
            <a:picLocks/>
          </p:cNvPicPr>
          <p:nvPr/>
        </p:nvPicPr>
        <p:blipFill>
          <a:blip r:embed="rId7"/>
          <a:srcRect l="11512" t="5544" r="12357" b="5413"/>
          <a:stretch>
            <a:fillRect/>
          </a:stretch>
        </p:blipFill>
        <p:spPr>
          <a:xfrm rot="16200000">
            <a:off x="9077871" y="950909"/>
            <a:ext cx="2520000" cy="2520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C8049023-FB90-6A8B-F345-F7E909F1A772}"/>
              </a:ext>
            </a:extLst>
          </p:cNvPr>
          <p:cNvPicPr preferRelativeResize="0">
            <a:picLocks/>
          </p:cNvPicPr>
          <p:nvPr/>
        </p:nvPicPr>
        <p:blipFill>
          <a:blip r:embed="rId8"/>
          <a:stretch>
            <a:fillRect/>
          </a:stretch>
        </p:blipFill>
        <p:spPr>
          <a:xfrm>
            <a:off x="3073262" y="3909189"/>
            <a:ext cx="2520000" cy="2520000"/>
          </a:xfrm>
          <a:prstGeom prst="rect">
            <a:avLst/>
          </a:prstGeom>
        </p:spPr>
      </p:pic>
      <p:sp>
        <p:nvSpPr>
          <p:cNvPr id="9" name="Diagrama de flujo: conector 8">
            <a:extLst>
              <a:ext uri="{FF2B5EF4-FFF2-40B4-BE49-F238E27FC236}">
                <a16:creationId xmlns:a16="http://schemas.microsoft.com/office/drawing/2014/main" id="{5B4C0374-2203-62AF-6142-829961BE39B7}"/>
              </a:ext>
            </a:extLst>
          </p:cNvPr>
          <p:cNvSpPr/>
          <p:nvPr/>
        </p:nvSpPr>
        <p:spPr>
          <a:xfrm>
            <a:off x="163501" y="839035"/>
            <a:ext cx="527587" cy="478681"/>
          </a:xfrm>
          <a:prstGeom prst="flowChartConnector">
            <a:avLst/>
          </a:prstGeom>
          <a:solidFill>
            <a:srgbClr val="FCD02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/>
              <a:t>1</a:t>
            </a:r>
            <a:endParaRPr lang="es-CO" dirty="0"/>
          </a:p>
        </p:txBody>
      </p:sp>
      <p:sp>
        <p:nvSpPr>
          <p:cNvPr id="15" name="Diagrama de flujo: conector 14">
            <a:extLst>
              <a:ext uri="{FF2B5EF4-FFF2-40B4-BE49-F238E27FC236}">
                <a16:creationId xmlns:a16="http://schemas.microsoft.com/office/drawing/2014/main" id="{6953025E-B290-83B3-CE8B-1ED29EE830AE}"/>
              </a:ext>
            </a:extLst>
          </p:cNvPr>
          <p:cNvSpPr/>
          <p:nvPr/>
        </p:nvSpPr>
        <p:spPr>
          <a:xfrm>
            <a:off x="5955831" y="893311"/>
            <a:ext cx="527587" cy="478681"/>
          </a:xfrm>
          <a:prstGeom prst="flowChartConnector">
            <a:avLst/>
          </a:prstGeom>
          <a:solidFill>
            <a:srgbClr val="FCD02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/>
              <a:t>3</a:t>
            </a:r>
            <a:endParaRPr lang="es-CO" dirty="0"/>
          </a:p>
        </p:txBody>
      </p:sp>
      <p:pic>
        <p:nvPicPr>
          <p:cNvPr id="25" name="Imagen 24">
            <a:extLst>
              <a:ext uri="{FF2B5EF4-FFF2-40B4-BE49-F238E27FC236}">
                <a16:creationId xmlns:a16="http://schemas.microsoft.com/office/drawing/2014/main" id="{79C54840-0076-C542-2688-33B11DFAD80B}"/>
              </a:ext>
            </a:extLst>
          </p:cNvPr>
          <p:cNvPicPr preferRelativeResize="0">
            <a:picLocks/>
          </p:cNvPicPr>
          <p:nvPr/>
        </p:nvPicPr>
        <p:blipFill>
          <a:blip r:embed="rId9"/>
          <a:stretch>
            <a:fillRect/>
          </a:stretch>
        </p:blipFill>
        <p:spPr>
          <a:xfrm>
            <a:off x="9077871" y="3909189"/>
            <a:ext cx="2520000" cy="2520000"/>
          </a:xfrm>
          <a:prstGeom prst="rect">
            <a:avLst/>
          </a:prstGeom>
        </p:spPr>
      </p:pic>
      <p:sp>
        <p:nvSpPr>
          <p:cNvPr id="16" name="Diagrama de flujo: conector 15">
            <a:extLst>
              <a:ext uri="{FF2B5EF4-FFF2-40B4-BE49-F238E27FC236}">
                <a16:creationId xmlns:a16="http://schemas.microsoft.com/office/drawing/2014/main" id="{F1B55CFE-EF7B-ACF9-486B-97FF8CE0DA9E}"/>
              </a:ext>
            </a:extLst>
          </p:cNvPr>
          <p:cNvSpPr/>
          <p:nvPr/>
        </p:nvSpPr>
        <p:spPr>
          <a:xfrm>
            <a:off x="8908522" y="893310"/>
            <a:ext cx="527587" cy="478681"/>
          </a:xfrm>
          <a:prstGeom prst="flowChartConnector">
            <a:avLst/>
          </a:prstGeom>
          <a:solidFill>
            <a:srgbClr val="FCD02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/>
              <a:t>4</a:t>
            </a:r>
            <a:endParaRPr lang="es-CO" dirty="0"/>
          </a:p>
        </p:txBody>
      </p:sp>
      <p:pic>
        <p:nvPicPr>
          <p:cNvPr id="27" name="Imagen 26">
            <a:extLst>
              <a:ext uri="{FF2B5EF4-FFF2-40B4-BE49-F238E27FC236}">
                <a16:creationId xmlns:a16="http://schemas.microsoft.com/office/drawing/2014/main" id="{EFCA51C2-0E64-81BF-DAAF-888B5C16AC51}"/>
              </a:ext>
            </a:extLst>
          </p:cNvPr>
          <p:cNvPicPr preferRelativeResize="0">
            <a:picLocks/>
          </p:cNvPicPr>
          <p:nvPr/>
        </p:nvPicPr>
        <p:blipFill>
          <a:blip r:embed="rId10"/>
          <a:stretch>
            <a:fillRect/>
          </a:stretch>
        </p:blipFill>
        <p:spPr>
          <a:xfrm>
            <a:off x="3189708" y="943181"/>
            <a:ext cx="2520000" cy="2520000"/>
          </a:xfrm>
          <a:prstGeom prst="rect">
            <a:avLst/>
          </a:prstGeom>
        </p:spPr>
      </p:pic>
      <p:sp>
        <p:nvSpPr>
          <p:cNvPr id="11" name="Diagrama de flujo: conector 10">
            <a:extLst>
              <a:ext uri="{FF2B5EF4-FFF2-40B4-BE49-F238E27FC236}">
                <a16:creationId xmlns:a16="http://schemas.microsoft.com/office/drawing/2014/main" id="{B5D19F8A-3961-712C-0FA4-A340B224235E}"/>
              </a:ext>
            </a:extLst>
          </p:cNvPr>
          <p:cNvSpPr/>
          <p:nvPr/>
        </p:nvSpPr>
        <p:spPr>
          <a:xfrm>
            <a:off x="2916589" y="839035"/>
            <a:ext cx="527587" cy="478681"/>
          </a:xfrm>
          <a:prstGeom prst="flowChartConnector">
            <a:avLst/>
          </a:prstGeom>
          <a:solidFill>
            <a:srgbClr val="FCD02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/>
              <a:t>2</a:t>
            </a:r>
            <a:endParaRPr lang="es-CO" dirty="0"/>
          </a:p>
        </p:txBody>
      </p:sp>
      <p:sp>
        <p:nvSpPr>
          <p:cNvPr id="20" name="Diagrama de flujo: conector 19">
            <a:extLst>
              <a:ext uri="{FF2B5EF4-FFF2-40B4-BE49-F238E27FC236}">
                <a16:creationId xmlns:a16="http://schemas.microsoft.com/office/drawing/2014/main" id="{47B00656-1821-3113-21F9-2F7DDE8952AC}"/>
              </a:ext>
            </a:extLst>
          </p:cNvPr>
          <p:cNvSpPr/>
          <p:nvPr/>
        </p:nvSpPr>
        <p:spPr>
          <a:xfrm>
            <a:off x="9011617" y="3841754"/>
            <a:ext cx="527587" cy="478681"/>
          </a:xfrm>
          <a:prstGeom prst="flowChartConnector">
            <a:avLst/>
          </a:prstGeom>
          <a:solidFill>
            <a:srgbClr val="FCD02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/>
              <a:t>5</a:t>
            </a:r>
            <a:endParaRPr lang="es-CO" dirty="0"/>
          </a:p>
        </p:txBody>
      </p:sp>
      <p:pic>
        <p:nvPicPr>
          <p:cNvPr id="30" name="Imagen 29">
            <a:extLst>
              <a:ext uri="{FF2B5EF4-FFF2-40B4-BE49-F238E27FC236}">
                <a16:creationId xmlns:a16="http://schemas.microsoft.com/office/drawing/2014/main" id="{5C4830D7-44BC-3E52-C72F-34728CB42B70}"/>
              </a:ext>
            </a:extLst>
          </p:cNvPr>
          <p:cNvPicPr preferRelativeResize="0">
            <a:picLocks/>
          </p:cNvPicPr>
          <p:nvPr/>
        </p:nvPicPr>
        <p:blipFill>
          <a:blip r:embed="rId11"/>
          <a:stretch>
            <a:fillRect/>
          </a:stretch>
        </p:blipFill>
        <p:spPr>
          <a:xfrm>
            <a:off x="6049115" y="3895881"/>
            <a:ext cx="2520000" cy="2520000"/>
          </a:xfrm>
          <a:prstGeom prst="rect">
            <a:avLst/>
          </a:prstGeom>
        </p:spPr>
      </p:pic>
      <p:sp>
        <p:nvSpPr>
          <p:cNvPr id="18" name="Diagrama de flujo: conector 17">
            <a:extLst>
              <a:ext uri="{FF2B5EF4-FFF2-40B4-BE49-F238E27FC236}">
                <a16:creationId xmlns:a16="http://schemas.microsoft.com/office/drawing/2014/main" id="{C916338C-F738-4763-C5FC-3627DFE015F1}"/>
              </a:ext>
            </a:extLst>
          </p:cNvPr>
          <p:cNvSpPr/>
          <p:nvPr/>
        </p:nvSpPr>
        <p:spPr>
          <a:xfrm>
            <a:off x="2916588" y="3841753"/>
            <a:ext cx="527587" cy="478681"/>
          </a:xfrm>
          <a:prstGeom prst="flowChartConnector">
            <a:avLst/>
          </a:prstGeom>
          <a:solidFill>
            <a:srgbClr val="FCD02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/>
              <a:t>7</a:t>
            </a:r>
            <a:endParaRPr lang="es-CO" dirty="0"/>
          </a:p>
        </p:txBody>
      </p:sp>
      <p:sp>
        <p:nvSpPr>
          <p:cNvPr id="19" name="Diagrama de flujo: conector 18">
            <a:extLst>
              <a:ext uri="{FF2B5EF4-FFF2-40B4-BE49-F238E27FC236}">
                <a16:creationId xmlns:a16="http://schemas.microsoft.com/office/drawing/2014/main" id="{22E501BD-30D9-1BDA-6E1A-B75EBE4AD2CF}"/>
              </a:ext>
            </a:extLst>
          </p:cNvPr>
          <p:cNvSpPr/>
          <p:nvPr/>
        </p:nvSpPr>
        <p:spPr>
          <a:xfrm>
            <a:off x="5832206" y="3841754"/>
            <a:ext cx="527587" cy="478681"/>
          </a:xfrm>
          <a:prstGeom prst="flowChartConnector">
            <a:avLst/>
          </a:prstGeom>
          <a:solidFill>
            <a:srgbClr val="FCD02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/>
              <a:t>6</a:t>
            </a:r>
            <a:endParaRPr lang="es-CO" dirty="0"/>
          </a:p>
        </p:txBody>
      </p:sp>
      <p:sp>
        <p:nvSpPr>
          <p:cNvPr id="31" name="Rectángulo 30">
            <a:extLst>
              <a:ext uri="{FF2B5EF4-FFF2-40B4-BE49-F238E27FC236}">
                <a16:creationId xmlns:a16="http://schemas.microsoft.com/office/drawing/2014/main" id="{D8CB619B-7661-4F42-5889-EE5DBBBC3A1C}"/>
              </a:ext>
            </a:extLst>
          </p:cNvPr>
          <p:cNvSpPr/>
          <p:nvPr/>
        </p:nvSpPr>
        <p:spPr>
          <a:xfrm>
            <a:off x="271728" y="3841753"/>
            <a:ext cx="2520000" cy="2587436"/>
          </a:xfrm>
          <a:prstGeom prst="rect">
            <a:avLst/>
          </a:prstGeom>
          <a:solidFill>
            <a:srgbClr val="39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latin typeface="Avenir Next LT Pro" panose="020B0504020202020204" pitchFamily="34" charset="0"/>
              </a:rPr>
              <a:t>Gracias al control interno, aseguramos el cumplimiento de cada etapa del proceso de manera correcta y ordenada.</a:t>
            </a:r>
            <a:endParaRPr lang="es-CO" dirty="0">
              <a:latin typeface="Avenir Next LT Pro" panose="020B05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0776992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59FA4E-B0FD-C4C8-6FD6-C8AC64619F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9">
            <a:extLst>
              <a:ext uri="{FF2B5EF4-FFF2-40B4-BE49-F238E27FC236}">
                <a16:creationId xmlns:a16="http://schemas.microsoft.com/office/drawing/2014/main" id="{486FBBE4-7074-D5D1-10E4-7100A32E14F5}"/>
              </a:ext>
            </a:extLst>
          </p:cNvPr>
          <p:cNvSpPr txBox="1"/>
          <p:nvPr/>
        </p:nvSpPr>
        <p:spPr>
          <a:xfrm>
            <a:off x="136699" y="791325"/>
            <a:ext cx="3612805" cy="369332"/>
          </a:xfrm>
          <a:prstGeom prst="rect">
            <a:avLst/>
          </a:prstGeom>
          <a:solidFill>
            <a:srgbClr val="39BFBF"/>
          </a:solidFill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es-ES" sz="2400" b="1">
                <a:solidFill>
                  <a:srgbClr val="232F3D"/>
                </a:solidFill>
                <a:latin typeface="Avenir Next LT Pro"/>
                <a:ea typeface=" Avenir Next Arabic Light"/>
                <a:cs typeface=" Avenir Next Arabic Light"/>
                <a:sym typeface=" Avenir Next Arabic Light"/>
              </a:rPr>
              <a:t>Encuesta de retiros</a:t>
            </a:r>
            <a:endParaRPr lang="es-ES" sz="2400" b="1">
              <a:solidFill>
                <a:srgbClr val="232F3D"/>
              </a:solidFill>
              <a:latin typeface="Avenir Next LT Pro" panose="020B0504020202020204" pitchFamily="34" charset="0"/>
              <a:ea typeface=" Avenir Next Arabic Light"/>
              <a:cs typeface=" Avenir Next Arabic Light"/>
            </a:endParaRP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2AD71F6C-9F19-68B6-D552-FE9857BD89B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391"/>
            <a:ext cx="12192000" cy="653710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291E0C48-76A6-CB0C-CDD0-B7D13495E24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165" y="93041"/>
            <a:ext cx="1709844" cy="401730"/>
          </a:xfrm>
          <a:prstGeom prst="rect">
            <a:avLst/>
          </a:prstGeom>
        </p:spPr>
      </p:pic>
      <p:sp>
        <p:nvSpPr>
          <p:cNvPr id="9" name="CuadroTexto 8">
            <a:extLst>
              <a:ext uri="{FF2B5EF4-FFF2-40B4-BE49-F238E27FC236}">
                <a16:creationId xmlns:a16="http://schemas.microsoft.com/office/drawing/2014/main" id="{6F2524E7-D40E-A92B-F7DF-D46180FD6975}"/>
              </a:ext>
            </a:extLst>
          </p:cNvPr>
          <p:cNvSpPr txBox="1"/>
          <p:nvPr/>
        </p:nvSpPr>
        <p:spPr>
          <a:xfrm>
            <a:off x="2261896" y="58603"/>
            <a:ext cx="841922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MX" sz="1400">
                <a:solidFill>
                  <a:schemeClr val="bg1"/>
                </a:solidFill>
                <a:latin typeface="Avenir Next LT Pro" panose="020B0504020202020204" pitchFamily="34" charset="0"/>
                <a:ea typeface="Azo Sans"/>
                <a:cs typeface="Azo Sans"/>
                <a:sym typeface="Azo Sans"/>
              </a:rPr>
              <a:t>4.1.4 Porcentaje de rotación de nuevos empleados inferior al 15 % para la Zona, incluidos los sitios y la sede de la Zona.</a:t>
            </a:r>
            <a:endParaRPr lang="es-ES" sz="1400">
              <a:solidFill>
                <a:schemeClr val="bg1"/>
              </a:solidFill>
              <a:latin typeface="Avenir Next LT Pro" panose="020B0504020202020204" pitchFamily="34" charset="0"/>
              <a:ea typeface="Azo Sans"/>
              <a:cs typeface="Azo Sans"/>
              <a:sym typeface="Azo Sans"/>
            </a:endParaRPr>
          </a:p>
          <a:p>
            <a:pPr algn="just"/>
            <a:endParaRPr lang="es-ES" sz="1400">
              <a:solidFill>
                <a:schemeClr val="bg1"/>
              </a:solidFill>
              <a:latin typeface="Avenir Next LT Pro" panose="020B0504020202020204" pitchFamily="34" charset="0"/>
              <a:ea typeface="Azo Sans"/>
              <a:cs typeface="Azo Sans"/>
              <a:sym typeface="Azo Sans"/>
            </a:endParaRPr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8DE0842A-788A-A07D-5847-7595E595244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750106"/>
            <a:ext cx="12192000" cy="10789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7BF95DD-A353-2D95-EF91-5950AD5B20C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9491" y="1282539"/>
            <a:ext cx="3611949" cy="241424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7C3FFEB-8261-D3B8-0E16-619B3794439E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r="9647" b="-9382"/>
          <a:stretch>
            <a:fillRect/>
          </a:stretch>
        </p:blipFill>
        <p:spPr>
          <a:xfrm>
            <a:off x="3921438" y="1277913"/>
            <a:ext cx="3617892" cy="2709795"/>
          </a:xfrm>
          <a:prstGeom prst="rect">
            <a:avLst/>
          </a:prstGeom>
        </p:spPr>
      </p:pic>
      <p:sp>
        <p:nvSpPr>
          <p:cNvPr id="2" name="TextBox 9">
            <a:extLst>
              <a:ext uri="{FF2B5EF4-FFF2-40B4-BE49-F238E27FC236}">
                <a16:creationId xmlns:a16="http://schemas.microsoft.com/office/drawing/2014/main" id="{DAB8424A-C580-46CB-A3D9-CE400CFE8D31}"/>
              </a:ext>
            </a:extLst>
          </p:cNvPr>
          <p:cNvSpPr txBox="1"/>
          <p:nvPr/>
        </p:nvSpPr>
        <p:spPr>
          <a:xfrm>
            <a:off x="3925532" y="791324"/>
            <a:ext cx="3612805" cy="369332"/>
          </a:xfrm>
          <a:prstGeom prst="rect">
            <a:avLst/>
          </a:prstGeom>
          <a:solidFill>
            <a:srgbClr val="39BFBF"/>
          </a:solidFill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es-ES" sz="2400" b="1">
                <a:solidFill>
                  <a:srgbClr val="232F3D"/>
                </a:solidFill>
                <a:latin typeface="Avenir Next LT Pro"/>
                <a:ea typeface=" Avenir Next Arabic Light"/>
                <a:cs typeface=" Avenir Next Arabic Light"/>
              </a:rPr>
              <a:t>Cobertura de vacantes</a:t>
            </a:r>
            <a:endParaRPr lang="es-ES" sz="2400" b="1">
              <a:solidFill>
                <a:srgbClr val="232F3D"/>
              </a:solidFill>
              <a:latin typeface="Avenir Next LT Pro" panose="020B0504020202020204" pitchFamily="34" charset="0"/>
              <a:ea typeface=" Avenir Next Arabic Light"/>
              <a:cs typeface=" Avenir Next Arabic Light"/>
            </a:endParaRPr>
          </a:p>
        </p:txBody>
      </p:sp>
      <p:sp>
        <p:nvSpPr>
          <p:cNvPr id="11" name="TextBox 9">
            <a:extLst>
              <a:ext uri="{FF2B5EF4-FFF2-40B4-BE49-F238E27FC236}">
                <a16:creationId xmlns:a16="http://schemas.microsoft.com/office/drawing/2014/main" id="{51C29957-24F5-A13E-1A39-11A0831BC907}"/>
              </a:ext>
            </a:extLst>
          </p:cNvPr>
          <p:cNvSpPr txBox="1"/>
          <p:nvPr/>
        </p:nvSpPr>
        <p:spPr>
          <a:xfrm>
            <a:off x="7820199" y="791325"/>
            <a:ext cx="3612805" cy="369332"/>
          </a:xfrm>
          <a:prstGeom prst="rect">
            <a:avLst/>
          </a:prstGeom>
          <a:solidFill>
            <a:srgbClr val="39BFBF"/>
          </a:solidFill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es-ES" sz="2400" b="1">
                <a:solidFill>
                  <a:srgbClr val="232F3D"/>
                </a:solidFill>
                <a:latin typeface="Avenir Next LT Pro"/>
                <a:sym typeface=" Avenir Next Arabic Light"/>
              </a:rPr>
              <a:t>Control </a:t>
            </a:r>
            <a:r>
              <a:rPr lang="es-ES" sz="2400" b="1" err="1">
                <a:solidFill>
                  <a:srgbClr val="232F3D"/>
                </a:solidFill>
                <a:latin typeface="Avenir Next LT Pro"/>
                <a:sym typeface=" Avenir Next Arabic Light"/>
              </a:rPr>
              <a:t>inte</a:t>
            </a:r>
            <a:r>
              <a:rPr lang="es-ES" sz="2400" b="1">
                <a:solidFill>
                  <a:srgbClr val="232F3D"/>
                </a:solidFill>
                <a:latin typeface="Avenir Next LT Pro"/>
                <a:sym typeface=" Avenir Next Arabic Light"/>
              </a:rPr>
              <a:t>rno ingresos</a:t>
            </a:r>
            <a:endParaRPr lang="en-US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911C1E60-9354-C4F3-F947-F055A0E1BA3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821082" y="1283036"/>
            <a:ext cx="3778253" cy="2408097"/>
          </a:xfrm>
          <a:prstGeom prst="rect">
            <a:avLst/>
          </a:prstGeom>
        </p:spPr>
      </p:pic>
      <p:sp>
        <p:nvSpPr>
          <p:cNvPr id="15" name="TextBox 9">
            <a:extLst>
              <a:ext uri="{FF2B5EF4-FFF2-40B4-BE49-F238E27FC236}">
                <a16:creationId xmlns:a16="http://schemas.microsoft.com/office/drawing/2014/main" id="{F9E798B7-E741-D39A-83D5-405CB20B90CD}"/>
              </a:ext>
            </a:extLst>
          </p:cNvPr>
          <p:cNvSpPr txBox="1"/>
          <p:nvPr/>
        </p:nvSpPr>
        <p:spPr>
          <a:xfrm>
            <a:off x="481322" y="3863460"/>
            <a:ext cx="10757696" cy="369332"/>
          </a:xfrm>
          <a:prstGeom prst="rect">
            <a:avLst/>
          </a:prstGeom>
          <a:solidFill>
            <a:srgbClr val="39BFBF"/>
          </a:solidFill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es-ES" sz="2400" b="1">
                <a:solidFill>
                  <a:srgbClr val="232F3D"/>
                </a:solidFill>
                <a:latin typeface="Avenir Next LT Pro"/>
                <a:ea typeface=" Avenir Next Arabic Light"/>
                <a:cs typeface=" Avenir Next Arabic Light"/>
              </a:rPr>
              <a:t>NHTO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B4C26791-73D5-6DD6-9972-6BA9B88F9DC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754"/>
          <a:stretch>
            <a:fillRect/>
          </a:stretch>
        </p:blipFill>
        <p:spPr bwMode="auto">
          <a:xfrm>
            <a:off x="481322" y="4364483"/>
            <a:ext cx="10757696" cy="23799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2653596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think-cell data - do not delete" hidden="1">
            <a:extLst>
              <a:ext uri="{FF2B5EF4-FFF2-40B4-BE49-F238E27FC236}">
                <a16:creationId xmlns:a16="http://schemas.microsoft.com/office/drawing/2014/main" id="{40127E29-20D0-FDC3-9077-D8C9A9DF8919}"/>
              </a:ext>
            </a:extLst>
          </p:cNvPr>
          <p:cNvGraphicFramePr>
            <a:graphicFrameLocks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104363980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iapositiva de think-cell" r:id="rId3" imgW="393" imgH="381" progId="TCLayout.ActiveDocument.1">
                  <p:embed/>
                </p:oleObj>
              </mc:Choice>
              <mc:Fallback>
                <p:oleObj name="Diapositiva de think-cell" r:id="rId3" imgW="393" imgH="381" progId="TCLayout.ActiveDocument.1">
                  <p:embed/>
                  <p:pic>
                    <p:nvPicPr>
                      <p:cNvPr id="10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40127E29-20D0-FDC3-9077-D8C9A9DF891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CuadroTexto 2">
            <a:extLst>
              <a:ext uri="{FF2B5EF4-FFF2-40B4-BE49-F238E27FC236}">
                <a16:creationId xmlns:a16="http://schemas.microsoft.com/office/drawing/2014/main" id="{D7CA7932-A308-49D1-94E7-45311FAE00EB}"/>
              </a:ext>
            </a:extLst>
          </p:cNvPr>
          <p:cNvSpPr txBox="1"/>
          <p:nvPr/>
        </p:nvSpPr>
        <p:spPr>
          <a:xfrm>
            <a:off x="42574" y="835229"/>
            <a:ext cx="1673695" cy="648000"/>
          </a:xfrm>
          <a:prstGeom prst="roundRect">
            <a:avLst/>
          </a:prstGeom>
          <a:solidFill>
            <a:srgbClr val="4DC4B0"/>
          </a:solidFill>
          <a:ln w="9525" cmpd="sng"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 anchor="ctr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CO" sz="1200" b="1">
                <a:solidFill>
                  <a:schemeClr val="bg1"/>
                </a:solidFill>
                <a:latin typeface="Avenir LT Std 45 Book" panose="020B0502020203020204" pitchFamily="34" charset="0"/>
              </a:rPr>
              <a:t>Proceso</a:t>
            </a:r>
            <a:r>
              <a:rPr lang="es-CO" sz="1200" b="1" baseline="0">
                <a:solidFill>
                  <a:schemeClr val="bg1"/>
                </a:solidFill>
                <a:latin typeface="Avenir LT Std 45 Book" panose="020B0502020203020204" pitchFamily="34" charset="0"/>
              </a:rPr>
              <a:t> de Incorporación </a:t>
            </a:r>
            <a:endParaRPr lang="es-CO" sz="1200" b="1">
              <a:solidFill>
                <a:schemeClr val="bg1"/>
              </a:solidFill>
              <a:latin typeface="Avenir LT Std 45 Book" panose="020B0502020203020204" pitchFamily="34" charset="0"/>
            </a:endParaRPr>
          </a:p>
        </p:txBody>
      </p:sp>
      <p:sp>
        <p:nvSpPr>
          <p:cNvPr id="22" name="CuadroTexto 4">
            <a:extLst>
              <a:ext uri="{FF2B5EF4-FFF2-40B4-BE49-F238E27FC236}">
                <a16:creationId xmlns:a16="http://schemas.microsoft.com/office/drawing/2014/main" id="{A7210223-616B-435A-9DEB-6DFAE09E4E5E}"/>
              </a:ext>
            </a:extLst>
          </p:cNvPr>
          <p:cNvSpPr txBox="1"/>
          <p:nvPr/>
        </p:nvSpPr>
        <p:spPr>
          <a:xfrm>
            <a:off x="1803977" y="835229"/>
            <a:ext cx="1800000" cy="648000"/>
          </a:xfrm>
          <a:prstGeom prst="roundRect">
            <a:avLst/>
          </a:prstGeom>
          <a:solidFill>
            <a:srgbClr val="4DC4B0"/>
          </a:solidFill>
          <a:ln w="9525" cmpd="sng"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 anchor="ctr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CO" sz="1200" b="1">
                <a:solidFill>
                  <a:schemeClr val="bg1"/>
                </a:solidFill>
                <a:latin typeface="Avenir LT Std 45 Book" panose="020B0502020203020204" pitchFamily="34" charset="0"/>
              </a:rPr>
              <a:t>Inducción Onboarding </a:t>
            </a:r>
          </a:p>
        </p:txBody>
      </p:sp>
      <p:cxnSp>
        <p:nvCxnSpPr>
          <p:cNvPr id="24" name="Conector recto 23">
            <a:extLst>
              <a:ext uri="{FF2B5EF4-FFF2-40B4-BE49-F238E27FC236}">
                <a16:creationId xmlns:a16="http://schemas.microsoft.com/office/drawing/2014/main" id="{779DAEF8-D981-CFB2-B62D-90A759A99773}"/>
              </a:ext>
            </a:extLst>
          </p:cNvPr>
          <p:cNvCxnSpPr>
            <a:cxnSpLocks/>
            <a:stCxn id="11" idx="3"/>
            <a:endCxn id="22" idx="1"/>
          </p:cNvCxnSpPr>
          <p:nvPr/>
        </p:nvCxnSpPr>
        <p:spPr>
          <a:xfrm>
            <a:off x="1716269" y="1159229"/>
            <a:ext cx="87708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CuadroTexto 6">
            <a:extLst>
              <a:ext uri="{FF2B5EF4-FFF2-40B4-BE49-F238E27FC236}">
                <a16:creationId xmlns:a16="http://schemas.microsoft.com/office/drawing/2014/main" id="{2B63930F-E356-4B20-9DA2-9D482E3F81F6}"/>
              </a:ext>
            </a:extLst>
          </p:cNvPr>
          <p:cNvSpPr txBox="1"/>
          <p:nvPr/>
        </p:nvSpPr>
        <p:spPr>
          <a:xfrm>
            <a:off x="1803977" y="1721467"/>
            <a:ext cx="1800000" cy="540000"/>
          </a:xfrm>
          <a:prstGeom prst="rect">
            <a:avLst/>
          </a:prstGeom>
          <a:solidFill>
            <a:srgbClr val="196989"/>
          </a:solidFill>
          <a:ln w="9525" cmpd="sng">
            <a:solidFill>
              <a:schemeClr val="lt1">
                <a:shade val="50000"/>
              </a:schemeClr>
            </a:solidFill>
          </a:ln>
          <a:effectLst>
            <a:outerShdw sx="1000" sy="1000" algn="t" rotWithShape="0">
              <a:prstClr val="black"/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 anchor="ctr"/>
          <a:lstStyle>
            <a:defPPr>
              <a:defRPr lang="es-MX"/>
            </a:defPPr>
            <a:lvl1pPr indent="0" algn="ctr">
              <a:defRPr sz="1100" b="1">
                <a:solidFill>
                  <a:schemeClr val="bg1"/>
                </a:solidFill>
                <a:latin typeface="Avenir LT Std 45 Book" panose="020B0502020203020204" pitchFamily="34" charset="0"/>
              </a:defRPr>
            </a:lvl1pPr>
            <a:lvl2pPr indent="0">
              <a:defRPr sz="1100"/>
            </a:lvl2pPr>
            <a:lvl3pPr indent="0">
              <a:defRPr sz="1100"/>
            </a:lvl3pPr>
            <a:lvl4pPr indent="0">
              <a:defRPr sz="1100"/>
            </a:lvl4pPr>
            <a:lvl5pPr indent="0">
              <a:defRPr sz="1100"/>
            </a:lvl5pPr>
            <a:lvl6pPr indent="0">
              <a:defRPr sz="1100"/>
            </a:lvl6pPr>
            <a:lvl7pPr indent="0">
              <a:defRPr sz="1100"/>
            </a:lvl7pPr>
            <a:lvl8pPr indent="0">
              <a:defRPr sz="1100"/>
            </a:lvl8pPr>
            <a:lvl9pPr indent="0">
              <a:defRPr sz="1100"/>
            </a:lvl9pPr>
          </a:lstStyle>
          <a:p>
            <a:r>
              <a:rPr lang="es-CO"/>
              <a:t>Realizar Inducción día 1</a:t>
            </a:r>
          </a:p>
          <a:p>
            <a:r>
              <a:rPr lang="es-CO"/>
              <a:t>(Seguridad)</a:t>
            </a:r>
          </a:p>
        </p:txBody>
      </p:sp>
      <p:cxnSp>
        <p:nvCxnSpPr>
          <p:cNvPr id="34" name="Conector recto 33">
            <a:extLst>
              <a:ext uri="{FF2B5EF4-FFF2-40B4-BE49-F238E27FC236}">
                <a16:creationId xmlns:a16="http://schemas.microsoft.com/office/drawing/2014/main" id="{336E853E-7C1D-A614-1EFE-8610A1721D85}"/>
              </a:ext>
            </a:extLst>
          </p:cNvPr>
          <p:cNvCxnSpPr>
            <a:cxnSpLocks/>
            <a:stCxn id="33" idx="0"/>
            <a:endCxn id="22" idx="2"/>
          </p:cNvCxnSpPr>
          <p:nvPr/>
        </p:nvCxnSpPr>
        <p:spPr>
          <a:xfrm flipV="1">
            <a:off x="2703977" y="1483229"/>
            <a:ext cx="0" cy="23823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CuadroTexto 7">
            <a:extLst>
              <a:ext uri="{FF2B5EF4-FFF2-40B4-BE49-F238E27FC236}">
                <a16:creationId xmlns:a16="http://schemas.microsoft.com/office/drawing/2014/main" id="{BC1A08C8-2C14-4D0D-AB7D-CC46AC579D7C}"/>
              </a:ext>
            </a:extLst>
          </p:cNvPr>
          <p:cNvSpPr txBox="1"/>
          <p:nvPr/>
        </p:nvSpPr>
        <p:spPr>
          <a:xfrm>
            <a:off x="1803977" y="2520161"/>
            <a:ext cx="1800000" cy="540000"/>
          </a:xfrm>
          <a:prstGeom prst="rect">
            <a:avLst/>
          </a:prstGeom>
          <a:solidFill>
            <a:srgbClr val="196989"/>
          </a:solidFill>
          <a:ln w="9525" cmpd="sng">
            <a:solidFill>
              <a:schemeClr val="lt1">
                <a:shade val="50000"/>
              </a:schemeClr>
            </a:solidFill>
          </a:ln>
          <a:effectLst>
            <a:outerShdw sx="1000" sy="1000" algn="t" rotWithShape="0">
              <a:prstClr val="black"/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 anchor="ctr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/>
            <a:r>
              <a:rPr lang="es-CO" sz="1100" b="1">
                <a:solidFill>
                  <a:schemeClr val="bg1"/>
                </a:solidFill>
                <a:latin typeface="Avenir LT Std 45 Book" panose="020B0502020203020204" pitchFamily="34" charset="0"/>
              </a:rPr>
              <a:t>Realizar Inducción día 2 </a:t>
            </a:r>
          </a:p>
          <a:p>
            <a:pPr marL="0" indent="0" algn="ctr"/>
            <a:r>
              <a:rPr lang="es-CO" b="1">
                <a:solidFill>
                  <a:schemeClr val="bg1"/>
                </a:solidFill>
                <a:latin typeface="Avenir LT Std 45 Book" panose="020B0502020203020204" pitchFamily="34" charset="0"/>
              </a:rPr>
              <a:t>(Demas Pilares)</a:t>
            </a:r>
            <a:endParaRPr lang="es-CO" sz="1100" b="1">
              <a:solidFill>
                <a:schemeClr val="bg1"/>
              </a:solidFill>
              <a:latin typeface="Avenir LT Std 45 Book" panose="020B0502020203020204" pitchFamily="34" charset="0"/>
            </a:endParaRPr>
          </a:p>
        </p:txBody>
      </p:sp>
      <p:cxnSp>
        <p:nvCxnSpPr>
          <p:cNvPr id="39" name="Conector recto 38">
            <a:extLst>
              <a:ext uri="{FF2B5EF4-FFF2-40B4-BE49-F238E27FC236}">
                <a16:creationId xmlns:a16="http://schemas.microsoft.com/office/drawing/2014/main" id="{E5271D73-2AE2-77AE-7B1C-BED65313DBF4}"/>
              </a:ext>
            </a:extLst>
          </p:cNvPr>
          <p:cNvCxnSpPr>
            <a:cxnSpLocks/>
            <a:stCxn id="38" idx="0"/>
            <a:endCxn id="33" idx="2"/>
          </p:cNvCxnSpPr>
          <p:nvPr/>
        </p:nvCxnSpPr>
        <p:spPr>
          <a:xfrm flipV="1">
            <a:off x="2703977" y="2261467"/>
            <a:ext cx="0" cy="258694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Diagrama de flujo: decisión 43">
            <a:extLst>
              <a:ext uri="{FF2B5EF4-FFF2-40B4-BE49-F238E27FC236}">
                <a16:creationId xmlns:a16="http://schemas.microsoft.com/office/drawing/2014/main" id="{0AD61179-CEF7-41BF-AE57-5D115923246A}"/>
              </a:ext>
            </a:extLst>
          </p:cNvPr>
          <p:cNvSpPr/>
          <p:nvPr/>
        </p:nvSpPr>
        <p:spPr>
          <a:xfrm>
            <a:off x="3972282" y="657497"/>
            <a:ext cx="1800000" cy="1080000"/>
          </a:xfrm>
          <a:prstGeom prst="flowChartDecision">
            <a:avLst/>
          </a:prstGeom>
          <a:solidFill>
            <a:srgbClr val="FCD02F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CO" sz="1000">
                <a:solidFill>
                  <a:sysClr val="windowText" lastClr="000000"/>
                </a:solidFill>
                <a:latin typeface="Avenir Next LT Pro" panose="020B0504020202020204" pitchFamily="34" charset="0"/>
              </a:rPr>
              <a:t>¿Aprobó el proceso de acuerdo a la SOP?</a:t>
            </a:r>
          </a:p>
        </p:txBody>
      </p:sp>
      <p:sp>
        <p:nvSpPr>
          <p:cNvPr id="51" name="CuadroTexto 23">
            <a:extLst>
              <a:ext uri="{FF2B5EF4-FFF2-40B4-BE49-F238E27FC236}">
                <a16:creationId xmlns:a16="http://schemas.microsoft.com/office/drawing/2014/main" id="{6AE3500F-7BEC-4D24-B109-C9B6646AA99A}"/>
              </a:ext>
            </a:extLst>
          </p:cNvPr>
          <p:cNvSpPr txBox="1"/>
          <p:nvPr/>
        </p:nvSpPr>
        <p:spPr>
          <a:xfrm>
            <a:off x="6215032" y="847679"/>
            <a:ext cx="1376333" cy="696148"/>
          </a:xfrm>
          <a:prstGeom prst="flowChartDocument">
            <a:avLst/>
          </a:prstGeom>
          <a:solidFill>
            <a:srgbClr val="263342"/>
          </a:solidFill>
          <a:ln w="9525" cmpd="sng"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 anchor="ctr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CO" sz="1050" b="1">
                <a:solidFill>
                  <a:schemeClr val="bg1"/>
                </a:solidFill>
                <a:latin typeface="Avenir LT Std 45 Book" panose="020B0502020203020204" pitchFamily="34" charset="0"/>
              </a:rPr>
              <a:t>Reentrenamiento</a:t>
            </a:r>
          </a:p>
        </p:txBody>
      </p:sp>
      <p:cxnSp>
        <p:nvCxnSpPr>
          <p:cNvPr id="52" name="Conector recto 51">
            <a:extLst>
              <a:ext uri="{FF2B5EF4-FFF2-40B4-BE49-F238E27FC236}">
                <a16:creationId xmlns:a16="http://schemas.microsoft.com/office/drawing/2014/main" id="{124A9AFF-8824-0F9D-82F1-E102166D5B5D}"/>
              </a:ext>
            </a:extLst>
          </p:cNvPr>
          <p:cNvCxnSpPr>
            <a:cxnSpLocks/>
            <a:stCxn id="44" idx="3"/>
            <a:endCxn id="51" idx="1"/>
          </p:cNvCxnSpPr>
          <p:nvPr/>
        </p:nvCxnSpPr>
        <p:spPr>
          <a:xfrm flipV="1">
            <a:off x="5772282" y="1195753"/>
            <a:ext cx="442750" cy="1744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CuadroTexto 12">
            <a:extLst>
              <a:ext uri="{FF2B5EF4-FFF2-40B4-BE49-F238E27FC236}">
                <a16:creationId xmlns:a16="http://schemas.microsoft.com/office/drawing/2014/main" id="{F802F433-D27D-4428-9626-47939C39756F}"/>
              </a:ext>
            </a:extLst>
          </p:cNvPr>
          <p:cNvSpPr txBox="1"/>
          <p:nvPr/>
        </p:nvSpPr>
        <p:spPr>
          <a:xfrm>
            <a:off x="3960725" y="1938874"/>
            <a:ext cx="1800000" cy="612657"/>
          </a:xfrm>
          <a:prstGeom prst="rect">
            <a:avLst/>
          </a:prstGeom>
          <a:solidFill>
            <a:srgbClr val="196989"/>
          </a:solidFill>
          <a:ln w="9525" cmpd="sng">
            <a:solidFill>
              <a:schemeClr val="lt1">
                <a:shade val="50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 anchor="ctr"/>
          <a:lstStyle>
            <a:defPPr>
              <a:defRPr lang="es-MX"/>
            </a:defPPr>
            <a:lvl1pPr indent="0" algn="ctr">
              <a:defRPr sz="1100" b="1">
                <a:solidFill>
                  <a:schemeClr val="bg1"/>
                </a:solidFill>
                <a:latin typeface="Avenir LT Std 45 Book" panose="020B0502020203020204" pitchFamily="34" charset="0"/>
              </a:defRPr>
            </a:lvl1pPr>
            <a:lvl2pPr indent="0">
              <a:defRPr sz="1100"/>
            </a:lvl2pPr>
            <a:lvl3pPr indent="0">
              <a:defRPr sz="1100"/>
            </a:lvl3pPr>
            <a:lvl4pPr indent="0">
              <a:defRPr sz="1100"/>
            </a:lvl4pPr>
            <a:lvl5pPr indent="0">
              <a:defRPr sz="1100"/>
            </a:lvl5pPr>
            <a:lvl6pPr indent="0">
              <a:defRPr sz="1100"/>
            </a:lvl6pPr>
            <a:lvl7pPr indent="0">
              <a:defRPr sz="1100"/>
            </a:lvl7pPr>
            <a:lvl8pPr indent="0">
              <a:defRPr sz="1100"/>
            </a:lvl8pPr>
            <a:lvl9pPr indent="0">
              <a:defRPr sz="1100"/>
            </a:lvl9pPr>
          </a:lstStyle>
          <a:p>
            <a:r>
              <a:rPr lang="es-CO"/>
              <a:t>Asignación de padrino según la matriz establecida</a:t>
            </a:r>
          </a:p>
        </p:txBody>
      </p:sp>
      <p:cxnSp>
        <p:nvCxnSpPr>
          <p:cNvPr id="58" name="Conector recto 57">
            <a:extLst>
              <a:ext uri="{FF2B5EF4-FFF2-40B4-BE49-F238E27FC236}">
                <a16:creationId xmlns:a16="http://schemas.microsoft.com/office/drawing/2014/main" id="{AA476527-4548-A150-5C26-4723C54ECAA5}"/>
              </a:ext>
            </a:extLst>
          </p:cNvPr>
          <p:cNvCxnSpPr>
            <a:cxnSpLocks/>
            <a:stCxn id="148" idx="1"/>
            <a:endCxn id="147" idx="3"/>
          </p:cNvCxnSpPr>
          <p:nvPr/>
        </p:nvCxnSpPr>
        <p:spPr>
          <a:xfrm flipH="1">
            <a:off x="9752264" y="6402809"/>
            <a:ext cx="288823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Conector recto 60">
            <a:extLst>
              <a:ext uri="{FF2B5EF4-FFF2-40B4-BE49-F238E27FC236}">
                <a16:creationId xmlns:a16="http://schemas.microsoft.com/office/drawing/2014/main" id="{58AF4AA4-C117-CD67-BFC2-3F19B1DFE3FF}"/>
              </a:ext>
            </a:extLst>
          </p:cNvPr>
          <p:cNvCxnSpPr>
            <a:cxnSpLocks/>
            <a:stCxn id="44" idx="2"/>
            <a:endCxn id="57" idx="0"/>
          </p:cNvCxnSpPr>
          <p:nvPr/>
        </p:nvCxnSpPr>
        <p:spPr>
          <a:xfrm flipH="1">
            <a:off x="4860725" y="1737497"/>
            <a:ext cx="11557" cy="20137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" name="CuadroTexto 14">
            <a:extLst>
              <a:ext uri="{FF2B5EF4-FFF2-40B4-BE49-F238E27FC236}">
                <a16:creationId xmlns:a16="http://schemas.microsoft.com/office/drawing/2014/main" id="{3F9A31A9-8C66-4A30-A27A-53875531141A}"/>
              </a:ext>
            </a:extLst>
          </p:cNvPr>
          <p:cNvSpPr txBox="1"/>
          <p:nvPr/>
        </p:nvSpPr>
        <p:spPr>
          <a:xfrm>
            <a:off x="3955872" y="2837343"/>
            <a:ext cx="1800000" cy="540000"/>
          </a:xfrm>
          <a:prstGeom prst="rect">
            <a:avLst/>
          </a:prstGeom>
          <a:solidFill>
            <a:srgbClr val="196989"/>
          </a:solidFill>
          <a:ln w="9525" cmpd="sng">
            <a:solidFill>
              <a:schemeClr val="lt1">
                <a:shade val="50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 anchor="ctr"/>
          <a:lstStyle>
            <a:defPPr>
              <a:defRPr lang="es-MX"/>
            </a:defPPr>
            <a:lvl1pPr indent="0" algn="ctr">
              <a:defRPr sz="1100" b="1">
                <a:solidFill>
                  <a:schemeClr val="bg1"/>
                </a:solidFill>
                <a:latin typeface="Avenir LT Std 45 Book" panose="020B0502020203020204" pitchFamily="34" charset="0"/>
              </a:defRPr>
            </a:lvl1pPr>
            <a:lvl2pPr indent="0">
              <a:defRPr sz="1100"/>
            </a:lvl2pPr>
            <a:lvl3pPr indent="0">
              <a:defRPr sz="1100"/>
            </a:lvl3pPr>
            <a:lvl4pPr indent="0">
              <a:defRPr sz="1100"/>
            </a:lvl4pPr>
            <a:lvl5pPr indent="0">
              <a:defRPr sz="1100"/>
            </a:lvl5pPr>
            <a:lvl6pPr indent="0">
              <a:defRPr sz="1100"/>
            </a:lvl6pPr>
            <a:lvl7pPr indent="0">
              <a:defRPr sz="1100"/>
            </a:lvl7pPr>
            <a:lvl8pPr indent="0">
              <a:defRPr sz="1100"/>
            </a:lvl8pPr>
            <a:lvl9pPr indent="0">
              <a:defRPr sz="1100"/>
            </a:lvl9pPr>
          </a:lstStyle>
          <a:p>
            <a:r>
              <a:rPr lang="es-CO"/>
              <a:t>Proceso de apadrinamiento </a:t>
            </a:r>
          </a:p>
        </p:txBody>
      </p:sp>
      <p:cxnSp>
        <p:nvCxnSpPr>
          <p:cNvPr id="65" name="Conector recto 64">
            <a:extLst>
              <a:ext uri="{FF2B5EF4-FFF2-40B4-BE49-F238E27FC236}">
                <a16:creationId xmlns:a16="http://schemas.microsoft.com/office/drawing/2014/main" id="{A0E2A271-F148-712D-7046-AC2FD6233473}"/>
              </a:ext>
            </a:extLst>
          </p:cNvPr>
          <p:cNvCxnSpPr>
            <a:cxnSpLocks/>
            <a:stCxn id="57" idx="2"/>
            <a:endCxn id="64" idx="0"/>
          </p:cNvCxnSpPr>
          <p:nvPr/>
        </p:nvCxnSpPr>
        <p:spPr>
          <a:xfrm flipH="1">
            <a:off x="4855872" y="2551531"/>
            <a:ext cx="4853" cy="285812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Conector recto 69">
            <a:extLst>
              <a:ext uri="{FF2B5EF4-FFF2-40B4-BE49-F238E27FC236}">
                <a16:creationId xmlns:a16="http://schemas.microsoft.com/office/drawing/2014/main" id="{834ADE95-7116-8A76-2643-733EC362A2BA}"/>
              </a:ext>
            </a:extLst>
          </p:cNvPr>
          <p:cNvCxnSpPr>
            <a:cxnSpLocks/>
            <a:stCxn id="64" idx="2"/>
          </p:cNvCxnSpPr>
          <p:nvPr/>
        </p:nvCxnSpPr>
        <p:spPr>
          <a:xfrm>
            <a:off x="4855872" y="3377343"/>
            <a:ext cx="0" cy="192458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4" name="CuadroTexto 30">
            <a:extLst>
              <a:ext uri="{FF2B5EF4-FFF2-40B4-BE49-F238E27FC236}">
                <a16:creationId xmlns:a16="http://schemas.microsoft.com/office/drawing/2014/main" id="{E7D1924E-97A7-476D-9296-C4E3F530F20A}"/>
              </a:ext>
            </a:extLst>
          </p:cNvPr>
          <p:cNvSpPr txBox="1"/>
          <p:nvPr/>
        </p:nvSpPr>
        <p:spPr>
          <a:xfrm>
            <a:off x="5996053" y="4042448"/>
            <a:ext cx="1800000" cy="540000"/>
          </a:xfrm>
          <a:prstGeom prst="rect">
            <a:avLst/>
          </a:prstGeom>
          <a:solidFill>
            <a:srgbClr val="196989"/>
          </a:solidFill>
          <a:ln w="9525" cmpd="sng">
            <a:solidFill>
              <a:schemeClr val="lt1">
                <a:shade val="50000"/>
              </a:schemeClr>
            </a:solidFill>
          </a:ln>
          <a:effectLst>
            <a:outerShdw sx="1000" sy="1000" algn="t" rotWithShape="0">
              <a:prstClr val="black"/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 anchor="ctr"/>
          <a:lstStyle>
            <a:defPPr>
              <a:defRPr lang="es-MX"/>
            </a:defPPr>
            <a:lvl1pPr indent="0" algn="ctr">
              <a:defRPr sz="1100" b="1">
                <a:solidFill>
                  <a:schemeClr val="bg1"/>
                </a:solidFill>
                <a:latin typeface="Avenir LT Std 45 Book" panose="020B0502020203020204" pitchFamily="34" charset="0"/>
              </a:defRPr>
            </a:lvl1pPr>
            <a:lvl2pPr indent="0">
              <a:defRPr sz="1100"/>
            </a:lvl2pPr>
            <a:lvl3pPr indent="0">
              <a:defRPr sz="1100"/>
            </a:lvl3pPr>
            <a:lvl4pPr indent="0">
              <a:defRPr sz="1100"/>
            </a:lvl4pPr>
            <a:lvl5pPr indent="0">
              <a:defRPr sz="1100"/>
            </a:lvl5pPr>
            <a:lvl6pPr indent="0">
              <a:defRPr sz="1100"/>
            </a:lvl6pPr>
            <a:lvl7pPr indent="0">
              <a:defRPr sz="1100"/>
            </a:lvl7pPr>
            <a:lvl8pPr indent="0">
              <a:defRPr sz="1100"/>
            </a:lvl8pPr>
            <a:lvl9pPr indent="0">
              <a:defRPr sz="1100"/>
            </a:lvl9pPr>
          </a:lstStyle>
          <a:p>
            <a:r>
              <a:rPr lang="es-CO"/>
              <a:t>Aplicar evaluación correspondiente según cada ciclo </a:t>
            </a:r>
          </a:p>
        </p:txBody>
      </p:sp>
      <p:cxnSp>
        <p:nvCxnSpPr>
          <p:cNvPr id="98" name="Conector recto 97">
            <a:extLst>
              <a:ext uri="{FF2B5EF4-FFF2-40B4-BE49-F238E27FC236}">
                <a16:creationId xmlns:a16="http://schemas.microsoft.com/office/drawing/2014/main" id="{B7BAA2E5-2CE8-4031-2CD1-1BF463A0833D}"/>
              </a:ext>
            </a:extLst>
          </p:cNvPr>
          <p:cNvCxnSpPr>
            <a:cxnSpLocks/>
            <a:stCxn id="99" idx="1"/>
            <a:endCxn id="64" idx="3"/>
          </p:cNvCxnSpPr>
          <p:nvPr/>
        </p:nvCxnSpPr>
        <p:spPr>
          <a:xfrm flipH="1">
            <a:off x="5755872" y="2866128"/>
            <a:ext cx="247327" cy="24121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9" name="Rectángulo 98">
            <a:extLst>
              <a:ext uri="{FF2B5EF4-FFF2-40B4-BE49-F238E27FC236}">
                <a16:creationId xmlns:a16="http://schemas.microsoft.com/office/drawing/2014/main" id="{8ABE1268-B586-46B5-A765-6144DC496CC4}"/>
              </a:ext>
            </a:extLst>
          </p:cNvPr>
          <p:cNvSpPr/>
          <p:nvPr/>
        </p:nvSpPr>
        <p:spPr>
          <a:xfrm>
            <a:off x="6003199" y="2596128"/>
            <a:ext cx="1800000" cy="540000"/>
          </a:xfrm>
          <a:prstGeom prst="rect">
            <a:avLst/>
          </a:prstGeom>
          <a:solidFill>
            <a:srgbClr val="196989"/>
          </a:solidFill>
          <a:ln w="9525" cmpd="sng">
            <a:solidFill>
              <a:schemeClr val="lt1">
                <a:shade val="50000"/>
              </a:schemeClr>
            </a:solidFill>
          </a:ln>
          <a:effectLst>
            <a:outerShdw sx="1000" sy="1000" algn="t" rotWithShape="0">
              <a:prstClr val="black"/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CO" b="1">
                <a:solidFill>
                  <a:schemeClr val="bg1"/>
                </a:solidFill>
                <a:latin typeface="Avenir LT Std 45 Book" panose="020B0502020203020204" pitchFamily="34" charset="0"/>
              </a:rPr>
              <a:t>Feedback bidireccional</a:t>
            </a:r>
          </a:p>
          <a:p>
            <a:pPr algn="ctr"/>
            <a:r>
              <a:rPr lang="es-CO" b="1">
                <a:solidFill>
                  <a:schemeClr val="bg1"/>
                </a:solidFill>
                <a:latin typeface="Avenir LT Std 45 Book" panose="020B0502020203020204" pitchFamily="34" charset="0"/>
              </a:rPr>
              <a:t>Apadrinado apadrino  </a:t>
            </a:r>
          </a:p>
        </p:txBody>
      </p:sp>
      <p:sp>
        <p:nvSpPr>
          <p:cNvPr id="100" name="Rectángulo 99">
            <a:extLst>
              <a:ext uri="{FF2B5EF4-FFF2-40B4-BE49-F238E27FC236}">
                <a16:creationId xmlns:a16="http://schemas.microsoft.com/office/drawing/2014/main" id="{A7E34AB8-45E6-490F-9684-6C1B595C20EF}"/>
              </a:ext>
            </a:extLst>
          </p:cNvPr>
          <p:cNvSpPr/>
          <p:nvPr/>
        </p:nvSpPr>
        <p:spPr>
          <a:xfrm>
            <a:off x="6007435" y="1737497"/>
            <a:ext cx="1800000" cy="540000"/>
          </a:xfrm>
          <a:prstGeom prst="rect">
            <a:avLst/>
          </a:prstGeom>
          <a:solidFill>
            <a:srgbClr val="196989"/>
          </a:solidFill>
          <a:ln w="9525" cmpd="sng">
            <a:solidFill>
              <a:schemeClr val="lt1">
                <a:shade val="50000"/>
              </a:schemeClr>
            </a:solidFill>
          </a:ln>
          <a:effectLst>
            <a:outerShdw sx="1000" sy="1000" algn="t" rotWithShape="0">
              <a:prstClr val="black"/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CO" b="1">
                <a:solidFill>
                  <a:schemeClr val="bg1"/>
                </a:solidFill>
                <a:latin typeface="Avenir LT Std 45 Book" panose="020B0502020203020204" pitchFamily="34" charset="0"/>
              </a:rPr>
              <a:t>Feedback bidireccional</a:t>
            </a:r>
          </a:p>
          <a:p>
            <a:pPr algn="ctr"/>
            <a:r>
              <a:rPr lang="es-CO" b="1">
                <a:solidFill>
                  <a:schemeClr val="bg1"/>
                </a:solidFill>
                <a:latin typeface="Avenir LT Std 45 Book" panose="020B0502020203020204" pitchFamily="34" charset="0"/>
              </a:rPr>
              <a:t>padrino a apadrinado </a:t>
            </a:r>
          </a:p>
        </p:txBody>
      </p:sp>
      <p:sp>
        <p:nvSpPr>
          <p:cNvPr id="101" name="Rectángulo 100">
            <a:extLst>
              <a:ext uri="{FF2B5EF4-FFF2-40B4-BE49-F238E27FC236}">
                <a16:creationId xmlns:a16="http://schemas.microsoft.com/office/drawing/2014/main" id="{FD6C49E8-7D92-4300-97FD-6F27C75B1B23}"/>
              </a:ext>
            </a:extLst>
          </p:cNvPr>
          <p:cNvSpPr/>
          <p:nvPr/>
        </p:nvSpPr>
        <p:spPr>
          <a:xfrm>
            <a:off x="5996053" y="3379861"/>
            <a:ext cx="1800000" cy="540000"/>
          </a:xfrm>
          <a:prstGeom prst="rect">
            <a:avLst/>
          </a:prstGeom>
          <a:solidFill>
            <a:srgbClr val="196989"/>
          </a:solidFill>
          <a:ln w="9525" cmpd="sng">
            <a:solidFill>
              <a:schemeClr val="lt1">
                <a:shade val="50000"/>
              </a:schemeClr>
            </a:solidFill>
          </a:ln>
          <a:effectLst>
            <a:outerShdw sx="1000" sy="1000" algn="t" rotWithShape="0">
              <a:prstClr val="black"/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CO" b="1">
                <a:solidFill>
                  <a:schemeClr val="bg1"/>
                </a:solidFill>
                <a:latin typeface="Avenir LT Std 45 Book" panose="020B0502020203020204" pitchFamily="34" charset="0"/>
              </a:rPr>
              <a:t>Feedback bidireccional</a:t>
            </a:r>
          </a:p>
          <a:p>
            <a:pPr algn="ctr"/>
            <a:r>
              <a:rPr lang="es-CO" b="1">
                <a:solidFill>
                  <a:schemeClr val="bg1"/>
                </a:solidFill>
                <a:latin typeface="Avenir LT Std 45 Book" panose="020B0502020203020204" pitchFamily="34" charset="0"/>
              </a:rPr>
              <a:t>Lider a apadrinado</a:t>
            </a:r>
          </a:p>
        </p:txBody>
      </p:sp>
      <p:cxnSp>
        <p:nvCxnSpPr>
          <p:cNvPr id="103" name="Conector recto 102">
            <a:extLst>
              <a:ext uri="{FF2B5EF4-FFF2-40B4-BE49-F238E27FC236}">
                <a16:creationId xmlns:a16="http://schemas.microsoft.com/office/drawing/2014/main" id="{B0A7DF66-BF97-C8B0-5FE7-A0B30F0EC1E5}"/>
              </a:ext>
            </a:extLst>
          </p:cNvPr>
          <p:cNvCxnSpPr>
            <a:cxnSpLocks/>
            <a:stCxn id="64" idx="3"/>
            <a:endCxn id="100" idx="1"/>
          </p:cNvCxnSpPr>
          <p:nvPr/>
        </p:nvCxnSpPr>
        <p:spPr>
          <a:xfrm flipV="1">
            <a:off x="5755872" y="2007497"/>
            <a:ext cx="251563" cy="1099846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8" name="Conector recto 107">
            <a:extLst>
              <a:ext uri="{FF2B5EF4-FFF2-40B4-BE49-F238E27FC236}">
                <a16:creationId xmlns:a16="http://schemas.microsoft.com/office/drawing/2014/main" id="{B02D0B2A-8116-20A3-5D28-9DB133C50ED1}"/>
              </a:ext>
            </a:extLst>
          </p:cNvPr>
          <p:cNvCxnSpPr>
            <a:cxnSpLocks/>
            <a:stCxn id="101" idx="1"/>
            <a:endCxn id="64" idx="3"/>
          </p:cNvCxnSpPr>
          <p:nvPr/>
        </p:nvCxnSpPr>
        <p:spPr>
          <a:xfrm flipH="1" flipV="1">
            <a:off x="5755872" y="3107343"/>
            <a:ext cx="240181" cy="54251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6" name="CuadroTexto 30">
            <a:extLst>
              <a:ext uri="{FF2B5EF4-FFF2-40B4-BE49-F238E27FC236}">
                <a16:creationId xmlns:a16="http://schemas.microsoft.com/office/drawing/2014/main" id="{E7D1924E-97A7-476D-9296-C4E3F530F20A}"/>
              </a:ext>
            </a:extLst>
          </p:cNvPr>
          <p:cNvSpPr txBox="1"/>
          <p:nvPr/>
        </p:nvSpPr>
        <p:spPr>
          <a:xfrm>
            <a:off x="3966503" y="5031928"/>
            <a:ext cx="1800000" cy="540000"/>
          </a:xfrm>
          <a:prstGeom prst="rect">
            <a:avLst/>
          </a:prstGeom>
          <a:solidFill>
            <a:srgbClr val="196989"/>
          </a:solidFill>
          <a:ln w="9525" cmpd="sng">
            <a:solidFill>
              <a:schemeClr val="lt1">
                <a:shade val="50000"/>
              </a:schemeClr>
            </a:solidFill>
          </a:ln>
          <a:effectLst>
            <a:outerShdw sx="1000" sy="1000" algn="t" rotWithShape="0">
              <a:prstClr val="black"/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 anchor="ctr"/>
          <a:lstStyle>
            <a:defPPr>
              <a:defRPr lang="es-MX"/>
            </a:defPPr>
            <a:lvl1pPr indent="0" algn="ctr">
              <a:defRPr sz="1100" b="1">
                <a:solidFill>
                  <a:schemeClr val="bg1"/>
                </a:solidFill>
                <a:latin typeface="Avenir LT Std 45 Book" panose="020B0502020203020204" pitchFamily="34" charset="0"/>
              </a:defRPr>
            </a:lvl1pPr>
            <a:lvl2pPr indent="0">
              <a:defRPr sz="1100"/>
            </a:lvl2pPr>
            <a:lvl3pPr indent="0">
              <a:defRPr sz="1100"/>
            </a:lvl3pPr>
            <a:lvl4pPr indent="0">
              <a:defRPr sz="1100"/>
            </a:lvl4pPr>
            <a:lvl5pPr indent="0">
              <a:defRPr sz="1100"/>
            </a:lvl5pPr>
            <a:lvl6pPr indent="0">
              <a:defRPr sz="1100"/>
            </a:lvl6pPr>
            <a:lvl7pPr indent="0">
              <a:defRPr sz="1100"/>
            </a:lvl7pPr>
            <a:lvl8pPr indent="0">
              <a:defRPr sz="1100"/>
            </a:lvl8pPr>
            <a:lvl9pPr indent="0">
              <a:defRPr sz="1100"/>
            </a:lvl9pPr>
          </a:lstStyle>
          <a:p>
            <a:r>
              <a:rPr lang="es-CO"/>
              <a:t>Aplicar evaluación doble vía por cada ciclo </a:t>
            </a:r>
          </a:p>
        </p:txBody>
      </p:sp>
      <p:sp>
        <p:nvSpPr>
          <p:cNvPr id="120" name="CuadroTexto 32">
            <a:extLst>
              <a:ext uri="{FF2B5EF4-FFF2-40B4-BE49-F238E27FC236}">
                <a16:creationId xmlns:a16="http://schemas.microsoft.com/office/drawing/2014/main" id="{60A15A15-1356-4399-8F1C-611966494EED}"/>
              </a:ext>
            </a:extLst>
          </p:cNvPr>
          <p:cNvSpPr txBox="1"/>
          <p:nvPr/>
        </p:nvSpPr>
        <p:spPr>
          <a:xfrm>
            <a:off x="5996053" y="5044173"/>
            <a:ext cx="1800000" cy="540000"/>
          </a:xfrm>
          <a:prstGeom prst="rect">
            <a:avLst/>
          </a:prstGeom>
          <a:solidFill>
            <a:srgbClr val="196989"/>
          </a:solidFill>
          <a:ln w="9525" cmpd="sng">
            <a:solidFill>
              <a:schemeClr val="lt1">
                <a:shade val="50000"/>
              </a:schemeClr>
            </a:solidFill>
          </a:ln>
          <a:effectLst>
            <a:outerShdw sx="1000" sy="1000" algn="t" rotWithShape="0">
              <a:prstClr val="black"/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 anchor="ctr"/>
          <a:lstStyle>
            <a:defPPr>
              <a:defRPr lang="es-MX"/>
            </a:defPPr>
            <a:lvl1pPr indent="0" algn="ctr">
              <a:defRPr sz="1100" b="1">
                <a:solidFill>
                  <a:schemeClr val="bg1"/>
                </a:solidFill>
                <a:latin typeface="Avenir LT Std 45 Book" panose="020B0502020203020204" pitchFamily="34" charset="0"/>
              </a:defRPr>
            </a:lvl1pPr>
            <a:lvl2pPr indent="0">
              <a:defRPr sz="1100"/>
            </a:lvl2pPr>
            <a:lvl3pPr indent="0">
              <a:defRPr sz="1100"/>
            </a:lvl3pPr>
            <a:lvl4pPr indent="0">
              <a:defRPr sz="1100"/>
            </a:lvl4pPr>
            <a:lvl5pPr indent="0">
              <a:defRPr sz="1100"/>
            </a:lvl5pPr>
            <a:lvl6pPr indent="0">
              <a:defRPr sz="1100"/>
            </a:lvl6pPr>
            <a:lvl7pPr indent="0">
              <a:defRPr sz="1100"/>
            </a:lvl7pPr>
            <a:lvl8pPr indent="0">
              <a:defRPr sz="1100"/>
            </a:lvl8pPr>
            <a:lvl9pPr indent="0">
              <a:defRPr sz="1100"/>
            </a:lvl9pPr>
          </a:lstStyle>
          <a:p>
            <a:r>
              <a:rPr lang="es-CO"/>
              <a:t>Realizar análisis de las evaluaciones en doble vía ya aplicadas.</a:t>
            </a:r>
          </a:p>
        </p:txBody>
      </p:sp>
      <p:cxnSp>
        <p:nvCxnSpPr>
          <p:cNvPr id="133" name="Conector recto 132">
            <a:extLst>
              <a:ext uri="{FF2B5EF4-FFF2-40B4-BE49-F238E27FC236}">
                <a16:creationId xmlns:a16="http://schemas.microsoft.com/office/drawing/2014/main" id="{E4823C10-691E-0B5E-CB78-77CD0B291A56}"/>
              </a:ext>
            </a:extLst>
          </p:cNvPr>
          <p:cNvCxnSpPr>
            <a:cxnSpLocks/>
            <a:stCxn id="74" idx="1"/>
            <a:endCxn id="69" idx="3"/>
          </p:cNvCxnSpPr>
          <p:nvPr/>
        </p:nvCxnSpPr>
        <p:spPr>
          <a:xfrm flipH="1" flipV="1">
            <a:off x="5755872" y="4252909"/>
            <a:ext cx="240181" cy="5953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0" name="Diagrama de flujo: decisión 139">
            <a:extLst>
              <a:ext uri="{FF2B5EF4-FFF2-40B4-BE49-F238E27FC236}">
                <a16:creationId xmlns:a16="http://schemas.microsoft.com/office/drawing/2014/main" id="{BA361D43-D1FF-48FF-AFF9-66919D934706}"/>
              </a:ext>
            </a:extLst>
          </p:cNvPr>
          <p:cNvSpPr/>
          <p:nvPr/>
        </p:nvSpPr>
        <p:spPr>
          <a:xfrm>
            <a:off x="7970881" y="4774173"/>
            <a:ext cx="1800000" cy="1080000"/>
          </a:xfrm>
          <a:prstGeom prst="flowChartDecision">
            <a:avLst/>
          </a:prstGeom>
          <a:solidFill>
            <a:srgbClr val="FCD02F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CO" sz="900">
                <a:solidFill>
                  <a:sysClr val="windowText" lastClr="000000"/>
                </a:solidFill>
                <a:latin typeface="Avenir LT Std 45 Book" panose="020B0502020203020204" pitchFamily="34" charset="0"/>
              </a:rPr>
              <a:t>¿El análisis evaluaciones fue positivo?</a:t>
            </a:r>
          </a:p>
        </p:txBody>
      </p:sp>
      <p:cxnSp>
        <p:nvCxnSpPr>
          <p:cNvPr id="141" name="Conector recto 140">
            <a:extLst>
              <a:ext uri="{FF2B5EF4-FFF2-40B4-BE49-F238E27FC236}">
                <a16:creationId xmlns:a16="http://schemas.microsoft.com/office/drawing/2014/main" id="{60891E2F-274A-7CBA-5502-2C4C270CFA60}"/>
              </a:ext>
            </a:extLst>
          </p:cNvPr>
          <p:cNvCxnSpPr>
            <a:cxnSpLocks/>
            <a:stCxn id="140" idx="1"/>
            <a:endCxn id="120" idx="3"/>
          </p:cNvCxnSpPr>
          <p:nvPr/>
        </p:nvCxnSpPr>
        <p:spPr>
          <a:xfrm flipH="1">
            <a:off x="7796053" y="5314173"/>
            <a:ext cx="174828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6" name="CuadroTexto 35">
            <a:extLst>
              <a:ext uri="{FF2B5EF4-FFF2-40B4-BE49-F238E27FC236}">
                <a16:creationId xmlns:a16="http://schemas.microsoft.com/office/drawing/2014/main" id="{D1BEF2CB-3DB0-47AA-86F6-4D69FBEF6F4A}"/>
              </a:ext>
            </a:extLst>
          </p:cNvPr>
          <p:cNvSpPr txBox="1"/>
          <p:nvPr/>
        </p:nvSpPr>
        <p:spPr>
          <a:xfrm>
            <a:off x="10140945" y="5019684"/>
            <a:ext cx="1800000" cy="540000"/>
          </a:xfrm>
          <a:prstGeom prst="rect">
            <a:avLst/>
          </a:prstGeom>
          <a:solidFill>
            <a:srgbClr val="196989"/>
          </a:solidFill>
          <a:ln w="9525" cmpd="sng">
            <a:solidFill>
              <a:schemeClr val="lt1">
                <a:shade val="50000"/>
              </a:schemeClr>
            </a:solidFill>
          </a:ln>
          <a:effectLst>
            <a:outerShdw sx="1000" sy="1000" algn="t" rotWithShape="0">
              <a:prstClr val="black"/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 anchor="ctr"/>
          <a:lstStyle>
            <a:defPPr>
              <a:defRPr lang="es-MX"/>
            </a:defPPr>
            <a:lvl1pPr indent="0" algn="ctr">
              <a:defRPr sz="1100" b="1">
                <a:solidFill>
                  <a:schemeClr val="bg1"/>
                </a:solidFill>
                <a:latin typeface="Avenir LT Std 45 Book" panose="020B0502020203020204" pitchFamily="34" charset="0"/>
              </a:defRPr>
            </a:lvl1pPr>
            <a:lvl2pPr indent="0">
              <a:defRPr sz="1100"/>
            </a:lvl2pPr>
            <a:lvl3pPr indent="0">
              <a:defRPr sz="1100"/>
            </a:lvl3pPr>
            <a:lvl4pPr indent="0">
              <a:defRPr sz="1100"/>
            </a:lvl4pPr>
            <a:lvl5pPr indent="0">
              <a:defRPr sz="1100"/>
            </a:lvl5pPr>
            <a:lvl6pPr indent="0">
              <a:defRPr sz="1100"/>
            </a:lvl6pPr>
            <a:lvl7pPr indent="0">
              <a:defRPr sz="1100"/>
            </a:lvl7pPr>
            <a:lvl8pPr indent="0">
              <a:defRPr sz="1100"/>
            </a:lvl8pPr>
            <a:lvl9pPr indent="0">
              <a:defRPr sz="1100"/>
            </a:lvl9pPr>
          </a:lstStyle>
          <a:p>
            <a:r>
              <a:rPr lang="es-CO"/>
              <a:t>Retroalimentación de los GAPS</a:t>
            </a:r>
          </a:p>
        </p:txBody>
      </p:sp>
      <p:sp>
        <p:nvSpPr>
          <p:cNvPr id="147" name="CuadroTexto 38">
            <a:extLst>
              <a:ext uri="{FF2B5EF4-FFF2-40B4-BE49-F238E27FC236}">
                <a16:creationId xmlns:a16="http://schemas.microsoft.com/office/drawing/2014/main" id="{5ECC942C-78E0-4B4A-BBF2-9F87562977DD}"/>
              </a:ext>
            </a:extLst>
          </p:cNvPr>
          <p:cNvSpPr txBox="1"/>
          <p:nvPr/>
        </p:nvSpPr>
        <p:spPr>
          <a:xfrm>
            <a:off x="7990430" y="6196745"/>
            <a:ext cx="1761834" cy="412128"/>
          </a:xfrm>
          <a:prstGeom prst="rect">
            <a:avLst/>
          </a:prstGeom>
          <a:solidFill>
            <a:srgbClr val="196989"/>
          </a:solidFill>
          <a:ln w="9525" cmpd="sng">
            <a:solidFill>
              <a:schemeClr val="lt1">
                <a:shade val="50000"/>
              </a:schemeClr>
            </a:solidFill>
          </a:ln>
          <a:effectLst>
            <a:outerShdw sx="1000" sy="1000" algn="t" rotWithShape="0">
              <a:prstClr val="black"/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 anchor="ctr"/>
          <a:lstStyle>
            <a:defPPr>
              <a:defRPr lang="es-MX"/>
            </a:defPPr>
            <a:lvl1pPr indent="0" algn="ctr">
              <a:defRPr sz="1100" b="1">
                <a:solidFill>
                  <a:schemeClr val="bg1"/>
                </a:solidFill>
                <a:latin typeface="Avenir LT Std 45 Book" panose="020B0502020203020204" pitchFamily="34" charset="0"/>
              </a:defRPr>
            </a:lvl1pPr>
            <a:lvl2pPr indent="0">
              <a:defRPr sz="1100"/>
            </a:lvl2pPr>
            <a:lvl3pPr indent="0">
              <a:defRPr sz="1100"/>
            </a:lvl3pPr>
            <a:lvl4pPr indent="0">
              <a:defRPr sz="1100"/>
            </a:lvl4pPr>
            <a:lvl5pPr indent="0">
              <a:defRPr sz="1100"/>
            </a:lvl5pPr>
            <a:lvl6pPr indent="0">
              <a:defRPr sz="1100"/>
            </a:lvl6pPr>
            <a:lvl7pPr indent="0">
              <a:defRPr sz="1100"/>
            </a:lvl7pPr>
            <a:lvl8pPr indent="0">
              <a:defRPr sz="1100"/>
            </a:lvl8pPr>
            <a:lvl9pPr indent="0">
              <a:defRPr sz="1100"/>
            </a:lvl9pPr>
          </a:lstStyle>
          <a:p>
            <a:r>
              <a:rPr lang="es-CO"/>
              <a:t>Análisis de seguimiento</a:t>
            </a:r>
          </a:p>
        </p:txBody>
      </p:sp>
      <p:sp>
        <p:nvSpPr>
          <p:cNvPr id="148" name="Diagrama de flujo: documento 147">
            <a:extLst>
              <a:ext uri="{FF2B5EF4-FFF2-40B4-BE49-F238E27FC236}">
                <a16:creationId xmlns:a16="http://schemas.microsoft.com/office/drawing/2014/main" id="{C05310D6-1D6B-4CF3-A12F-E91A2DEC6693}"/>
              </a:ext>
            </a:extLst>
          </p:cNvPr>
          <p:cNvSpPr/>
          <p:nvPr/>
        </p:nvSpPr>
        <p:spPr>
          <a:xfrm>
            <a:off x="10041087" y="6096552"/>
            <a:ext cx="1222354" cy="612513"/>
          </a:xfrm>
          <a:prstGeom prst="flowChartDocument">
            <a:avLst/>
          </a:prstGeom>
          <a:solidFill>
            <a:srgbClr val="263342"/>
          </a:solidFill>
          <a:ln w="9525" cmpd="sng"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CO" sz="700" b="1">
                <a:solidFill>
                  <a:schemeClr val="bg1"/>
                </a:solidFill>
                <a:latin typeface="Avenir LT Std 45 Book" panose="020B0502020203020204" pitchFamily="34" charset="0"/>
              </a:rPr>
              <a:t>Control de carpetas de seguimiento por colaborador </a:t>
            </a:r>
          </a:p>
        </p:txBody>
      </p:sp>
      <p:sp>
        <p:nvSpPr>
          <p:cNvPr id="149" name="CuadroTexto 41">
            <a:extLst>
              <a:ext uri="{FF2B5EF4-FFF2-40B4-BE49-F238E27FC236}">
                <a16:creationId xmlns:a16="http://schemas.microsoft.com/office/drawing/2014/main" id="{C6B1888C-CA51-42C2-9A7A-B369EB06D0B5}"/>
              </a:ext>
            </a:extLst>
          </p:cNvPr>
          <p:cNvSpPr txBox="1"/>
          <p:nvPr/>
        </p:nvSpPr>
        <p:spPr>
          <a:xfrm>
            <a:off x="6014901" y="6243247"/>
            <a:ext cx="1576464" cy="365626"/>
          </a:xfrm>
          <a:prstGeom prst="roundRect">
            <a:avLst/>
          </a:prstGeom>
          <a:solidFill>
            <a:srgbClr val="232F3D"/>
          </a:solidFill>
          <a:ln w="9525" cmpd="sng"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 anchor="ctr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CO" sz="1400" b="1">
                <a:solidFill>
                  <a:schemeClr val="bg1"/>
                </a:solidFill>
              </a:rPr>
              <a:t>FIN</a:t>
            </a:r>
          </a:p>
        </p:txBody>
      </p:sp>
      <p:cxnSp>
        <p:nvCxnSpPr>
          <p:cNvPr id="270" name="Conector recto 269">
            <a:extLst>
              <a:ext uri="{FF2B5EF4-FFF2-40B4-BE49-F238E27FC236}">
                <a16:creationId xmlns:a16="http://schemas.microsoft.com/office/drawing/2014/main" id="{FE558DBC-98F7-B98C-B36E-C98079392588}"/>
              </a:ext>
            </a:extLst>
          </p:cNvPr>
          <p:cNvCxnSpPr>
            <a:cxnSpLocks/>
            <a:stCxn id="120" idx="1"/>
            <a:endCxn id="116" idx="3"/>
          </p:cNvCxnSpPr>
          <p:nvPr/>
        </p:nvCxnSpPr>
        <p:spPr>
          <a:xfrm flipH="1" flipV="1">
            <a:off x="5766503" y="5301928"/>
            <a:ext cx="229550" cy="1224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6" name="Conector recto 275">
            <a:extLst>
              <a:ext uri="{FF2B5EF4-FFF2-40B4-BE49-F238E27FC236}">
                <a16:creationId xmlns:a16="http://schemas.microsoft.com/office/drawing/2014/main" id="{8A0FD835-64C1-9E76-5067-C07FB3440970}"/>
              </a:ext>
            </a:extLst>
          </p:cNvPr>
          <p:cNvCxnSpPr>
            <a:cxnSpLocks/>
            <a:stCxn id="149" idx="3"/>
            <a:endCxn id="147" idx="1"/>
          </p:cNvCxnSpPr>
          <p:nvPr/>
        </p:nvCxnSpPr>
        <p:spPr>
          <a:xfrm flipV="1">
            <a:off x="7591365" y="6402809"/>
            <a:ext cx="399065" cy="2325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7" name="Conector recto 276">
            <a:extLst>
              <a:ext uri="{FF2B5EF4-FFF2-40B4-BE49-F238E27FC236}">
                <a16:creationId xmlns:a16="http://schemas.microsoft.com/office/drawing/2014/main" id="{EBFB3628-FB69-C508-34F2-1EABFC8E4389}"/>
              </a:ext>
            </a:extLst>
          </p:cNvPr>
          <p:cNvCxnSpPr>
            <a:cxnSpLocks/>
            <a:stCxn id="140" idx="2"/>
            <a:endCxn id="147" idx="0"/>
          </p:cNvCxnSpPr>
          <p:nvPr/>
        </p:nvCxnSpPr>
        <p:spPr>
          <a:xfrm>
            <a:off x="8870881" y="5854173"/>
            <a:ext cx="466" cy="342572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9" name="Conector recto 288">
            <a:extLst>
              <a:ext uri="{FF2B5EF4-FFF2-40B4-BE49-F238E27FC236}">
                <a16:creationId xmlns:a16="http://schemas.microsoft.com/office/drawing/2014/main" id="{74AD2CC5-1B2F-8C72-43DE-41F59081733E}"/>
              </a:ext>
            </a:extLst>
          </p:cNvPr>
          <p:cNvCxnSpPr>
            <a:cxnSpLocks/>
            <a:stCxn id="146" idx="1"/>
            <a:endCxn id="140" idx="3"/>
          </p:cNvCxnSpPr>
          <p:nvPr/>
        </p:nvCxnSpPr>
        <p:spPr>
          <a:xfrm flipH="1">
            <a:off x="9770881" y="5289684"/>
            <a:ext cx="370064" cy="2448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Imagen 6">
            <a:extLst>
              <a:ext uri="{FF2B5EF4-FFF2-40B4-BE49-F238E27FC236}">
                <a16:creationId xmlns:a16="http://schemas.microsoft.com/office/drawing/2014/main" id="{A66AFF28-00F8-67EB-EED8-332CC6A836F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59066"/>
            <a:ext cx="12192000" cy="653710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924F761D-4F58-788E-1EA2-D764967FE4E0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165" y="73466"/>
            <a:ext cx="1448776" cy="340392"/>
          </a:xfrm>
          <a:prstGeom prst="rect">
            <a:avLst/>
          </a:prstGeom>
        </p:spPr>
      </p:pic>
      <p:sp>
        <p:nvSpPr>
          <p:cNvPr id="9" name="CuadroTexto 8">
            <a:extLst>
              <a:ext uri="{FF2B5EF4-FFF2-40B4-BE49-F238E27FC236}">
                <a16:creationId xmlns:a16="http://schemas.microsoft.com/office/drawing/2014/main" id="{BEA911E6-3910-9EB5-E988-3EDF2584521F}"/>
              </a:ext>
            </a:extLst>
          </p:cNvPr>
          <p:cNvSpPr txBox="1"/>
          <p:nvPr/>
        </p:nvSpPr>
        <p:spPr>
          <a:xfrm>
            <a:off x="2331000" y="33244"/>
            <a:ext cx="841922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1400">
                <a:solidFill>
                  <a:schemeClr val="bg1"/>
                </a:solidFill>
                <a:latin typeface="Avenir Next LT Pro" panose="020B0504020202020204" pitchFamily="34" charset="0"/>
                <a:ea typeface="Azo Sans"/>
                <a:cs typeface="Azo Sans"/>
                <a:sym typeface="Azo Sans"/>
              </a:rPr>
              <a:t>4.5.1 </a:t>
            </a:r>
            <a:r>
              <a:rPr lang="es-MX" sz="1400">
                <a:solidFill>
                  <a:schemeClr val="bg1"/>
                </a:solidFill>
                <a:latin typeface="Avenir Next LT Pro" panose="020B0504020202020204" pitchFamily="34" charset="0"/>
                <a:ea typeface="Azo Sans"/>
                <a:cs typeface="Azo Sans"/>
                <a:sym typeface="Azo Sans"/>
              </a:rPr>
              <a:t>El sitio utiliza el marco SKAP proporcionado por la zona para garantizar la claridad de las funciones y proporcionar comentarios.</a:t>
            </a:r>
            <a:endParaRPr lang="es-ES" sz="1400">
              <a:solidFill>
                <a:schemeClr val="bg1"/>
              </a:solidFill>
              <a:latin typeface="Avenir Next LT Pro" panose="020B0504020202020204" pitchFamily="34" charset="0"/>
              <a:ea typeface="Azo Sans"/>
              <a:cs typeface="Azo Sans"/>
              <a:sym typeface="Azo Sans"/>
            </a:endParaRPr>
          </a:p>
        </p:txBody>
      </p:sp>
      <p:cxnSp>
        <p:nvCxnSpPr>
          <p:cNvPr id="81" name="Conector recto 80">
            <a:extLst>
              <a:ext uri="{FF2B5EF4-FFF2-40B4-BE49-F238E27FC236}">
                <a16:creationId xmlns:a16="http://schemas.microsoft.com/office/drawing/2014/main" id="{07F88635-47AA-C544-2E0F-4AA6714F3340}"/>
              </a:ext>
            </a:extLst>
          </p:cNvPr>
          <p:cNvCxnSpPr>
            <a:stCxn id="33" idx="3"/>
            <a:endCxn id="44" idx="1"/>
          </p:cNvCxnSpPr>
          <p:nvPr/>
        </p:nvCxnSpPr>
        <p:spPr>
          <a:xfrm flipV="1">
            <a:off x="3603977" y="1197497"/>
            <a:ext cx="368305" cy="79397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Conector recto 82">
            <a:extLst>
              <a:ext uri="{FF2B5EF4-FFF2-40B4-BE49-F238E27FC236}">
                <a16:creationId xmlns:a16="http://schemas.microsoft.com/office/drawing/2014/main" id="{5421B9A3-E786-62A1-01CF-2D992C18EC3C}"/>
              </a:ext>
            </a:extLst>
          </p:cNvPr>
          <p:cNvCxnSpPr>
            <a:stCxn id="38" idx="3"/>
            <a:endCxn id="44" idx="1"/>
          </p:cNvCxnSpPr>
          <p:nvPr/>
        </p:nvCxnSpPr>
        <p:spPr>
          <a:xfrm flipV="1">
            <a:off x="3603977" y="1197497"/>
            <a:ext cx="368305" cy="1592664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7" name="CuadroTexto 29">
            <a:extLst>
              <a:ext uri="{FF2B5EF4-FFF2-40B4-BE49-F238E27FC236}">
                <a16:creationId xmlns:a16="http://schemas.microsoft.com/office/drawing/2014/main" id="{CAD2294E-40A2-3F63-21B0-0F188B16898A}"/>
              </a:ext>
            </a:extLst>
          </p:cNvPr>
          <p:cNvSpPr txBox="1"/>
          <p:nvPr/>
        </p:nvSpPr>
        <p:spPr>
          <a:xfrm>
            <a:off x="5794790" y="924834"/>
            <a:ext cx="416818" cy="231042"/>
          </a:xfrm>
          <a:prstGeom prst="rect">
            <a:avLst/>
          </a:prstGeom>
          <a:solidFill>
            <a:srgbClr val="FF0000"/>
          </a:solidFill>
          <a:ln w="9525" cmpd="sng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 anchor="ctr"/>
          <a:lstStyle>
            <a:defPPr>
              <a:defRPr lang="es-MX"/>
            </a:defPPr>
            <a:lvl1pPr indent="0" algn="ctr">
              <a:defRPr sz="900" b="1">
                <a:solidFill>
                  <a:schemeClr val="bg1"/>
                </a:solidFill>
                <a:latin typeface="Aptos ExtraBold" panose="020B0004020202020204" pitchFamily="34" charset="0"/>
              </a:defRPr>
            </a:lvl1pPr>
            <a:lvl2pPr indent="0">
              <a:defRPr sz="1100"/>
            </a:lvl2pPr>
            <a:lvl3pPr indent="0">
              <a:defRPr sz="1100"/>
            </a:lvl3pPr>
            <a:lvl4pPr indent="0">
              <a:defRPr sz="1100"/>
            </a:lvl4pPr>
            <a:lvl5pPr indent="0">
              <a:defRPr sz="1100"/>
            </a:lvl5pPr>
            <a:lvl6pPr indent="0">
              <a:defRPr sz="1100"/>
            </a:lvl6pPr>
            <a:lvl7pPr indent="0">
              <a:defRPr sz="1100"/>
            </a:lvl7pPr>
            <a:lvl8pPr indent="0">
              <a:defRPr sz="1100"/>
            </a:lvl8pPr>
            <a:lvl9pPr indent="0">
              <a:defRPr sz="1100"/>
            </a:lvl9pPr>
          </a:lstStyle>
          <a:p>
            <a:r>
              <a:rPr lang="es-CO"/>
              <a:t>NO</a:t>
            </a:r>
          </a:p>
        </p:txBody>
      </p:sp>
      <p:sp>
        <p:nvSpPr>
          <p:cNvPr id="88" name="CuadroTexto 46">
            <a:extLst>
              <a:ext uri="{FF2B5EF4-FFF2-40B4-BE49-F238E27FC236}">
                <a16:creationId xmlns:a16="http://schemas.microsoft.com/office/drawing/2014/main" id="{CAC91B49-5563-9A99-B2C4-19F0B6218BEF}"/>
              </a:ext>
            </a:extLst>
          </p:cNvPr>
          <p:cNvSpPr txBox="1"/>
          <p:nvPr/>
        </p:nvSpPr>
        <p:spPr>
          <a:xfrm>
            <a:off x="4110555" y="1606029"/>
            <a:ext cx="416818" cy="245014"/>
          </a:xfrm>
          <a:prstGeom prst="rect">
            <a:avLst/>
          </a:prstGeom>
          <a:solidFill>
            <a:srgbClr val="263342"/>
          </a:solidFill>
          <a:ln w="9525" cmpd="sng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 anchor="ctr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/>
            <a:r>
              <a:rPr lang="es-CO" sz="900" b="1">
                <a:solidFill>
                  <a:schemeClr val="bg1"/>
                </a:solidFill>
                <a:latin typeface="Aptos ExtraBold" panose="020B0004020202020204" pitchFamily="34" charset="0"/>
              </a:rPr>
              <a:t>SI</a:t>
            </a:r>
          </a:p>
        </p:txBody>
      </p:sp>
      <p:sp>
        <p:nvSpPr>
          <p:cNvPr id="96" name="CuadroTexto 29">
            <a:extLst>
              <a:ext uri="{FF2B5EF4-FFF2-40B4-BE49-F238E27FC236}">
                <a16:creationId xmlns:a16="http://schemas.microsoft.com/office/drawing/2014/main" id="{49E74FE7-C610-61E4-BB52-C85B9215EB33}"/>
              </a:ext>
            </a:extLst>
          </p:cNvPr>
          <p:cNvSpPr txBox="1"/>
          <p:nvPr/>
        </p:nvSpPr>
        <p:spPr>
          <a:xfrm>
            <a:off x="9617042" y="4949263"/>
            <a:ext cx="416818" cy="231042"/>
          </a:xfrm>
          <a:prstGeom prst="rect">
            <a:avLst/>
          </a:prstGeom>
          <a:solidFill>
            <a:srgbClr val="FF0000"/>
          </a:solidFill>
          <a:ln w="9525" cmpd="sng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 anchor="ctr"/>
          <a:lstStyle>
            <a:defPPr>
              <a:defRPr lang="es-MX"/>
            </a:defPPr>
            <a:lvl1pPr indent="0" algn="ctr">
              <a:defRPr sz="900" b="1">
                <a:solidFill>
                  <a:schemeClr val="bg1"/>
                </a:solidFill>
                <a:latin typeface="Aptos ExtraBold" panose="020B0004020202020204" pitchFamily="34" charset="0"/>
              </a:defRPr>
            </a:lvl1pPr>
            <a:lvl2pPr indent="0">
              <a:defRPr sz="1100"/>
            </a:lvl2pPr>
            <a:lvl3pPr indent="0">
              <a:defRPr sz="1100"/>
            </a:lvl3pPr>
            <a:lvl4pPr indent="0">
              <a:defRPr sz="1100"/>
            </a:lvl4pPr>
            <a:lvl5pPr indent="0">
              <a:defRPr sz="1100"/>
            </a:lvl5pPr>
            <a:lvl6pPr indent="0">
              <a:defRPr sz="1100"/>
            </a:lvl6pPr>
            <a:lvl7pPr indent="0">
              <a:defRPr sz="1100"/>
            </a:lvl7pPr>
            <a:lvl8pPr indent="0">
              <a:defRPr sz="1100"/>
            </a:lvl8pPr>
            <a:lvl9pPr indent="0">
              <a:defRPr sz="1100"/>
            </a:lvl9pPr>
          </a:lstStyle>
          <a:p>
            <a:r>
              <a:rPr lang="es-CO"/>
              <a:t>NO</a:t>
            </a:r>
          </a:p>
        </p:txBody>
      </p:sp>
      <p:sp>
        <p:nvSpPr>
          <p:cNvPr id="97" name="CuadroTexto 46">
            <a:extLst>
              <a:ext uri="{FF2B5EF4-FFF2-40B4-BE49-F238E27FC236}">
                <a16:creationId xmlns:a16="http://schemas.microsoft.com/office/drawing/2014/main" id="{EFFC5C80-F321-4516-5C8D-6AE10E530C38}"/>
              </a:ext>
            </a:extLst>
          </p:cNvPr>
          <p:cNvSpPr txBox="1"/>
          <p:nvPr/>
        </p:nvSpPr>
        <p:spPr>
          <a:xfrm>
            <a:off x="9058016" y="5901794"/>
            <a:ext cx="416818" cy="245014"/>
          </a:xfrm>
          <a:prstGeom prst="rect">
            <a:avLst/>
          </a:prstGeom>
          <a:solidFill>
            <a:srgbClr val="263342"/>
          </a:solidFill>
          <a:ln w="9525" cmpd="sng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 anchor="ctr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/>
            <a:r>
              <a:rPr lang="es-CO" sz="900" b="1">
                <a:solidFill>
                  <a:schemeClr val="bg1"/>
                </a:solidFill>
                <a:latin typeface="Aptos ExtraBold" panose="020B0004020202020204" pitchFamily="34" charset="0"/>
              </a:rPr>
              <a:t>SI</a:t>
            </a:r>
          </a:p>
        </p:txBody>
      </p:sp>
      <p:sp>
        <p:nvSpPr>
          <p:cNvPr id="126" name="CuadroTexto 41">
            <a:extLst>
              <a:ext uri="{FF2B5EF4-FFF2-40B4-BE49-F238E27FC236}">
                <a16:creationId xmlns:a16="http://schemas.microsoft.com/office/drawing/2014/main" id="{979CA928-A945-A29D-01BC-7503FB01C6B4}"/>
              </a:ext>
            </a:extLst>
          </p:cNvPr>
          <p:cNvSpPr txBox="1"/>
          <p:nvPr/>
        </p:nvSpPr>
        <p:spPr>
          <a:xfrm>
            <a:off x="82076" y="1957324"/>
            <a:ext cx="1576464" cy="365626"/>
          </a:xfrm>
          <a:prstGeom prst="roundRect">
            <a:avLst/>
          </a:prstGeom>
          <a:solidFill>
            <a:srgbClr val="232F3D"/>
          </a:solidFill>
          <a:ln w="9525" cmpd="sng"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 anchor="ctr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CO" sz="1400" b="1">
                <a:solidFill>
                  <a:schemeClr val="bg1"/>
                </a:solidFill>
              </a:rPr>
              <a:t>INICIO</a:t>
            </a:r>
          </a:p>
        </p:txBody>
      </p:sp>
      <p:cxnSp>
        <p:nvCxnSpPr>
          <p:cNvPr id="128" name="Conector recto 127">
            <a:extLst>
              <a:ext uri="{FF2B5EF4-FFF2-40B4-BE49-F238E27FC236}">
                <a16:creationId xmlns:a16="http://schemas.microsoft.com/office/drawing/2014/main" id="{164D9B25-B0E4-0556-61A7-7EF5F8E9E01B}"/>
              </a:ext>
            </a:extLst>
          </p:cNvPr>
          <p:cNvCxnSpPr>
            <a:stCxn id="126" idx="0"/>
            <a:endCxn id="11" idx="2"/>
          </p:cNvCxnSpPr>
          <p:nvPr/>
        </p:nvCxnSpPr>
        <p:spPr>
          <a:xfrm flipV="1">
            <a:off x="870308" y="1483229"/>
            <a:ext cx="9114" cy="474095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pic>
        <p:nvPicPr>
          <p:cNvPr id="130" name="Imagen 129" descr="Imagen que contiene Forma&#10;&#10;El contenido generado por IA puede ser incorrecto.">
            <a:extLst>
              <a:ext uri="{FF2B5EF4-FFF2-40B4-BE49-F238E27FC236}">
                <a16:creationId xmlns:a16="http://schemas.microsoft.com/office/drawing/2014/main" id="{47093B3A-25EC-1FC7-D66B-150BC901985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7163" y="5834028"/>
            <a:ext cx="800950" cy="818438"/>
          </a:xfrm>
          <a:prstGeom prst="rect">
            <a:avLst/>
          </a:prstGeom>
        </p:spPr>
      </p:pic>
      <p:pic>
        <p:nvPicPr>
          <p:cNvPr id="131" name="Imagen 130" descr="Imagen que contiene Icono&#10;&#10;El contenido generado por IA puede ser incorrecto.">
            <a:extLst>
              <a:ext uri="{FF2B5EF4-FFF2-40B4-BE49-F238E27FC236}">
                <a16:creationId xmlns:a16="http://schemas.microsoft.com/office/drawing/2014/main" id="{EC9E7E7E-3A62-7A77-256C-DC8E99E050B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851947"/>
            <a:ext cx="797180" cy="818438"/>
          </a:xfrm>
          <a:prstGeom prst="rect">
            <a:avLst/>
          </a:prstGeom>
        </p:spPr>
      </p:pic>
      <p:sp>
        <p:nvSpPr>
          <p:cNvPr id="134" name="CuadroTexto 23">
            <a:extLst>
              <a:ext uri="{FF2B5EF4-FFF2-40B4-BE49-F238E27FC236}">
                <a16:creationId xmlns:a16="http://schemas.microsoft.com/office/drawing/2014/main" id="{6E21AF61-5390-A49C-1E2A-DAD53BA7636B}"/>
              </a:ext>
            </a:extLst>
          </p:cNvPr>
          <p:cNvSpPr txBox="1"/>
          <p:nvPr/>
        </p:nvSpPr>
        <p:spPr>
          <a:xfrm>
            <a:off x="8240709" y="1694666"/>
            <a:ext cx="1376333" cy="696148"/>
          </a:xfrm>
          <a:prstGeom prst="flowChartDocument">
            <a:avLst/>
          </a:prstGeom>
          <a:solidFill>
            <a:srgbClr val="263342"/>
          </a:solidFill>
          <a:ln w="9525" cmpd="sng"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 anchor="ctr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CO" sz="1050" b="1">
                <a:solidFill>
                  <a:schemeClr val="bg1"/>
                </a:solidFill>
                <a:latin typeface="Avenir LT Std 45 Book" panose="020B0502020203020204" pitchFamily="34" charset="0"/>
              </a:rPr>
              <a:t>Ejecución</a:t>
            </a:r>
          </a:p>
          <a:p>
            <a:pPr algn="ctr"/>
            <a:r>
              <a:rPr lang="es-CO" sz="1050" b="1">
                <a:solidFill>
                  <a:schemeClr val="bg1"/>
                </a:solidFill>
                <a:latin typeface="Avenir LT Std 45 Book" panose="020B0502020203020204" pitchFamily="34" charset="0"/>
              </a:rPr>
              <a:t> 7 y 30 Días </a:t>
            </a:r>
          </a:p>
        </p:txBody>
      </p:sp>
      <p:cxnSp>
        <p:nvCxnSpPr>
          <p:cNvPr id="135" name="Conector recto 134">
            <a:extLst>
              <a:ext uri="{FF2B5EF4-FFF2-40B4-BE49-F238E27FC236}">
                <a16:creationId xmlns:a16="http://schemas.microsoft.com/office/drawing/2014/main" id="{F7D26ABA-5859-AD3F-7CD7-D49BD45D4EE0}"/>
              </a:ext>
            </a:extLst>
          </p:cNvPr>
          <p:cNvCxnSpPr>
            <a:cxnSpLocks/>
          </p:cNvCxnSpPr>
          <p:nvPr/>
        </p:nvCxnSpPr>
        <p:spPr>
          <a:xfrm flipV="1">
            <a:off x="7796484" y="1988084"/>
            <a:ext cx="442750" cy="1744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6" name="CuadroTexto 23">
            <a:extLst>
              <a:ext uri="{FF2B5EF4-FFF2-40B4-BE49-F238E27FC236}">
                <a16:creationId xmlns:a16="http://schemas.microsoft.com/office/drawing/2014/main" id="{E66BBD87-395D-A9C3-F7B9-76541854651C}"/>
              </a:ext>
            </a:extLst>
          </p:cNvPr>
          <p:cNvSpPr txBox="1"/>
          <p:nvPr/>
        </p:nvSpPr>
        <p:spPr>
          <a:xfrm>
            <a:off x="8254570" y="2528084"/>
            <a:ext cx="1376333" cy="696148"/>
          </a:xfrm>
          <a:prstGeom prst="flowChartDocument">
            <a:avLst/>
          </a:prstGeom>
          <a:solidFill>
            <a:srgbClr val="263342"/>
          </a:solidFill>
          <a:ln w="9525" cmpd="sng"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 anchor="ctr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CO" sz="1050" b="1">
                <a:solidFill>
                  <a:schemeClr val="bg1"/>
                </a:solidFill>
                <a:latin typeface="Avenir LT Std 45 Book" panose="020B0502020203020204" pitchFamily="34" charset="0"/>
              </a:rPr>
              <a:t>Al Finalizar el Proceso</a:t>
            </a:r>
          </a:p>
        </p:txBody>
      </p:sp>
      <p:cxnSp>
        <p:nvCxnSpPr>
          <p:cNvPr id="137" name="Conector recto 136">
            <a:extLst>
              <a:ext uri="{FF2B5EF4-FFF2-40B4-BE49-F238E27FC236}">
                <a16:creationId xmlns:a16="http://schemas.microsoft.com/office/drawing/2014/main" id="{F9833491-CC90-302C-3FF3-33F2DD7AB6ED}"/>
              </a:ext>
            </a:extLst>
          </p:cNvPr>
          <p:cNvCxnSpPr>
            <a:cxnSpLocks/>
          </p:cNvCxnSpPr>
          <p:nvPr/>
        </p:nvCxnSpPr>
        <p:spPr>
          <a:xfrm flipV="1">
            <a:off x="7810345" y="2821502"/>
            <a:ext cx="442750" cy="1744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8" name="CuadroTexto 23">
            <a:extLst>
              <a:ext uri="{FF2B5EF4-FFF2-40B4-BE49-F238E27FC236}">
                <a16:creationId xmlns:a16="http://schemas.microsoft.com/office/drawing/2014/main" id="{9868D100-4FC7-F97B-9CF8-82C381E4BC5F}"/>
              </a:ext>
            </a:extLst>
          </p:cNvPr>
          <p:cNvSpPr txBox="1"/>
          <p:nvPr/>
        </p:nvSpPr>
        <p:spPr>
          <a:xfrm>
            <a:off x="8247424" y="3371882"/>
            <a:ext cx="1376333" cy="696148"/>
          </a:xfrm>
          <a:prstGeom prst="flowChartDocument">
            <a:avLst/>
          </a:prstGeom>
          <a:solidFill>
            <a:srgbClr val="263342"/>
          </a:solidFill>
          <a:ln w="9525" cmpd="sng"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 anchor="ctr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CO" sz="1050" b="1">
                <a:solidFill>
                  <a:schemeClr val="bg1"/>
                </a:solidFill>
                <a:latin typeface="Avenir LT Std 45 Book" panose="020B0502020203020204" pitchFamily="34" charset="0"/>
              </a:rPr>
              <a:t>Ejecución </a:t>
            </a:r>
          </a:p>
          <a:p>
            <a:pPr algn="ctr"/>
            <a:r>
              <a:rPr lang="es-CO" sz="1050" b="1">
                <a:solidFill>
                  <a:schemeClr val="bg1"/>
                </a:solidFill>
                <a:latin typeface="Avenir LT Std 45 Book" panose="020B0502020203020204" pitchFamily="34" charset="0"/>
              </a:rPr>
              <a:t>90 </a:t>
            </a:r>
            <a:r>
              <a:rPr lang="es-CO" sz="1050" b="1" err="1">
                <a:solidFill>
                  <a:schemeClr val="bg1"/>
                </a:solidFill>
                <a:latin typeface="Avenir LT Std 45 Book" panose="020B0502020203020204" pitchFamily="34" charset="0"/>
              </a:rPr>
              <a:t>Dias</a:t>
            </a:r>
            <a:endParaRPr lang="es-CO" sz="1050" b="1">
              <a:solidFill>
                <a:schemeClr val="bg1"/>
              </a:solidFill>
              <a:latin typeface="Avenir LT Std 45 Book" panose="020B0502020203020204" pitchFamily="34" charset="0"/>
            </a:endParaRPr>
          </a:p>
        </p:txBody>
      </p:sp>
      <p:cxnSp>
        <p:nvCxnSpPr>
          <p:cNvPr id="139" name="Conector recto 138">
            <a:extLst>
              <a:ext uri="{FF2B5EF4-FFF2-40B4-BE49-F238E27FC236}">
                <a16:creationId xmlns:a16="http://schemas.microsoft.com/office/drawing/2014/main" id="{FA283E52-4CF0-7359-B2C6-CE13F1754A12}"/>
              </a:ext>
            </a:extLst>
          </p:cNvPr>
          <p:cNvCxnSpPr>
            <a:cxnSpLocks/>
          </p:cNvCxnSpPr>
          <p:nvPr/>
        </p:nvCxnSpPr>
        <p:spPr>
          <a:xfrm flipV="1">
            <a:off x="7803199" y="3665300"/>
            <a:ext cx="442750" cy="1744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9" name="CuadroTexto 46">
            <a:extLst>
              <a:ext uri="{FF2B5EF4-FFF2-40B4-BE49-F238E27FC236}">
                <a16:creationId xmlns:a16="http://schemas.microsoft.com/office/drawing/2014/main" id="{E7EE3D00-4C52-403B-B341-BF8CCE1F27E8}"/>
              </a:ext>
            </a:extLst>
          </p:cNvPr>
          <p:cNvSpPr txBox="1"/>
          <p:nvPr/>
        </p:nvSpPr>
        <p:spPr>
          <a:xfrm>
            <a:off x="5547463" y="3772715"/>
            <a:ext cx="416818" cy="245014"/>
          </a:xfrm>
          <a:prstGeom prst="rect">
            <a:avLst/>
          </a:prstGeom>
          <a:solidFill>
            <a:srgbClr val="263342"/>
          </a:solidFill>
          <a:ln w="9525" cmpd="sng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 anchor="ctr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/>
            <a:r>
              <a:rPr lang="es-CO" sz="900" b="1">
                <a:solidFill>
                  <a:schemeClr val="bg1"/>
                </a:solidFill>
                <a:latin typeface="Aptos ExtraBold" panose="020B0004020202020204" pitchFamily="34" charset="0"/>
              </a:rPr>
              <a:t>SI</a:t>
            </a:r>
          </a:p>
        </p:txBody>
      </p:sp>
      <p:sp>
        <p:nvSpPr>
          <p:cNvPr id="69" name="Diagrama de flujo: decisión 68">
            <a:extLst>
              <a:ext uri="{FF2B5EF4-FFF2-40B4-BE49-F238E27FC236}">
                <a16:creationId xmlns:a16="http://schemas.microsoft.com/office/drawing/2014/main" id="{E06CB68F-061A-44DE-8C99-02A00D6989A3}"/>
              </a:ext>
            </a:extLst>
          </p:cNvPr>
          <p:cNvSpPr/>
          <p:nvPr/>
        </p:nvSpPr>
        <p:spPr>
          <a:xfrm>
            <a:off x="3955872" y="3712909"/>
            <a:ext cx="1800000" cy="1080000"/>
          </a:xfrm>
          <a:prstGeom prst="flowChartDecision">
            <a:avLst/>
          </a:prstGeom>
          <a:solidFill>
            <a:srgbClr val="FCD02F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CO" sz="900">
                <a:solidFill>
                  <a:sysClr val="windowText" lastClr="000000"/>
                </a:solidFill>
                <a:latin typeface="Avenir LT Std 45 Book" panose="020B0502020203020204" pitchFamily="34" charset="0"/>
              </a:rPr>
              <a:t>¿El padrino cumple con los criterios ?</a:t>
            </a:r>
          </a:p>
        </p:txBody>
      </p:sp>
      <p:sp>
        <p:nvSpPr>
          <p:cNvPr id="278" name="CuadroTexto 29">
            <a:extLst>
              <a:ext uri="{FF2B5EF4-FFF2-40B4-BE49-F238E27FC236}">
                <a16:creationId xmlns:a16="http://schemas.microsoft.com/office/drawing/2014/main" id="{B8DB10D2-D459-4F4C-AF61-961416853B1B}"/>
              </a:ext>
            </a:extLst>
          </p:cNvPr>
          <p:cNvSpPr txBox="1"/>
          <p:nvPr/>
        </p:nvSpPr>
        <p:spPr>
          <a:xfrm>
            <a:off x="4110555" y="3604435"/>
            <a:ext cx="416818" cy="231042"/>
          </a:xfrm>
          <a:prstGeom prst="rect">
            <a:avLst/>
          </a:prstGeom>
          <a:solidFill>
            <a:srgbClr val="FF0000"/>
          </a:solidFill>
          <a:ln w="9525" cmpd="sng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 anchor="ctr"/>
          <a:lstStyle>
            <a:defPPr>
              <a:defRPr lang="es-MX"/>
            </a:defPPr>
            <a:lvl1pPr indent="0" algn="ctr">
              <a:defRPr sz="900" b="1">
                <a:solidFill>
                  <a:schemeClr val="bg1"/>
                </a:solidFill>
                <a:latin typeface="Aptos ExtraBold" panose="020B0004020202020204" pitchFamily="34" charset="0"/>
              </a:defRPr>
            </a:lvl1pPr>
            <a:lvl2pPr indent="0">
              <a:defRPr sz="1100"/>
            </a:lvl2pPr>
            <a:lvl3pPr indent="0">
              <a:defRPr sz="1100"/>
            </a:lvl3pPr>
            <a:lvl4pPr indent="0">
              <a:defRPr sz="1100"/>
            </a:lvl4pPr>
            <a:lvl5pPr indent="0">
              <a:defRPr sz="1100"/>
            </a:lvl5pPr>
            <a:lvl6pPr indent="0">
              <a:defRPr sz="1100"/>
            </a:lvl6pPr>
            <a:lvl7pPr indent="0">
              <a:defRPr sz="1100"/>
            </a:lvl7pPr>
            <a:lvl8pPr indent="0">
              <a:defRPr sz="1100"/>
            </a:lvl8pPr>
            <a:lvl9pPr indent="0">
              <a:defRPr sz="1100"/>
            </a:lvl9pPr>
          </a:lstStyle>
          <a:p>
            <a:r>
              <a:rPr lang="es-CO"/>
              <a:t>NO</a:t>
            </a:r>
          </a:p>
        </p:txBody>
      </p:sp>
      <p:cxnSp>
        <p:nvCxnSpPr>
          <p:cNvPr id="159" name="Conector recto 158">
            <a:extLst>
              <a:ext uri="{FF2B5EF4-FFF2-40B4-BE49-F238E27FC236}">
                <a16:creationId xmlns:a16="http://schemas.microsoft.com/office/drawing/2014/main" id="{E4E06FE2-0AB5-6ACB-C093-688B64E19239}"/>
              </a:ext>
            </a:extLst>
          </p:cNvPr>
          <p:cNvCxnSpPr>
            <a:cxnSpLocks/>
            <a:stCxn id="57" idx="1"/>
            <a:endCxn id="69" idx="1"/>
          </p:cNvCxnSpPr>
          <p:nvPr/>
        </p:nvCxnSpPr>
        <p:spPr>
          <a:xfrm rot="10800000" flipV="1">
            <a:off x="3955873" y="2245203"/>
            <a:ext cx="4853" cy="2007706"/>
          </a:xfrm>
          <a:prstGeom prst="bentConnector3">
            <a:avLst>
              <a:gd name="adj1" fmla="val 2957181"/>
            </a:avLst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0108136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7EB94B-EC5E-BD45-95FA-B1C8FF64C8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Rectángulo: esquinas redondeadas 57">
            <a:extLst>
              <a:ext uri="{FF2B5EF4-FFF2-40B4-BE49-F238E27FC236}">
                <a16:creationId xmlns:a16="http://schemas.microsoft.com/office/drawing/2014/main" id="{81E018AD-D515-51B4-6904-0B88EFB191D6}"/>
              </a:ext>
            </a:extLst>
          </p:cNvPr>
          <p:cNvSpPr/>
          <p:nvPr/>
        </p:nvSpPr>
        <p:spPr>
          <a:xfrm>
            <a:off x="4150770" y="4058689"/>
            <a:ext cx="3525268" cy="2521947"/>
          </a:xfrm>
          <a:prstGeom prst="roundRect">
            <a:avLst/>
          </a:prstGeom>
          <a:solidFill>
            <a:srgbClr val="19698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7" name="Rectángulo: esquinas redondeadas 56">
            <a:extLst>
              <a:ext uri="{FF2B5EF4-FFF2-40B4-BE49-F238E27FC236}">
                <a16:creationId xmlns:a16="http://schemas.microsoft.com/office/drawing/2014/main" id="{8D285BB8-8999-A2BA-FF5E-F5E066C84B4D}"/>
              </a:ext>
            </a:extLst>
          </p:cNvPr>
          <p:cNvSpPr/>
          <p:nvPr/>
        </p:nvSpPr>
        <p:spPr>
          <a:xfrm>
            <a:off x="8048459" y="1662842"/>
            <a:ext cx="3935627" cy="2834692"/>
          </a:xfrm>
          <a:prstGeom prst="roundRect">
            <a:avLst/>
          </a:prstGeom>
          <a:solidFill>
            <a:srgbClr val="26334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7531C53C-663F-8710-04B8-1D35B750DB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9491"/>
            <a:ext cx="12192000" cy="653710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5F7F2775-9129-2939-4EDC-45A0FA7B0A6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165" y="93041"/>
            <a:ext cx="1448776" cy="340392"/>
          </a:xfrm>
          <a:prstGeom prst="rect">
            <a:avLst/>
          </a:prstGeom>
        </p:spPr>
      </p:pic>
      <p:sp>
        <p:nvSpPr>
          <p:cNvPr id="17" name="CuadroTexto 16">
            <a:extLst>
              <a:ext uri="{FF2B5EF4-FFF2-40B4-BE49-F238E27FC236}">
                <a16:creationId xmlns:a16="http://schemas.microsoft.com/office/drawing/2014/main" id="{1944816E-6987-8461-D804-6A9D688391C5}"/>
              </a:ext>
            </a:extLst>
          </p:cNvPr>
          <p:cNvSpPr txBox="1"/>
          <p:nvPr/>
        </p:nvSpPr>
        <p:spPr>
          <a:xfrm>
            <a:off x="2331000" y="33244"/>
            <a:ext cx="841922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1400" dirty="0">
                <a:solidFill>
                  <a:schemeClr val="bg1"/>
                </a:solidFill>
                <a:latin typeface="Avenir Next LT Pro" panose="020B0504020202020204" pitchFamily="34" charset="0"/>
                <a:ea typeface="Azo Sans"/>
                <a:cs typeface="Azo Sans"/>
                <a:sym typeface="Azo Sans"/>
              </a:rPr>
              <a:t>4.5.1 </a:t>
            </a:r>
            <a:r>
              <a:rPr lang="es-MX" sz="1400" dirty="0">
                <a:solidFill>
                  <a:schemeClr val="bg1"/>
                </a:solidFill>
                <a:latin typeface="Avenir Next LT Pro" panose="020B0504020202020204" pitchFamily="34" charset="0"/>
                <a:ea typeface="Azo Sans"/>
                <a:cs typeface="Azo Sans"/>
                <a:sym typeface="Azo Sans"/>
              </a:rPr>
              <a:t>El sitio utiliza el marco SKAP proporcionado por la zona para garantizar la claridad de las funciones y proporcionar comentarios.</a:t>
            </a:r>
            <a:endParaRPr lang="es-ES" sz="1400" dirty="0">
              <a:solidFill>
                <a:schemeClr val="bg1"/>
              </a:solidFill>
              <a:latin typeface="Avenir Next LT Pro" panose="020B0504020202020204" pitchFamily="34" charset="0"/>
              <a:ea typeface="Azo Sans"/>
              <a:cs typeface="Azo Sans"/>
              <a:sym typeface="Azo Sans"/>
            </a:endParaRP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0808B248-A01C-2674-D1F5-FC469B94B17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750106"/>
            <a:ext cx="12192000" cy="107894"/>
          </a:xfrm>
          <a:prstGeom prst="rect">
            <a:avLst/>
          </a:prstGeom>
        </p:spPr>
      </p:pic>
      <p:sp>
        <p:nvSpPr>
          <p:cNvPr id="34" name="Rectángulo: esquinas redondeadas 33">
            <a:extLst>
              <a:ext uri="{FF2B5EF4-FFF2-40B4-BE49-F238E27FC236}">
                <a16:creationId xmlns:a16="http://schemas.microsoft.com/office/drawing/2014/main" id="{D2F5FF44-DA8D-91AD-7F93-E5B2F70012E1}"/>
              </a:ext>
            </a:extLst>
          </p:cNvPr>
          <p:cNvSpPr/>
          <p:nvPr/>
        </p:nvSpPr>
        <p:spPr>
          <a:xfrm>
            <a:off x="367168" y="1238518"/>
            <a:ext cx="3461326" cy="2946245"/>
          </a:xfrm>
          <a:prstGeom prst="roundRect">
            <a:avLst/>
          </a:prstGeom>
          <a:solidFill>
            <a:srgbClr val="4DC4B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pic>
        <p:nvPicPr>
          <p:cNvPr id="56" name="Imagen 55" descr="Logotipo&#10;&#10;El contenido generado por IA puede ser incorrecto.">
            <a:extLst>
              <a:ext uri="{FF2B5EF4-FFF2-40B4-BE49-F238E27FC236}">
                <a16:creationId xmlns:a16="http://schemas.microsoft.com/office/drawing/2014/main" id="{491EB659-C4DD-FAB9-5F16-D1C64B8D197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4636" y="893530"/>
            <a:ext cx="2292766" cy="1925923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CADA442B-C1C8-5BD4-0C93-1A003B8214F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165613" y="1827089"/>
            <a:ext cx="3652502" cy="248705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  <a:softEdge rad="12700"/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E7E31A3-DC11-0F43-9B40-AC88C6F6F35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300073" y="4174959"/>
            <a:ext cx="3223735" cy="227390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  <a:softEdge rad="12700"/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29C4EA97-2519-DA09-1B64-2FB149B447D4}"/>
              </a:ext>
            </a:extLst>
          </p:cNvPr>
          <p:cNvSpPr/>
          <p:nvPr/>
        </p:nvSpPr>
        <p:spPr>
          <a:xfrm>
            <a:off x="7884707" y="799342"/>
            <a:ext cx="3988562" cy="678377"/>
          </a:xfrm>
          <a:prstGeom prst="rect">
            <a:avLst/>
          </a:prstGeom>
          <a:solidFill>
            <a:srgbClr val="FCD02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sz="2000" dirty="0">
                <a:latin typeface="Avenir LT Std 65 Medium"/>
              </a:rPr>
              <a:t>Capacitation de Nuestro personal funcional 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38642B6-E9A6-1139-3D8C-DAE7B1539F9F}"/>
              </a:ext>
            </a:extLst>
          </p:cNvPr>
          <p:cNvSpPr/>
          <p:nvPr/>
        </p:nvSpPr>
        <p:spPr>
          <a:xfrm>
            <a:off x="366936" y="757688"/>
            <a:ext cx="3290395" cy="361132"/>
          </a:xfrm>
          <a:prstGeom prst="rect">
            <a:avLst/>
          </a:prstGeom>
          <a:solidFill>
            <a:srgbClr val="FCD02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sz="2000" dirty="0">
                <a:latin typeface="Avenir LT Std 65 Medium"/>
              </a:rPr>
              <a:t>Espacio Skap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9210F44-3CF1-0B83-EE3C-0167C558E2AA}"/>
              </a:ext>
            </a:extLst>
          </p:cNvPr>
          <p:cNvSpPr/>
          <p:nvPr/>
        </p:nvSpPr>
        <p:spPr>
          <a:xfrm>
            <a:off x="4200916" y="3177369"/>
            <a:ext cx="3312806" cy="697308"/>
          </a:xfrm>
          <a:prstGeom prst="rect">
            <a:avLst/>
          </a:prstGeom>
          <a:solidFill>
            <a:srgbClr val="FCD02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sz="2000" dirty="0">
                <a:latin typeface="Avenir LT Std 65 Medium"/>
              </a:rPr>
              <a:t>Rutinas!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9FBA80CA-7FDF-9853-9AFF-BCC60966D266}"/>
              </a:ext>
            </a:extLst>
          </p:cNvPr>
          <p:cNvSpPr txBox="1"/>
          <p:nvPr/>
        </p:nvSpPr>
        <p:spPr>
          <a:xfrm>
            <a:off x="439622" y="4306499"/>
            <a:ext cx="3525268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ES" dirty="0">
                <a:latin typeface="Avenir Next LT Pro" panose="020B0504020202020204" pitchFamily="34" charset="0"/>
              </a:rPr>
              <a:t>Contamos con un espacio físico estructurado bajo el modelo SKAP, donde se visualizan los roles, habilidades y rutas de desarrollo, facilitando la claridad de funciones y el acceso a la información para todos los colaboradores</a:t>
            </a:r>
            <a:endParaRPr lang="es-CO" dirty="0">
              <a:latin typeface="Avenir Next LT Pro" panose="020B0504020202020204" pitchFamily="34" charset="0"/>
            </a:endParaRP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1A042D90-F82D-65BA-F5C6-73FB9FCC14F4}"/>
              </a:ext>
            </a:extLst>
          </p:cNvPr>
          <p:cNvSpPr txBox="1"/>
          <p:nvPr/>
        </p:nvSpPr>
        <p:spPr>
          <a:xfrm>
            <a:off x="8024587" y="4583498"/>
            <a:ext cx="4142864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ES" dirty="0">
                <a:latin typeface="Avenir Next LT Pro" panose="020B0504020202020204" pitchFamily="34" charset="0"/>
              </a:rPr>
              <a:t>Se ejecutan espacios de formación enfocados en el desarrollo de habilidades, donde se refuerzan conocimientos operativos y comportamentales, asegurando la correcta ejecución de los procesos según el marco SKAP</a:t>
            </a:r>
            <a:endParaRPr lang="es-CO" dirty="0">
              <a:latin typeface="Avenir Next LT Pro" panose="020B0504020202020204" pitchFamily="34" charset="0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C9AD96BA-F980-6303-2CBF-E9420B5BDE6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70647" y="1423147"/>
            <a:ext cx="3260910" cy="25773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027145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53710"/>
          </a:xfrm>
          <a:prstGeom prst="rect">
            <a:avLst/>
          </a:prstGeom>
        </p:spPr>
      </p:pic>
      <p:pic>
        <p:nvPicPr>
          <p:cNvPr id="18" name="Imagen 1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8019" y="182224"/>
            <a:ext cx="1197328" cy="281314"/>
          </a:xfrm>
          <a:prstGeom prst="rect">
            <a:avLst/>
          </a:prstGeom>
        </p:spPr>
      </p:pic>
      <p:sp>
        <p:nvSpPr>
          <p:cNvPr id="10" name="CuadroTexto 9">
            <a:extLst>
              <a:ext uri="{FF2B5EF4-FFF2-40B4-BE49-F238E27FC236}">
                <a16:creationId xmlns:a16="http://schemas.microsoft.com/office/drawing/2014/main" id="{292DDA69-0975-0F5A-E20D-730AB6BFEB78}"/>
              </a:ext>
            </a:extLst>
          </p:cNvPr>
          <p:cNvSpPr txBox="1"/>
          <p:nvPr/>
        </p:nvSpPr>
        <p:spPr>
          <a:xfrm>
            <a:off x="2348432" y="63663"/>
            <a:ext cx="841922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s-MX"/>
            </a:defPPr>
            <a:lvl1pPr algn="just">
              <a:defRPr sz="1400">
                <a:solidFill>
                  <a:schemeClr val="bg1"/>
                </a:solidFill>
                <a:latin typeface="Avenir Next LT Pro" panose="020B0504020202020204" pitchFamily="34" charset="0"/>
                <a:ea typeface="Azo Sans"/>
                <a:cs typeface="Azo Sans"/>
              </a:defRPr>
            </a:lvl1pPr>
          </a:lstStyle>
          <a:p>
            <a:r>
              <a:rPr lang="es-ES">
                <a:sym typeface="Azo Sans"/>
              </a:rPr>
              <a:t>4.5.2</a:t>
            </a:r>
            <a:r>
              <a:rPr lang="es-MX">
                <a:sym typeface="Azo Sans"/>
              </a:rPr>
              <a:t>. El equipo puede demostrar que puestos similares tienen evaluaciones similares  y cuenta con un sistema de registro designado. </a:t>
            </a:r>
          </a:p>
        </p:txBody>
      </p:sp>
      <p:pic>
        <p:nvPicPr>
          <p:cNvPr id="12" name="Imagen 11">
            <a:extLst>
              <a:ext uri="{FF2B5EF4-FFF2-40B4-BE49-F238E27FC236}">
                <a16:creationId xmlns:a16="http://schemas.microsoft.com/office/drawing/2014/main" id="{E393405D-00C6-3896-F386-12D714330C5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750106"/>
            <a:ext cx="12192000" cy="107894"/>
          </a:xfrm>
          <a:prstGeom prst="rect">
            <a:avLst/>
          </a:prstGeom>
        </p:spPr>
      </p:pic>
      <p:sp>
        <p:nvSpPr>
          <p:cNvPr id="22" name="CuadroTexto 21">
            <a:extLst>
              <a:ext uri="{FF2B5EF4-FFF2-40B4-BE49-F238E27FC236}">
                <a16:creationId xmlns:a16="http://schemas.microsoft.com/office/drawing/2014/main" id="{A9AECAC2-E36C-964E-D041-384E72EC26A6}"/>
              </a:ext>
            </a:extLst>
          </p:cNvPr>
          <p:cNvSpPr txBox="1"/>
          <p:nvPr/>
        </p:nvSpPr>
        <p:spPr>
          <a:xfrm>
            <a:off x="513038" y="783430"/>
            <a:ext cx="1835394" cy="707886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CO" sz="2000" b="1" dirty="0">
                <a:solidFill>
                  <a:schemeClr val="bg1"/>
                </a:solidFill>
                <a:latin typeface="Avenir LT Std 45 Book" panose="020B0502020203020204" pitchFamily="34" charset="0"/>
              </a:rPr>
              <a:t>NIVEL</a:t>
            </a:r>
          </a:p>
          <a:p>
            <a:pPr algn="ctr"/>
            <a:r>
              <a:rPr lang="es-CO" sz="2000" b="1" dirty="0">
                <a:solidFill>
                  <a:schemeClr val="bg1"/>
                </a:solidFill>
                <a:latin typeface="Avenir LT Std 45 Book" panose="020B0502020203020204" pitchFamily="34" charset="0"/>
              </a:rPr>
              <a:t>FUNCIONAL</a:t>
            </a:r>
          </a:p>
        </p:txBody>
      </p:sp>
      <p:pic>
        <p:nvPicPr>
          <p:cNvPr id="26" name="Imagen 25" descr="Texto&#10;&#10;El contenido generado por IA puede ser incorrecto.">
            <a:extLst>
              <a:ext uri="{FF2B5EF4-FFF2-40B4-BE49-F238E27FC236}">
                <a16:creationId xmlns:a16="http://schemas.microsoft.com/office/drawing/2014/main" id="{6CCB5EA8-BBA3-4392-1134-0BAB3F80F1A9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21558" t="19912" r="24416" b="18594"/>
          <a:stretch>
            <a:fillRect/>
          </a:stretch>
        </p:blipFill>
        <p:spPr>
          <a:xfrm>
            <a:off x="513037" y="1582855"/>
            <a:ext cx="1835394" cy="2816425"/>
          </a:xfrm>
          <a:prstGeom prst="rect">
            <a:avLst/>
          </a:prstGeom>
        </p:spPr>
      </p:pic>
      <p:sp>
        <p:nvSpPr>
          <p:cNvPr id="28" name="CuadroTexto 27">
            <a:extLst>
              <a:ext uri="{FF2B5EF4-FFF2-40B4-BE49-F238E27FC236}">
                <a16:creationId xmlns:a16="http://schemas.microsoft.com/office/drawing/2014/main" id="{CCD1F291-5149-B56D-A637-902692C3B937}"/>
              </a:ext>
            </a:extLst>
          </p:cNvPr>
          <p:cNvSpPr txBox="1"/>
          <p:nvPr/>
        </p:nvSpPr>
        <p:spPr>
          <a:xfrm>
            <a:off x="3272061" y="783430"/>
            <a:ext cx="1835394" cy="707886"/>
          </a:xfrm>
          <a:prstGeom prst="rect">
            <a:avLst/>
          </a:prstGeom>
          <a:solidFill>
            <a:schemeClr val="tx1"/>
          </a:solidFill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s-CO" sz="2000" b="1" dirty="0">
                <a:solidFill>
                  <a:schemeClr val="bg1"/>
                </a:solidFill>
                <a:latin typeface="Avenir LT Std 45 Book" panose="020B0502020203020204" pitchFamily="34" charset="0"/>
              </a:rPr>
              <a:t>NIVEL</a:t>
            </a:r>
          </a:p>
          <a:p>
            <a:pPr algn="ctr"/>
            <a:r>
              <a:rPr lang="es-CO" sz="2000" b="1" dirty="0">
                <a:solidFill>
                  <a:schemeClr val="bg1"/>
                </a:solidFill>
                <a:latin typeface="Avenir LT Std 45 Book"/>
              </a:rPr>
              <a:t>TÉCNICO</a:t>
            </a:r>
            <a:endParaRPr lang="es-CO" sz="2000" b="1" dirty="0">
              <a:solidFill>
                <a:schemeClr val="bg1"/>
              </a:solidFill>
              <a:latin typeface="Avenir LT Std 45 Book" panose="020B0502020203020204" pitchFamily="34" charset="0"/>
            </a:endParaRPr>
          </a:p>
        </p:txBody>
      </p:sp>
      <p:pic>
        <p:nvPicPr>
          <p:cNvPr id="34" name="Imagen 33" descr="Texto, Carta&#10;&#10;El contenido generado por IA puede ser incorrecto.">
            <a:extLst>
              <a:ext uri="{FF2B5EF4-FFF2-40B4-BE49-F238E27FC236}">
                <a16:creationId xmlns:a16="http://schemas.microsoft.com/office/drawing/2014/main" id="{37B279AF-2998-2FD0-1923-A741FB8043E2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18182" t="10467" r="31948" b="24328"/>
          <a:stretch>
            <a:fillRect/>
          </a:stretch>
        </p:blipFill>
        <p:spPr>
          <a:xfrm>
            <a:off x="6109406" y="1621037"/>
            <a:ext cx="1826720" cy="2778243"/>
          </a:xfrm>
          <a:prstGeom prst="rect">
            <a:avLst/>
          </a:prstGeom>
        </p:spPr>
      </p:pic>
      <p:sp>
        <p:nvSpPr>
          <p:cNvPr id="35" name="CuadroTexto 34">
            <a:extLst>
              <a:ext uri="{FF2B5EF4-FFF2-40B4-BE49-F238E27FC236}">
                <a16:creationId xmlns:a16="http://schemas.microsoft.com/office/drawing/2014/main" id="{5752A776-424B-5AC7-F684-FAC23CB70AAE}"/>
              </a:ext>
            </a:extLst>
          </p:cNvPr>
          <p:cNvSpPr txBox="1"/>
          <p:nvPr/>
        </p:nvSpPr>
        <p:spPr>
          <a:xfrm>
            <a:off x="6096000" y="783430"/>
            <a:ext cx="1826720" cy="707886"/>
          </a:xfrm>
          <a:prstGeom prst="rect">
            <a:avLst/>
          </a:prstGeom>
          <a:solidFill>
            <a:schemeClr val="tx1"/>
          </a:solidFill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s-CO" sz="2000" b="1" dirty="0">
                <a:solidFill>
                  <a:schemeClr val="bg1"/>
                </a:solidFill>
                <a:latin typeface="Avenir LT Std 45 Book"/>
                <a:cs typeface="Segoe UI"/>
              </a:rPr>
              <a:t>NIVEL</a:t>
            </a:r>
            <a:endParaRPr lang="es-ES" dirty="0">
              <a:solidFill>
                <a:schemeClr val="bg1"/>
              </a:solidFill>
              <a:latin typeface="Avenir LT Std 45 Book"/>
            </a:endParaRPr>
          </a:p>
          <a:p>
            <a:pPr algn="ctr"/>
            <a:r>
              <a:rPr lang="es-CO" sz="2000" b="1" dirty="0">
                <a:solidFill>
                  <a:schemeClr val="bg1"/>
                </a:solidFill>
                <a:latin typeface="Avenir LT Std 45 Book"/>
                <a:cs typeface="Segoe UI"/>
              </a:rPr>
              <a:t>AUTÓNOMO</a:t>
            </a:r>
          </a:p>
        </p:txBody>
      </p:sp>
      <p:pic>
        <p:nvPicPr>
          <p:cNvPr id="41" name="Imagen 40" descr="Texto, Carta&#10;&#10;El contenido generado por IA puede ser incorrecto.">
            <a:extLst>
              <a:ext uri="{FF2B5EF4-FFF2-40B4-BE49-F238E27FC236}">
                <a16:creationId xmlns:a16="http://schemas.microsoft.com/office/drawing/2014/main" id="{7C725725-1C63-27EB-0EB4-9C8D5333985C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19537" t="13763" r="29034" b="23749"/>
          <a:stretch>
            <a:fillRect/>
          </a:stretch>
        </p:blipFill>
        <p:spPr>
          <a:xfrm>
            <a:off x="3272010" y="1582855"/>
            <a:ext cx="1835496" cy="2816425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CE70327C-CC2F-5715-91DA-7C0FCDB21F0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868429" y="783431"/>
            <a:ext cx="2828671" cy="3615849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C18BDC70-3A81-6F48-8D4A-BCEBF0855E7D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13037" y="4529001"/>
            <a:ext cx="11184064" cy="2146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702438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7EB94B-EC5E-BD45-95FA-B1C8FF64C8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Rectángulo: esquinas redondeadas 57">
            <a:extLst>
              <a:ext uri="{FF2B5EF4-FFF2-40B4-BE49-F238E27FC236}">
                <a16:creationId xmlns:a16="http://schemas.microsoft.com/office/drawing/2014/main" id="{81E018AD-D515-51B4-6904-0B88EFB191D6}"/>
              </a:ext>
            </a:extLst>
          </p:cNvPr>
          <p:cNvSpPr/>
          <p:nvPr/>
        </p:nvSpPr>
        <p:spPr>
          <a:xfrm>
            <a:off x="6612673" y="4642415"/>
            <a:ext cx="5616361" cy="2076528"/>
          </a:xfrm>
          <a:prstGeom prst="roundRect">
            <a:avLst/>
          </a:prstGeom>
          <a:solidFill>
            <a:srgbClr val="19698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7" name="Rectángulo: esquinas redondeadas 56">
            <a:extLst>
              <a:ext uri="{FF2B5EF4-FFF2-40B4-BE49-F238E27FC236}">
                <a16:creationId xmlns:a16="http://schemas.microsoft.com/office/drawing/2014/main" id="{8D285BB8-8999-A2BA-FF5E-F5E066C84B4D}"/>
              </a:ext>
            </a:extLst>
          </p:cNvPr>
          <p:cNvSpPr/>
          <p:nvPr/>
        </p:nvSpPr>
        <p:spPr>
          <a:xfrm>
            <a:off x="8998868" y="1808976"/>
            <a:ext cx="2980095" cy="3763561"/>
          </a:xfrm>
          <a:prstGeom prst="roundRect">
            <a:avLst/>
          </a:prstGeom>
          <a:solidFill>
            <a:srgbClr val="26334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7531C53C-663F-8710-04B8-1D35B750DB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9491"/>
            <a:ext cx="12192000" cy="653710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5F7F2775-9129-2939-4EDC-45A0FA7B0A6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165" y="93041"/>
            <a:ext cx="1448776" cy="340392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0808B248-A01C-2674-D1F5-FC469B94B17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750106"/>
            <a:ext cx="12192000" cy="107894"/>
          </a:xfrm>
          <a:prstGeom prst="rect">
            <a:avLst/>
          </a:prstGeom>
        </p:spPr>
      </p:pic>
      <p:sp>
        <p:nvSpPr>
          <p:cNvPr id="34" name="Rectángulo: esquinas redondeadas 33">
            <a:extLst>
              <a:ext uri="{FF2B5EF4-FFF2-40B4-BE49-F238E27FC236}">
                <a16:creationId xmlns:a16="http://schemas.microsoft.com/office/drawing/2014/main" id="{D2F5FF44-DA8D-91AD-7F93-E5B2F70012E1}"/>
              </a:ext>
            </a:extLst>
          </p:cNvPr>
          <p:cNvSpPr/>
          <p:nvPr/>
        </p:nvSpPr>
        <p:spPr>
          <a:xfrm>
            <a:off x="6612673" y="983813"/>
            <a:ext cx="2458172" cy="3589035"/>
          </a:xfrm>
          <a:prstGeom prst="roundRect">
            <a:avLst/>
          </a:prstGeom>
          <a:solidFill>
            <a:srgbClr val="4DC4B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B2F3923A-BAA9-9655-F8BA-85DD479390DA}"/>
              </a:ext>
            </a:extLst>
          </p:cNvPr>
          <p:cNvSpPr/>
          <p:nvPr/>
        </p:nvSpPr>
        <p:spPr>
          <a:xfrm>
            <a:off x="0" y="1116835"/>
            <a:ext cx="6370819" cy="399176"/>
          </a:xfrm>
          <a:prstGeom prst="rect">
            <a:avLst/>
          </a:prstGeom>
          <a:solidFill>
            <a:srgbClr val="19698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1600" dirty="0">
                <a:solidFill>
                  <a:schemeClr val="bg1"/>
                </a:solidFill>
                <a:latin typeface="Avenir LT Std 45 Book" panose="020B0502020203020204" pitchFamily="34" charset="0"/>
              </a:rPr>
              <a:t>Entrenamientos importantes para nuestro grupo de padrinos.</a:t>
            </a:r>
          </a:p>
        </p:txBody>
      </p:sp>
      <p:grpSp>
        <p:nvGrpSpPr>
          <p:cNvPr id="10" name="Group 3">
            <a:extLst>
              <a:ext uri="{FF2B5EF4-FFF2-40B4-BE49-F238E27FC236}">
                <a16:creationId xmlns:a16="http://schemas.microsoft.com/office/drawing/2014/main" id="{224A17BB-2E9D-1C49-E975-C9907E65BC6B}"/>
              </a:ext>
            </a:extLst>
          </p:cNvPr>
          <p:cNvGrpSpPr/>
          <p:nvPr/>
        </p:nvGrpSpPr>
        <p:grpSpPr>
          <a:xfrm>
            <a:off x="0" y="1694731"/>
            <a:ext cx="6370819" cy="2208709"/>
            <a:chOff x="0" y="0"/>
            <a:chExt cx="5442658" cy="1273789"/>
          </a:xfrm>
          <a:solidFill>
            <a:srgbClr val="232F3D"/>
          </a:solidFill>
        </p:grpSpPr>
        <p:sp>
          <p:nvSpPr>
            <p:cNvPr id="11" name="Freeform 4">
              <a:extLst>
                <a:ext uri="{FF2B5EF4-FFF2-40B4-BE49-F238E27FC236}">
                  <a16:creationId xmlns:a16="http://schemas.microsoft.com/office/drawing/2014/main" id="{88149439-8B91-3C74-F370-2F460D442F85}"/>
                </a:ext>
              </a:extLst>
            </p:cNvPr>
            <p:cNvSpPr/>
            <p:nvPr/>
          </p:nvSpPr>
          <p:spPr>
            <a:xfrm>
              <a:off x="0" y="0"/>
              <a:ext cx="5442658" cy="1273789"/>
            </a:xfrm>
            <a:custGeom>
              <a:avLst/>
              <a:gdLst/>
              <a:ahLst/>
              <a:cxnLst/>
              <a:rect l="l" t="t" r="r" b="b"/>
              <a:pathLst>
                <a:path w="5442658" h="1273789">
                  <a:moveTo>
                    <a:pt x="0" y="0"/>
                  </a:moveTo>
                  <a:lnTo>
                    <a:pt x="5442658" y="0"/>
                  </a:lnTo>
                  <a:lnTo>
                    <a:pt x="5442658" y="1273789"/>
                  </a:lnTo>
                  <a:lnTo>
                    <a:pt x="0" y="1273789"/>
                  </a:lnTo>
                  <a:close/>
                </a:path>
              </a:pathLst>
            </a:custGeom>
            <a:grpFill/>
          </p:spPr>
          <p:txBody>
            <a:bodyPr/>
            <a:lstStyle/>
            <a:p>
              <a:endParaRPr lang="es-CO" sz="1200"/>
            </a:p>
          </p:txBody>
        </p:sp>
        <p:sp>
          <p:nvSpPr>
            <p:cNvPr id="12" name="TextBox 5">
              <a:extLst>
                <a:ext uri="{FF2B5EF4-FFF2-40B4-BE49-F238E27FC236}">
                  <a16:creationId xmlns:a16="http://schemas.microsoft.com/office/drawing/2014/main" id="{75EAA21E-26E4-56B3-7530-49490C340E54}"/>
                </a:ext>
              </a:extLst>
            </p:cNvPr>
            <p:cNvSpPr txBox="1"/>
            <p:nvPr/>
          </p:nvSpPr>
          <p:spPr>
            <a:xfrm>
              <a:off x="0" y="-47625"/>
              <a:ext cx="5442658" cy="1321414"/>
            </a:xfrm>
            <a:prstGeom prst="rect">
              <a:avLst/>
            </a:prstGeom>
            <a:grpFill/>
          </p:spPr>
          <p:txBody>
            <a:bodyPr lIns="33867" tIns="33867" rIns="33867" bIns="33867" rtlCol="0" anchor="ctr"/>
            <a:lstStyle/>
            <a:p>
              <a:pPr algn="ctr">
                <a:lnSpc>
                  <a:spcPts val="2221"/>
                </a:lnSpc>
              </a:pPr>
              <a:endParaRPr sz="1200"/>
            </a:p>
          </p:txBody>
        </p:sp>
      </p:grpSp>
      <p:grpSp>
        <p:nvGrpSpPr>
          <p:cNvPr id="13" name="Group 3">
            <a:extLst>
              <a:ext uri="{FF2B5EF4-FFF2-40B4-BE49-F238E27FC236}">
                <a16:creationId xmlns:a16="http://schemas.microsoft.com/office/drawing/2014/main" id="{A451CC94-76FE-F537-9AF2-260B5FDFAE61}"/>
              </a:ext>
            </a:extLst>
          </p:cNvPr>
          <p:cNvGrpSpPr/>
          <p:nvPr/>
        </p:nvGrpSpPr>
        <p:grpSpPr>
          <a:xfrm>
            <a:off x="0" y="4141494"/>
            <a:ext cx="6370819" cy="2208709"/>
            <a:chOff x="0" y="0"/>
            <a:chExt cx="5442658" cy="1273789"/>
          </a:xfrm>
          <a:solidFill>
            <a:srgbClr val="4DC4B0"/>
          </a:solidFill>
        </p:grpSpPr>
        <p:sp>
          <p:nvSpPr>
            <p:cNvPr id="14" name="Freeform 4">
              <a:extLst>
                <a:ext uri="{FF2B5EF4-FFF2-40B4-BE49-F238E27FC236}">
                  <a16:creationId xmlns:a16="http://schemas.microsoft.com/office/drawing/2014/main" id="{BE2A37CB-4BEE-91DD-05F2-07BDDF11A21E}"/>
                </a:ext>
              </a:extLst>
            </p:cNvPr>
            <p:cNvSpPr/>
            <p:nvPr/>
          </p:nvSpPr>
          <p:spPr>
            <a:xfrm>
              <a:off x="0" y="0"/>
              <a:ext cx="5442658" cy="1273789"/>
            </a:xfrm>
            <a:custGeom>
              <a:avLst/>
              <a:gdLst/>
              <a:ahLst/>
              <a:cxnLst/>
              <a:rect l="l" t="t" r="r" b="b"/>
              <a:pathLst>
                <a:path w="5442658" h="1273789">
                  <a:moveTo>
                    <a:pt x="0" y="0"/>
                  </a:moveTo>
                  <a:lnTo>
                    <a:pt x="5442658" y="0"/>
                  </a:lnTo>
                  <a:lnTo>
                    <a:pt x="5442658" y="1273789"/>
                  </a:lnTo>
                  <a:lnTo>
                    <a:pt x="0" y="1273789"/>
                  </a:lnTo>
                  <a:close/>
                </a:path>
              </a:pathLst>
            </a:custGeom>
            <a:grpFill/>
          </p:spPr>
          <p:txBody>
            <a:bodyPr/>
            <a:lstStyle/>
            <a:p>
              <a:endParaRPr lang="es-CO" sz="1200"/>
            </a:p>
          </p:txBody>
        </p:sp>
        <p:sp>
          <p:nvSpPr>
            <p:cNvPr id="15" name="TextBox 5">
              <a:extLst>
                <a:ext uri="{FF2B5EF4-FFF2-40B4-BE49-F238E27FC236}">
                  <a16:creationId xmlns:a16="http://schemas.microsoft.com/office/drawing/2014/main" id="{3639E1C5-8AA7-EA24-361E-F5A323615061}"/>
                </a:ext>
              </a:extLst>
            </p:cNvPr>
            <p:cNvSpPr txBox="1"/>
            <p:nvPr/>
          </p:nvSpPr>
          <p:spPr>
            <a:xfrm>
              <a:off x="0" y="-47625"/>
              <a:ext cx="5442658" cy="1321414"/>
            </a:xfrm>
            <a:prstGeom prst="rect">
              <a:avLst/>
            </a:prstGeom>
            <a:grpFill/>
          </p:spPr>
          <p:txBody>
            <a:bodyPr lIns="33867" tIns="33867" rIns="33867" bIns="33867" rtlCol="0" anchor="ctr"/>
            <a:lstStyle/>
            <a:p>
              <a:pPr algn="ctr">
                <a:lnSpc>
                  <a:spcPts val="2221"/>
                </a:lnSpc>
              </a:pPr>
              <a:endParaRPr sz="1200" dirty="0"/>
            </a:p>
          </p:txBody>
        </p:sp>
      </p:grpSp>
      <p:pic>
        <p:nvPicPr>
          <p:cNvPr id="16" name="Picture 6">
            <a:extLst>
              <a:ext uri="{FF2B5EF4-FFF2-40B4-BE49-F238E27FC236}">
                <a16:creationId xmlns:a16="http://schemas.microsoft.com/office/drawing/2014/main" id="{851515C5-2229-A8D2-1CDD-28EDFFDE13E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2721" y="2526459"/>
            <a:ext cx="1163583" cy="1163583"/>
          </a:xfrm>
          <a:prstGeom prst="rect">
            <a:avLst/>
          </a:prstGeom>
        </p:spPr>
      </p:pic>
      <p:sp>
        <p:nvSpPr>
          <p:cNvPr id="17" name="TextBox 14">
            <a:extLst>
              <a:ext uri="{FF2B5EF4-FFF2-40B4-BE49-F238E27FC236}">
                <a16:creationId xmlns:a16="http://schemas.microsoft.com/office/drawing/2014/main" id="{FDBB5D30-5543-16A7-E11F-7AD46683B4DF}"/>
              </a:ext>
            </a:extLst>
          </p:cNvPr>
          <p:cNvSpPr txBox="1"/>
          <p:nvPr/>
        </p:nvSpPr>
        <p:spPr>
          <a:xfrm>
            <a:off x="-21257" y="2114848"/>
            <a:ext cx="2223619" cy="3338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349"/>
              </a:lnSpc>
            </a:pPr>
            <a:r>
              <a:rPr lang="es-MX" sz="1200" dirty="0">
                <a:solidFill>
                  <a:schemeClr val="bg1"/>
                </a:solidFill>
                <a:latin typeface="Avenir LT Std 65 Medium" panose="020B0803020203020204" pitchFamily="34" charset="0"/>
              </a:rPr>
              <a:t>Comunicación asertiva y escucha activa</a:t>
            </a:r>
            <a:endParaRPr lang="es-CO" sz="1133" b="1" dirty="0">
              <a:solidFill>
                <a:schemeClr val="bg1"/>
              </a:solidFill>
              <a:latin typeface="Avenir LT Std 65 Medium" panose="020B0803020203020204" pitchFamily="34" charset="0"/>
              <a:ea typeface=" Avenir Next Arabic"/>
              <a:cs typeface=" Avenir Next Arabic"/>
              <a:sym typeface=" Avenir Next Arabic"/>
            </a:endParaRPr>
          </a:p>
        </p:txBody>
      </p:sp>
      <p:pic>
        <p:nvPicPr>
          <p:cNvPr id="18" name="Picture 6">
            <a:extLst>
              <a:ext uri="{FF2B5EF4-FFF2-40B4-BE49-F238E27FC236}">
                <a16:creationId xmlns:a16="http://schemas.microsoft.com/office/drawing/2014/main" id="{C5D039EC-A468-3278-9667-803E6F165F9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46949" y="2526459"/>
            <a:ext cx="1163583" cy="1163583"/>
          </a:xfrm>
          <a:prstGeom prst="rect">
            <a:avLst/>
          </a:prstGeom>
        </p:spPr>
      </p:pic>
      <p:sp>
        <p:nvSpPr>
          <p:cNvPr id="19" name="TextBox 14">
            <a:extLst>
              <a:ext uri="{FF2B5EF4-FFF2-40B4-BE49-F238E27FC236}">
                <a16:creationId xmlns:a16="http://schemas.microsoft.com/office/drawing/2014/main" id="{63C662AD-E085-EB27-65F1-75F3658B7C89}"/>
              </a:ext>
            </a:extLst>
          </p:cNvPr>
          <p:cNvSpPr txBox="1"/>
          <p:nvPr/>
        </p:nvSpPr>
        <p:spPr>
          <a:xfrm>
            <a:off x="2062971" y="2114848"/>
            <a:ext cx="2223619" cy="1667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>
            <a:defPPr>
              <a:defRPr lang="es-MX"/>
            </a:defPPr>
            <a:lvl1pPr algn="ctr">
              <a:lnSpc>
                <a:spcPts val="1349"/>
              </a:lnSpc>
              <a:defRPr sz="1200">
                <a:solidFill>
                  <a:schemeClr val="bg1"/>
                </a:solidFill>
                <a:latin typeface="Avenir LT Std 65 Medium" panose="020B0803020203020204" pitchFamily="34" charset="0"/>
              </a:defRPr>
            </a:lvl1pPr>
          </a:lstStyle>
          <a:p>
            <a:r>
              <a:rPr lang="es-CO" dirty="0"/>
              <a:t>Control de emociones</a:t>
            </a:r>
            <a:endParaRPr lang="es-CO" dirty="0">
              <a:sym typeface=" Avenir Next Arabic"/>
            </a:endParaRPr>
          </a:p>
        </p:txBody>
      </p:sp>
      <p:pic>
        <p:nvPicPr>
          <p:cNvPr id="22" name="Picture 6">
            <a:extLst>
              <a:ext uri="{FF2B5EF4-FFF2-40B4-BE49-F238E27FC236}">
                <a16:creationId xmlns:a16="http://schemas.microsoft.com/office/drawing/2014/main" id="{7A3CE3B0-4E81-29FD-93DB-ED8CDEA7E5B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74199" y="2481513"/>
            <a:ext cx="1163583" cy="1163583"/>
          </a:xfrm>
          <a:prstGeom prst="rect">
            <a:avLst/>
          </a:prstGeom>
        </p:spPr>
      </p:pic>
      <p:sp>
        <p:nvSpPr>
          <p:cNvPr id="23" name="TextBox 14">
            <a:extLst>
              <a:ext uri="{FF2B5EF4-FFF2-40B4-BE49-F238E27FC236}">
                <a16:creationId xmlns:a16="http://schemas.microsoft.com/office/drawing/2014/main" id="{E74C0A08-1DF0-D36D-40CD-43E37C49BEB0}"/>
              </a:ext>
            </a:extLst>
          </p:cNvPr>
          <p:cNvSpPr txBox="1"/>
          <p:nvPr/>
        </p:nvSpPr>
        <p:spPr>
          <a:xfrm>
            <a:off x="3954912" y="2148054"/>
            <a:ext cx="2223619" cy="1667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>
            <a:defPPr>
              <a:defRPr lang="es-MX"/>
            </a:defPPr>
            <a:lvl1pPr algn="ctr">
              <a:lnSpc>
                <a:spcPts val="1349"/>
              </a:lnSpc>
              <a:defRPr sz="1200">
                <a:solidFill>
                  <a:schemeClr val="bg1"/>
                </a:solidFill>
                <a:latin typeface="Avenir LT Std 65 Medium" panose="020B0803020203020204" pitchFamily="34" charset="0"/>
              </a:defRPr>
            </a:lvl1pPr>
          </a:lstStyle>
          <a:p>
            <a:r>
              <a:rPr lang="es-CO" dirty="0"/>
              <a:t>Trabajo en equipo</a:t>
            </a:r>
            <a:endParaRPr lang="es-CO" dirty="0">
              <a:sym typeface=" Avenir Next Arabic"/>
            </a:endParaRPr>
          </a:p>
        </p:txBody>
      </p:sp>
      <p:pic>
        <p:nvPicPr>
          <p:cNvPr id="24" name="Picture 6">
            <a:extLst>
              <a:ext uri="{FF2B5EF4-FFF2-40B4-BE49-F238E27FC236}">
                <a16:creationId xmlns:a16="http://schemas.microsoft.com/office/drawing/2014/main" id="{7B37B8E6-0BDA-763A-446B-DF9D741D347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2721" y="4827772"/>
            <a:ext cx="1163583" cy="1163583"/>
          </a:xfrm>
          <a:prstGeom prst="rect">
            <a:avLst/>
          </a:prstGeom>
        </p:spPr>
      </p:pic>
      <p:sp>
        <p:nvSpPr>
          <p:cNvPr id="25" name="TextBox 14">
            <a:extLst>
              <a:ext uri="{FF2B5EF4-FFF2-40B4-BE49-F238E27FC236}">
                <a16:creationId xmlns:a16="http://schemas.microsoft.com/office/drawing/2014/main" id="{8A42D03E-CA59-0E0D-2CF3-25A914893936}"/>
              </a:ext>
            </a:extLst>
          </p:cNvPr>
          <p:cNvSpPr txBox="1"/>
          <p:nvPr/>
        </p:nvSpPr>
        <p:spPr>
          <a:xfrm>
            <a:off x="-21257" y="4416161"/>
            <a:ext cx="2223619" cy="333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>
            <a:defPPr>
              <a:defRPr lang="es-MX"/>
            </a:defPPr>
            <a:lvl1pPr algn="ctr">
              <a:lnSpc>
                <a:spcPts val="1349"/>
              </a:lnSpc>
              <a:defRPr sz="1200">
                <a:solidFill>
                  <a:schemeClr val="bg1"/>
                </a:solidFill>
                <a:latin typeface="Avenir LT Std 65 Medium" panose="020B0803020203020204" pitchFamily="34" charset="0"/>
              </a:defRPr>
            </a:lvl1pPr>
          </a:lstStyle>
          <a:p>
            <a:r>
              <a:rPr lang="es-ES" dirty="0"/>
              <a:t>Técnicas de retroalimentación (</a:t>
            </a:r>
            <a:r>
              <a:rPr lang="es-ES" dirty="0" err="1"/>
              <a:t>feedback</a:t>
            </a:r>
            <a:r>
              <a:rPr lang="es-ES" dirty="0"/>
              <a:t> constructivo)</a:t>
            </a:r>
            <a:endParaRPr lang="es-CO" dirty="0">
              <a:sym typeface=" Avenir Next Arabic"/>
            </a:endParaRPr>
          </a:p>
        </p:txBody>
      </p:sp>
      <p:pic>
        <p:nvPicPr>
          <p:cNvPr id="26" name="Picture 6">
            <a:extLst>
              <a:ext uri="{FF2B5EF4-FFF2-40B4-BE49-F238E27FC236}">
                <a16:creationId xmlns:a16="http://schemas.microsoft.com/office/drawing/2014/main" id="{3C9C8265-3E51-B6A8-8818-18F23C8B636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58787" y="4817748"/>
            <a:ext cx="1163583" cy="1163583"/>
          </a:xfrm>
          <a:prstGeom prst="rect">
            <a:avLst/>
          </a:prstGeom>
        </p:spPr>
      </p:pic>
      <p:sp>
        <p:nvSpPr>
          <p:cNvPr id="27" name="TextBox 14">
            <a:extLst>
              <a:ext uri="{FF2B5EF4-FFF2-40B4-BE49-F238E27FC236}">
                <a16:creationId xmlns:a16="http://schemas.microsoft.com/office/drawing/2014/main" id="{D10F77D6-019A-597A-C08E-76C8C7F9F39E}"/>
              </a:ext>
            </a:extLst>
          </p:cNvPr>
          <p:cNvSpPr txBox="1"/>
          <p:nvPr/>
        </p:nvSpPr>
        <p:spPr>
          <a:xfrm>
            <a:off x="2128770" y="4468578"/>
            <a:ext cx="2223619" cy="16671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es-MX"/>
            </a:defPPr>
            <a:lvl1pPr algn="ctr">
              <a:lnSpc>
                <a:spcPts val="1349"/>
              </a:lnSpc>
              <a:defRPr sz="1200">
                <a:solidFill>
                  <a:schemeClr val="bg1"/>
                </a:solidFill>
                <a:latin typeface="Avenir LT Std 65 Medium" panose="020B0803020203020204" pitchFamily="34" charset="0"/>
              </a:defRPr>
            </a:lvl1pPr>
          </a:lstStyle>
          <a:p>
            <a:r>
              <a:rPr lang="es-CO" dirty="0"/>
              <a:t>Influencia positiva sin autoridad</a:t>
            </a:r>
            <a:endParaRPr lang="es-CO" dirty="0">
              <a:sym typeface=" Avenir Next Arabic"/>
            </a:endParaRPr>
          </a:p>
        </p:txBody>
      </p:sp>
      <p:pic>
        <p:nvPicPr>
          <p:cNvPr id="28" name="Picture 6">
            <a:extLst>
              <a:ext uri="{FF2B5EF4-FFF2-40B4-BE49-F238E27FC236}">
                <a16:creationId xmlns:a16="http://schemas.microsoft.com/office/drawing/2014/main" id="{47B0872C-12BE-726C-D4E5-C9EC483D2EC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09169" y="4827772"/>
            <a:ext cx="1163583" cy="1163583"/>
          </a:xfrm>
          <a:prstGeom prst="rect">
            <a:avLst/>
          </a:prstGeom>
        </p:spPr>
      </p:pic>
      <p:sp>
        <p:nvSpPr>
          <p:cNvPr id="29" name="TextBox 14">
            <a:extLst>
              <a:ext uri="{FF2B5EF4-FFF2-40B4-BE49-F238E27FC236}">
                <a16:creationId xmlns:a16="http://schemas.microsoft.com/office/drawing/2014/main" id="{5C84F3D6-69C9-0247-9B14-9C80180978C1}"/>
              </a:ext>
            </a:extLst>
          </p:cNvPr>
          <p:cNvSpPr txBox="1"/>
          <p:nvPr/>
        </p:nvSpPr>
        <p:spPr>
          <a:xfrm>
            <a:off x="4044606" y="4465353"/>
            <a:ext cx="2223619" cy="16671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es-MX"/>
            </a:defPPr>
            <a:lvl1pPr algn="ctr">
              <a:lnSpc>
                <a:spcPts val="1349"/>
              </a:lnSpc>
              <a:defRPr sz="1200">
                <a:solidFill>
                  <a:schemeClr val="bg1"/>
                </a:solidFill>
                <a:latin typeface="Avenir LT Std 65 Medium" panose="020B0803020203020204" pitchFamily="34" charset="0"/>
              </a:defRPr>
            </a:lvl1pPr>
          </a:lstStyle>
          <a:p>
            <a:r>
              <a:rPr lang="es-CO" dirty="0"/>
              <a:t>Tipos de Liderazgo</a:t>
            </a:r>
            <a:endParaRPr lang="es-CO" dirty="0">
              <a:sym typeface=" Avenir Next Arabic"/>
            </a:endParaRPr>
          </a:p>
        </p:txBody>
      </p:sp>
      <p:sp>
        <p:nvSpPr>
          <p:cNvPr id="32" name="Rectángulo 31">
            <a:extLst>
              <a:ext uri="{FF2B5EF4-FFF2-40B4-BE49-F238E27FC236}">
                <a16:creationId xmlns:a16="http://schemas.microsoft.com/office/drawing/2014/main" id="{3BC06952-3E91-C595-4A56-D8240C30F58E}"/>
              </a:ext>
            </a:extLst>
          </p:cNvPr>
          <p:cNvSpPr/>
          <p:nvPr/>
        </p:nvSpPr>
        <p:spPr>
          <a:xfrm>
            <a:off x="2321705" y="190532"/>
            <a:ext cx="7035767" cy="3090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75000"/>
              </a:lnSpc>
            </a:pPr>
            <a:r>
              <a:rPr lang="es-CO" dirty="0">
                <a:solidFill>
                  <a:srgbClr val="FCD02F"/>
                </a:solidFill>
                <a:latin typeface="Avenir LT Std 65 Medium" panose="020B0803020203020204" pitchFamily="34" charset="0"/>
              </a:rPr>
              <a:t>Bloque 4 </a:t>
            </a:r>
            <a:r>
              <a:rPr lang="en-US" dirty="0">
                <a:solidFill>
                  <a:srgbClr val="FCD02F"/>
                </a:solidFill>
                <a:latin typeface="Avenir LT Std 65 Medium" panose="020B0803020203020204" pitchFamily="34" charset="0"/>
              </a:rPr>
              <a:t>–  Proceso Plan Padrino</a:t>
            </a:r>
          </a:p>
        </p:txBody>
      </p:sp>
      <p:sp>
        <p:nvSpPr>
          <p:cNvPr id="39" name="Rectángulo 38">
            <a:extLst>
              <a:ext uri="{FF2B5EF4-FFF2-40B4-BE49-F238E27FC236}">
                <a16:creationId xmlns:a16="http://schemas.microsoft.com/office/drawing/2014/main" id="{DE31E2D5-7E18-C4CE-1E86-1655F822B4AE}"/>
              </a:ext>
            </a:extLst>
          </p:cNvPr>
          <p:cNvSpPr/>
          <p:nvPr/>
        </p:nvSpPr>
        <p:spPr>
          <a:xfrm>
            <a:off x="8769618" y="2133777"/>
            <a:ext cx="3332339" cy="399176"/>
          </a:xfrm>
          <a:prstGeom prst="rect">
            <a:avLst/>
          </a:prstGeom>
          <a:solidFill>
            <a:srgbClr val="4DC4B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1600" dirty="0">
                <a:solidFill>
                  <a:schemeClr val="bg1"/>
                </a:solidFill>
                <a:latin typeface="Avenir LT Std 45 Book" panose="020B0502020203020204" pitchFamily="34" charset="0"/>
              </a:rPr>
              <a:t>Frecuencia: Trimestral</a:t>
            </a:r>
          </a:p>
        </p:txBody>
      </p:sp>
      <p:grpSp>
        <p:nvGrpSpPr>
          <p:cNvPr id="44" name="Group 3">
            <a:extLst>
              <a:ext uri="{FF2B5EF4-FFF2-40B4-BE49-F238E27FC236}">
                <a16:creationId xmlns:a16="http://schemas.microsoft.com/office/drawing/2014/main" id="{DC5E5E7D-52A0-E8F9-9C7C-F098835F5A47}"/>
              </a:ext>
            </a:extLst>
          </p:cNvPr>
          <p:cNvGrpSpPr/>
          <p:nvPr/>
        </p:nvGrpSpPr>
        <p:grpSpPr>
          <a:xfrm>
            <a:off x="6606007" y="5425818"/>
            <a:ext cx="5650247" cy="555513"/>
            <a:chOff x="0" y="0"/>
            <a:chExt cx="5442658" cy="1273789"/>
          </a:xfrm>
          <a:solidFill>
            <a:srgbClr val="232F3D"/>
          </a:solidFill>
        </p:grpSpPr>
        <p:sp>
          <p:nvSpPr>
            <p:cNvPr id="46" name="Freeform 4">
              <a:extLst>
                <a:ext uri="{FF2B5EF4-FFF2-40B4-BE49-F238E27FC236}">
                  <a16:creationId xmlns:a16="http://schemas.microsoft.com/office/drawing/2014/main" id="{3AD6A92C-B2A8-4B37-E4A5-903E96B8FFCB}"/>
                </a:ext>
              </a:extLst>
            </p:cNvPr>
            <p:cNvSpPr/>
            <p:nvPr/>
          </p:nvSpPr>
          <p:spPr>
            <a:xfrm>
              <a:off x="0" y="0"/>
              <a:ext cx="5442658" cy="1273789"/>
            </a:xfrm>
            <a:custGeom>
              <a:avLst/>
              <a:gdLst/>
              <a:ahLst/>
              <a:cxnLst/>
              <a:rect l="l" t="t" r="r" b="b"/>
              <a:pathLst>
                <a:path w="5442658" h="1273789">
                  <a:moveTo>
                    <a:pt x="0" y="0"/>
                  </a:moveTo>
                  <a:lnTo>
                    <a:pt x="5442658" y="0"/>
                  </a:lnTo>
                  <a:lnTo>
                    <a:pt x="5442658" y="1273789"/>
                  </a:lnTo>
                  <a:lnTo>
                    <a:pt x="0" y="1273789"/>
                  </a:lnTo>
                  <a:close/>
                </a:path>
              </a:pathLst>
            </a:custGeom>
            <a:grpFill/>
          </p:spPr>
          <p:txBody>
            <a:bodyPr/>
            <a:lstStyle/>
            <a:p>
              <a:endParaRPr lang="es-CO" sz="1200"/>
            </a:p>
          </p:txBody>
        </p:sp>
        <p:sp>
          <p:nvSpPr>
            <p:cNvPr id="47" name="TextBox 5">
              <a:extLst>
                <a:ext uri="{FF2B5EF4-FFF2-40B4-BE49-F238E27FC236}">
                  <a16:creationId xmlns:a16="http://schemas.microsoft.com/office/drawing/2014/main" id="{D4E37371-6B6B-B88F-E780-0AC49E3C21DD}"/>
                </a:ext>
              </a:extLst>
            </p:cNvPr>
            <p:cNvSpPr txBox="1"/>
            <p:nvPr/>
          </p:nvSpPr>
          <p:spPr>
            <a:xfrm>
              <a:off x="1108276" y="71605"/>
              <a:ext cx="4134433" cy="1065413"/>
            </a:xfrm>
            <a:prstGeom prst="rect">
              <a:avLst/>
            </a:prstGeom>
            <a:grpFill/>
          </p:spPr>
          <p:txBody>
            <a:bodyPr lIns="33867" tIns="33867" rIns="33867" bIns="33867" rtlCol="0" anchor="ctr"/>
            <a:lstStyle/>
            <a:p>
              <a:pPr algn="ctr">
                <a:lnSpc>
                  <a:spcPts val="2221"/>
                </a:lnSpc>
              </a:pPr>
              <a:r>
                <a:rPr lang="es-ES" sz="1200" dirty="0" err="1">
                  <a:solidFill>
                    <a:schemeClr val="bg1"/>
                  </a:solidFill>
                  <a:latin typeface="Avenir LT Std 45 Book" panose="020B0502020203020204" pitchFamily="34" charset="0"/>
                </a:rPr>
                <a:t>Podran</a:t>
              </a:r>
              <a:r>
                <a:rPr lang="es-ES" sz="1200" dirty="0">
                  <a:solidFill>
                    <a:schemeClr val="bg1"/>
                  </a:solidFill>
                  <a:latin typeface="Avenir LT Std 45 Book" panose="020B0502020203020204" pitchFamily="34" charset="0"/>
                </a:rPr>
                <a:t> distinguir a nuestro personal dependiendo el tiempo que lleve en el CD</a:t>
              </a:r>
              <a:endParaRPr sz="1200" dirty="0">
                <a:solidFill>
                  <a:schemeClr val="bg1"/>
                </a:solidFill>
                <a:latin typeface="Avenir LT Std 45 Book" panose="020B0502020203020204" pitchFamily="34" charset="0"/>
              </a:endParaRPr>
            </a:p>
          </p:txBody>
        </p:sp>
      </p:grpSp>
      <p:sp>
        <p:nvSpPr>
          <p:cNvPr id="50" name="TextBox 5">
            <a:extLst>
              <a:ext uri="{FF2B5EF4-FFF2-40B4-BE49-F238E27FC236}">
                <a16:creationId xmlns:a16="http://schemas.microsoft.com/office/drawing/2014/main" id="{3AEEE174-9F5E-0577-D871-EE5BCE5B9534}"/>
              </a:ext>
            </a:extLst>
          </p:cNvPr>
          <p:cNvSpPr txBox="1"/>
          <p:nvPr/>
        </p:nvSpPr>
        <p:spPr>
          <a:xfrm>
            <a:off x="6606006" y="5102229"/>
            <a:ext cx="5650247" cy="327966"/>
          </a:xfrm>
          <a:prstGeom prst="rect">
            <a:avLst/>
          </a:prstGeom>
          <a:solidFill>
            <a:srgbClr val="4DC4B0"/>
          </a:solidFill>
        </p:spPr>
        <p:txBody>
          <a:bodyPr lIns="33867" tIns="33867" rIns="33867" bIns="33867" rtlCol="0" anchor="ctr"/>
          <a:lstStyle/>
          <a:p>
            <a:pPr marL="171450" indent="-171450" algn="ctr">
              <a:lnSpc>
                <a:spcPts val="2221"/>
              </a:lnSpc>
              <a:buFont typeface="Arial" panose="020B0604020202020204" pitchFamily="34" charset="0"/>
              <a:buChar char="•"/>
            </a:pPr>
            <a:r>
              <a:rPr lang="es-MX" sz="1200" dirty="0">
                <a:solidFill>
                  <a:schemeClr val="bg1"/>
                </a:solidFill>
                <a:latin typeface="Avenir LT Std 45 Book" panose="020B0502020203020204" pitchFamily="34" charset="0"/>
              </a:rPr>
              <a:t>Reconocemos cada logro de nuestros padrinos</a:t>
            </a:r>
            <a:endParaRPr sz="1200" dirty="0">
              <a:solidFill>
                <a:schemeClr val="bg1"/>
              </a:solidFill>
              <a:latin typeface="Avenir LT Std 45 Book" panose="020B0502020203020204" pitchFamily="34" charset="0"/>
            </a:endParaRPr>
          </a:p>
        </p:txBody>
      </p:sp>
      <p:sp>
        <p:nvSpPr>
          <p:cNvPr id="2" name="TextBox 5">
            <a:extLst>
              <a:ext uri="{FF2B5EF4-FFF2-40B4-BE49-F238E27FC236}">
                <a16:creationId xmlns:a16="http://schemas.microsoft.com/office/drawing/2014/main" id="{601ACBD2-89B1-3E1A-0F35-FB5AE8D8C8EE}"/>
              </a:ext>
            </a:extLst>
          </p:cNvPr>
          <p:cNvSpPr txBox="1"/>
          <p:nvPr/>
        </p:nvSpPr>
        <p:spPr>
          <a:xfrm>
            <a:off x="6595729" y="5972440"/>
            <a:ext cx="5660524" cy="327966"/>
          </a:xfrm>
          <a:prstGeom prst="rect">
            <a:avLst/>
          </a:prstGeom>
          <a:solidFill>
            <a:srgbClr val="4DC4B0"/>
          </a:solidFill>
        </p:spPr>
        <p:txBody>
          <a:bodyPr lIns="33867" tIns="33867" rIns="33867" bIns="33867" rtlCol="0" anchor="ctr"/>
          <a:lstStyle/>
          <a:p>
            <a:pPr algn="ctr">
              <a:lnSpc>
                <a:spcPts val="2221"/>
              </a:lnSpc>
            </a:pPr>
            <a:r>
              <a:rPr lang="es-MX" sz="1200" dirty="0">
                <a:solidFill>
                  <a:schemeClr val="bg1"/>
                </a:solidFill>
                <a:latin typeface="Avenir LT Std 45 Book" panose="020B0502020203020204" pitchFamily="34" charset="0"/>
              </a:rPr>
              <a:t>CORDONES DE COLOR </a:t>
            </a:r>
            <a:r>
              <a:rPr lang="es-MX" sz="1200" dirty="0">
                <a:highlight>
                  <a:srgbClr val="00FF00"/>
                </a:highlight>
                <a:latin typeface="Avenir LT Std 45 Book" panose="020B0502020203020204" pitchFamily="34" charset="0"/>
              </a:rPr>
              <a:t>VERDE</a:t>
            </a:r>
            <a:endParaRPr sz="1200" dirty="0">
              <a:highlight>
                <a:srgbClr val="00FF00"/>
              </a:highlight>
              <a:latin typeface="Avenir LT Std 45 Book" panose="020B0502020203020204" pitchFamily="34" charset="0"/>
            </a:endParaRPr>
          </a:p>
        </p:txBody>
      </p:sp>
      <p:pic>
        <p:nvPicPr>
          <p:cNvPr id="20" name="Imagen 19" descr="Una caricatura de una persona&#10;&#10;El contenido generado por IA puede ser incorrecto.">
            <a:extLst>
              <a:ext uri="{FF2B5EF4-FFF2-40B4-BE49-F238E27FC236}">
                <a16:creationId xmlns:a16="http://schemas.microsoft.com/office/drawing/2014/main" id="{0FBAC3C3-4E19-9130-FA91-0575D44988B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5463808"/>
            <a:ext cx="2245502" cy="1264359"/>
          </a:xfrm>
          <a:prstGeom prst="rect">
            <a:avLst/>
          </a:prstGeom>
        </p:spPr>
      </p:pic>
      <p:sp>
        <p:nvSpPr>
          <p:cNvPr id="30" name="Rectángulo 29">
            <a:extLst>
              <a:ext uri="{FF2B5EF4-FFF2-40B4-BE49-F238E27FC236}">
                <a16:creationId xmlns:a16="http://schemas.microsoft.com/office/drawing/2014/main" id="{E3FB4DA4-1847-0656-728A-14B04DD93668}"/>
              </a:ext>
            </a:extLst>
          </p:cNvPr>
          <p:cNvSpPr/>
          <p:nvPr/>
        </p:nvSpPr>
        <p:spPr>
          <a:xfrm>
            <a:off x="0" y="647832"/>
            <a:ext cx="6370819" cy="399176"/>
          </a:xfrm>
          <a:prstGeom prst="rect">
            <a:avLst/>
          </a:prstGeom>
          <a:solidFill>
            <a:srgbClr val="4DC4B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1600" dirty="0">
                <a:solidFill>
                  <a:schemeClr val="bg1"/>
                </a:solidFill>
                <a:latin typeface="Avenir LT Std 45 Book" panose="020B0502020203020204" pitchFamily="34" charset="0"/>
              </a:rPr>
              <a:t>Desarrollo de nuestros padrinos</a:t>
            </a:r>
          </a:p>
        </p:txBody>
      </p:sp>
      <p:pic>
        <p:nvPicPr>
          <p:cNvPr id="36" name="Imagen 35">
            <a:extLst>
              <a:ext uri="{FF2B5EF4-FFF2-40B4-BE49-F238E27FC236}">
                <a16:creationId xmlns:a16="http://schemas.microsoft.com/office/drawing/2014/main" id="{D6EDF9FC-9885-106B-5601-D30A8E45EC8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701919" y="2723681"/>
            <a:ext cx="5346760" cy="2249032"/>
          </a:xfrm>
          <a:prstGeom prst="rect">
            <a:avLst/>
          </a:prstGeom>
        </p:spPr>
      </p:pic>
      <p:pic>
        <p:nvPicPr>
          <p:cNvPr id="40" name="Imagen 39">
            <a:extLst>
              <a:ext uri="{FF2B5EF4-FFF2-40B4-BE49-F238E27FC236}">
                <a16:creationId xmlns:a16="http://schemas.microsoft.com/office/drawing/2014/main" id="{95A8D19D-5B01-D84D-BECF-CD298497726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675273" y="765687"/>
            <a:ext cx="2035987" cy="2035987"/>
          </a:xfrm>
          <a:prstGeom prst="rect">
            <a:avLst/>
          </a:prstGeom>
        </p:spPr>
      </p:pic>
      <p:pic>
        <p:nvPicPr>
          <p:cNvPr id="45" name="Imagen 44">
            <a:extLst>
              <a:ext uri="{FF2B5EF4-FFF2-40B4-BE49-F238E27FC236}">
                <a16:creationId xmlns:a16="http://schemas.microsoft.com/office/drawing/2014/main" id="{8AF2CEE7-15ED-9A07-B409-1459649E006C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849032" y="804947"/>
            <a:ext cx="3252925" cy="12421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858760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7EB94B-EC5E-BD45-95FA-B1C8FF64C8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7531C53C-663F-8710-04B8-1D35B750DBA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9491"/>
            <a:ext cx="12192000" cy="653710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5F7F2775-9129-2939-4EDC-45A0FA7B0A6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165" y="93041"/>
            <a:ext cx="1448776" cy="340392"/>
          </a:xfrm>
          <a:prstGeom prst="rect">
            <a:avLst/>
          </a:prstGeom>
        </p:spPr>
      </p:pic>
      <p:sp>
        <p:nvSpPr>
          <p:cNvPr id="17" name="CuadroTexto 16">
            <a:extLst>
              <a:ext uri="{FF2B5EF4-FFF2-40B4-BE49-F238E27FC236}">
                <a16:creationId xmlns:a16="http://schemas.microsoft.com/office/drawing/2014/main" id="{1944816E-6987-8461-D804-6A9D688391C5}"/>
              </a:ext>
            </a:extLst>
          </p:cNvPr>
          <p:cNvSpPr txBox="1"/>
          <p:nvPr/>
        </p:nvSpPr>
        <p:spPr>
          <a:xfrm>
            <a:off x="2331000" y="145223"/>
            <a:ext cx="841922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1400">
                <a:solidFill>
                  <a:schemeClr val="bg1"/>
                </a:solidFill>
                <a:latin typeface="Avenir Next LT Pro" panose="020B0504020202020204" pitchFamily="34" charset="0"/>
                <a:ea typeface="Azo Sans"/>
                <a:cs typeface="Azo Sans"/>
                <a:sym typeface="Azo Sans"/>
              </a:rPr>
              <a:t>4.5.3 </a:t>
            </a:r>
            <a:r>
              <a:rPr lang="es-MX" sz="1400">
                <a:solidFill>
                  <a:schemeClr val="bg1"/>
                </a:solidFill>
                <a:latin typeface="Avenir Next LT Pro" panose="020B0504020202020204" pitchFamily="34" charset="0"/>
                <a:ea typeface="Azo Sans"/>
                <a:cs typeface="Azo Sans"/>
                <a:sym typeface="Azo Sans"/>
              </a:rPr>
              <a:t>Las evaluaciones de habilidades son realizadas por expertos en la materia.</a:t>
            </a:r>
            <a:endParaRPr lang="es-ES" sz="1400">
              <a:solidFill>
                <a:schemeClr val="bg1"/>
              </a:solidFill>
              <a:latin typeface="Avenir Next LT Pro" panose="020B0504020202020204" pitchFamily="34" charset="0"/>
              <a:ea typeface="Azo Sans"/>
              <a:cs typeface="Azo Sans"/>
              <a:sym typeface="Azo Sans"/>
            </a:endParaRP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0808B248-A01C-2674-D1F5-FC469B94B17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750106"/>
            <a:ext cx="12192000" cy="107894"/>
          </a:xfrm>
          <a:prstGeom prst="rect">
            <a:avLst/>
          </a:prstGeom>
        </p:spPr>
      </p:pic>
      <p:sp>
        <p:nvSpPr>
          <p:cNvPr id="4" name="Rectángulo 3">
            <a:extLst>
              <a:ext uri="{FF2B5EF4-FFF2-40B4-BE49-F238E27FC236}">
                <a16:creationId xmlns:a16="http://schemas.microsoft.com/office/drawing/2014/main" id="{61936414-1E04-3A22-65B7-7E5D5DA06EC2}"/>
              </a:ext>
            </a:extLst>
          </p:cNvPr>
          <p:cNvSpPr/>
          <p:nvPr/>
        </p:nvSpPr>
        <p:spPr>
          <a:xfrm>
            <a:off x="201459" y="811274"/>
            <a:ext cx="5888961" cy="789882"/>
          </a:xfrm>
          <a:prstGeom prst="rect">
            <a:avLst/>
          </a:prstGeom>
          <a:solidFill>
            <a:srgbClr val="4DC4B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600"/>
              <a:t>Estos procesos son los que determinan la madurez y solidez de la operación</a:t>
            </a:r>
            <a:endParaRPr lang="es-CO" sz="1600"/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D3EC25C1-0770-6F21-DE80-D958507B6B3C}"/>
              </a:ext>
            </a:extLst>
          </p:cNvPr>
          <p:cNvSpPr/>
          <p:nvPr/>
        </p:nvSpPr>
        <p:spPr>
          <a:xfrm>
            <a:off x="6303723" y="815659"/>
            <a:ext cx="5699132" cy="781299"/>
          </a:xfrm>
          <a:prstGeom prst="rect">
            <a:avLst/>
          </a:prstGeom>
          <a:solidFill>
            <a:srgbClr val="FBCE2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/>
              <a:t>No abrir los gaps limita el crecimiento, la mejora continua y la madurez de la operación</a:t>
            </a:r>
            <a:endParaRPr lang="es-CO">
              <a:solidFill>
                <a:srgbClr val="E4E4E4"/>
              </a:solidFill>
            </a:endParaRPr>
          </a:p>
        </p:txBody>
      </p:sp>
      <p:grpSp>
        <p:nvGrpSpPr>
          <p:cNvPr id="50" name="Grupo 49">
            <a:extLst>
              <a:ext uri="{FF2B5EF4-FFF2-40B4-BE49-F238E27FC236}">
                <a16:creationId xmlns:a16="http://schemas.microsoft.com/office/drawing/2014/main" id="{7138B1C2-9712-625D-941E-A9D7687DCFD2}"/>
              </a:ext>
            </a:extLst>
          </p:cNvPr>
          <p:cNvGrpSpPr/>
          <p:nvPr/>
        </p:nvGrpSpPr>
        <p:grpSpPr>
          <a:xfrm>
            <a:off x="204882" y="1868403"/>
            <a:ext cx="1970284" cy="3836756"/>
            <a:chOff x="621369" y="669987"/>
            <a:chExt cx="2299381" cy="4764952"/>
          </a:xfrm>
        </p:grpSpPr>
        <p:pic>
          <p:nvPicPr>
            <p:cNvPr id="28" name="Imagen 27" descr="Interfaz de usuario gráfica, Texto, Aplicación&#10;&#10;El contenido generado por IA puede ser incorrecto.">
              <a:extLst>
                <a:ext uri="{FF2B5EF4-FFF2-40B4-BE49-F238E27FC236}">
                  <a16:creationId xmlns:a16="http://schemas.microsoft.com/office/drawing/2014/main" id="{B03E1240-C08A-988B-20B7-0F4CBEDFCE54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4592" b="8296"/>
            <a:stretch/>
          </p:blipFill>
          <p:spPr>
            <a:xfrm>
              <a:off x="621369" y="1095099"/>
              <a:ext cx="2299381" cy="4339840"/>
            </a:xfrm>
            <a:prstGeom prst="rect">
              <a:avLst/>
            </a:prstGeom>
          </p:spPr>
        </p:pic>
        <p:grpSp>
          <p:nvGrpSpPr>
            <p:cNvPr id="29" name="Google Shape;299;p33">
              <a:extLst>
                <a:ext uri="{FF2B5EF4-FFF2-40B4-BE49-F238E27FC236}">
                  <a16:creationId xmlns:a16="http://schemas.microsoft.com/office/drawing/2014/main" id="{572A8434-8327-435D-E236-2049DBEB1BBC}"/>
                </a:ext>
              </a:extLst>
            </p:cNvPr>
            <p:cNvGrpSpPr/>
            <p:nvPr/>
          </p:nvGrpSpPr>
          <p:grpSpPr>
            <a:xfrm>
              <a:off x="621369" y="669987"/>
              <a:ext cx="2299380" cy="4735642"/>
              <a:chOff x="2547150" y="238125"/>
              <a:chExt cx="2525675" cy="5238750"/>
            </a:xfrm>
            <a:solidFill>
              <a:srgbClr val="263342"/>
            </a:solidFill>
          </p:grpSpPr>
          <p:sp>
            <p:nvSpPr>
              <p:cNvPr id="30" name="Google Shape;300;p33">
                <a:extLst>
                  <a:ext uri="{FF2B5EF4-FFF2-40B4-BE49-F238E27FC236}">
                    <a16:creationId xmlns:a16="http://schemas.microsoft.com/office/drawing/2014/main" id="{6EEBC3F1-1157-408A-F949-62839746C6A6}"/>
                  </a:ext>
                </a:extLst>
              </p:cNvPr>
              <p:cNvSpPr/>
              <p:nvPr/>
            </p:nvSpPr>
            <p:spPr>
              <a:xfrm>
                <a:off x="2547150" y="238125"/>
                <a:ext cx="2525675" cy="5238750"/>
              </a:xfrm>
              <a:custGeom>
                <a:avLst/>
                <a:gdLst/>
                <a:ahLst/>
                <a:cxnLst/>
                <a:rect l="l" t="t" r="r" b="b"/>
                <a:pathLst>
                  <a:path w="101027" h="209550" extrusionOk="0">
                    <a:moveTo>
                      <a:pt x="98629" y="18886"/>
                    </a:moveTo>
                    <a:lnTo>
                      <a:pt x="98629" y="190364"/>
                    </a:lnTo>
                    <a:lnTo>
                      <a:pt x="2398" y="190364"/>
                    </a:lnTo>
                    <a:lnTo>
                      <a:pt x="2398" y="18886"/>
                    </a:lnTo>
                    <a:close/>
                    <a:moveTo>
                      <a:pt x="10343" y="0"/>
                    </a:moveTo>
                    <a:lnTo>
                      <a:pt x="9293" y="75"/>
                    </a:lnTo>
                    <a:lnTo>
                      <a:pt x="8244" y="225"/>
                    </a:lnTo>
                    <a:lnTo>
                      <a:pt x="7270" y="450"/>
                    </a:lnTo>
                    <a:lnTo>
                      <a:pt x="6295" y="824"/>
                    </a:lnTo>
                    <a:lnTo>
                      <a:pt x="5396" y="1274"/>
                    </a:lnTo>
                    <a:lnTo>
                      <a:pt x="4572" y="1799"/>
                    </a:lnTo>
                    <a:lnTo>
                      <a:pt x="3747" y="2398"/>
                    </a:lnTo>
                    <a:lnTo>
                      <a:pt x="2998" y="3073"/>
                    </a:lnTo>
                    <a:lnTo>
                      <a:pt x="2323" y="3747"/>
                    </a:lnTo>
                    <a:lnTo>
                      <a:pt x="1724" y="4572"/>
                    </a:lnTo>
                    <a:lnTo>
                      <a:pt x="1199" y="5396"/>
                    </a:lnTo>
                    <a:lnTo>
                      <a:pt x="824" y="6370"/>
                    </a:lnTo>
                    <a:lnTo>
                      <a:pt x="450" y="7270"/>
                    </a:lnTo>
                    <a:lnTo>
                      <a:pt x="225" y="8319"/>
                    </a:lnTo>
                    <a:lnTo>
                      <a:pt x="0" y="9293"/>
                    </a:lnTo>
                    <a:lnTo>
                      <a:pt x="0" y="10343"/>
                    </a:lnTo>
                    <a:lnTo>
                      <a:pt x="0" y="199207"/>
                    </a:lnTo>
                    <a:lnTo>
                      <a:pt x="0" y="200257"/>
                    </a:lnTo>
                    <a:lnTo>
                      <a:pt x="225" y="201231"/>
                    </a:lnTo>
                    <a:lnTo>
                      <a:pt x="450" y="202280"/>
                    </a:lnTo>
                    <a:lnTo>
                      <a:pt x="824" y="203180"/>
                    </a:lnTo>
                    <a:lnTo>
                      <a:pt x="1199" y="204154"/>
                    </a:lnTo>
                    <a:lnTo>
                      <a:pt x="1724" y="204978"/>
                    </a:lnTo>
                    <a:lnTo>
                      <a:pt x="2323" y="205803"/>
                    </a:lnTo>
                    <a:lnTo>
                      <a:pt x="2998" y="206477"/>
                    </a:lnTo>
                    <a:lnTo>
                      <a:pt x="3747" y="207152"/>
                    </a:lnTo>
                    <a:lnTo>
                      <a:pt x="4572" y="207751"/>
                    </a:lnTo>
                    <a:lnTo>
                      <a:pt x="5396" y="208276"/>
                    </a:lnTo>
                    <a:lnTo>
                      <a:pt x="6295" y="208726"/>
                    </a:lnTo>
                    <a:lnTo>
                      <a:pt x="7270" y="209100"/>
                    </a:lnTo>
                    <a:lnTo>
                      <a:pt x="8244" y="209325"/>
                    </a:lnTo>
                    <a:lnTo>
                      <a:pt x="9293" y="209475"/>
                    </a:lnTo>
                    <a:lnTo>
                      <a:pt x="10343" y="209550"/>
                    </a:lnTo>
                    <a:lnTo>
                      <a:pt x="90610" y="209550"/>
                    </a:lnTo>
                    <a:lnTo>
                      <a:pt x="91659" y="209475"/>
                    </a:lnTo>
                    <a:lnTo>
                      <a:pt x="92708" y="209325"/>
                    </a:lnTo>
                    <a:lnTo>
                      <a:pt x="93682" y="209100"/>
                    </a:lnTo>
                    <a:lnTo>
                      <a:pt x="94657" y="208726"/>
                    </a:lnTo>
                    <a:lnTo>
                      <a:pt x="95556" y="208276"/>
                    </a:lnTo>
                    <a:lnTo>
                      <a:pt x="96455" y="207751"/>
                    </a:lnTo>
                    <a:lnTo>
                      <a:pt x="97205" y="207152"/>
                    </a:lnTo>
                    <a:lnTo>
                      <a:pt x="97954" y="206477"/>
                    </a:lnTo>
                    <a:lnTo>
                      <a:pt x="98629" y="205803"/>
                    </a:lnTo>
                    <a:lnTo>
                      <a:pt x="99228" y="204978"/>
                    </a:lnTo>
                    <a:lnTo>
                      <a:pt x="99753" y="204154"/>
                    </a:lnTo>
                    <a:lnTo>
                      <a:pt x="100203" y="203180"/>
                    </a:lnTo>
                    <a:lnTo>
                      <a:pt x="100577" y="202280"/>
                    </a:lnTo>
                    <a:lnTo>
                      <a:pt x="100802" y="201231"/>
                    </a:lnTo>
                    <a:lnTo>
                      <a:pt x="100952" y="200257"/>
                    </a:lnTo>
                    <a:lnTo>
                      <a:pt x="101027" y="199207"/>
                    </a:lnTo>
                    <a:lnTo>
                      <a:pt x="101027" y="10343"/>
                    </a:lnTo>
                    <a:lnTo>
                      <a:pt x="100952" y="9293"/>
                    </a:lnTo>
                    <a:lnTo>
                      <a:pt x="100802" y="8319"/>
                    </a:lnTo>
                    <a:lnTo>
                      <a:pt x="100577" y="7270"/>
                    </a:lnTo>
                    <a:lnTo>
                      <a:pt x="100203" y="6370"/>
                    </a:lnTo>
                    <a:lnTo>
                      <a:pt x="99753" y="5396"/>
                    </a:lnTo>
                    <a:lnTo>
                      <a:pt x="99228" y="4572"/>
                    </a:lnTo>
                    <a:lnTo>
                      <a:pt x="98629" y="3747"/>
                    </a:lnTo>
                    <a:lnTo>
                      <a:pt x="97954" y="3073"/>
                    </a:lnTo>
                    <a:lnTo>
                      <a:pt x="97205" y="2398"/>
                    </a:lnTo>
                    <a:lnTo>
                      <a:pt x="96455" y="1799"/>
                    </a:lnTo>
                    <a:lnTo>
                      <a:pt x="95556" y="1274"/>
                    </a:lnTo>
                    <a:lnTo>
                      <a:pt x="94657" y="824"/>
                    </a:lnTo>
                    <a:lnTo>
                      <a:pt x="93682" y="450"/>
                    </a:lnTo>
                    <a:lnTo>
                      <a:pt x="92708" y="225"/>
                    </a:lnTo>
                    <a:lnTo>
                      <a:pt x="91659" y="75"/>
                    </a:lnTo>
                    <a:lnTo>
                      <a:pt x="90610" y="0"/>
                    </a:lnTo>
                    <a:close/>
                  </a:path>
                </a:pathLst>
              </a:custGeom>
              <a:grpFill/>
              <a:ln w="19050" cap="flat" cmpd="sng">
                <a:solidFill>
                  <a:srgbClr val="19698A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" name="Google Shape;301;p33">
                <a:extLst>
                  <a:ext uri="{FF2B5EF4-FFF2-40B4-BE49-F238E27FC236}">
                    <a16:creationId xmlns:a16="http://schemas.microsoft.com/office/drawing/2014/main" id="{75423711-6D37-4F7E-5675-6B791690B2EE}"/>
                  </a:ext>
                </a:extLst>
              </p:cNvPr>
              <p:cNvSpPr/>
              <p:nvPr/>
            </p:nvSpPr>
            <p:spPr>
              <a:xfrm>
                <a:off x="3557025" y="5147100"/>
                <a:ext cx="504050" cy="179900"/>
              </a:xfrm>
              <a:custGeom>
                <a:avLst/>
                <a:gdLst/>
                <a:ahLst/>
                <a:cxnLst/>
                <a:rect l="l" t="t" r="r" b="b"/>
                <a:pathLst>
                  <a:path w="20162" h="7196" extrusionOk="0">
                    <a:moveTo>
                      <a:pt x="3598" y="0"/>
                    </a:moveTo>
                    <a:lnTo>
                      <a:pt x="2849" y="75"/>
                    </a:lnTo>
                    <a:lnTo>
                      <a:pt x="2174" y="300"/>
                    </a:lnTo>
                    <a:lnTo>
                      <a:pt x="1575" y="600"/>
                    </a:lnTo>
                    <a:lnTo>
                      <a:pt x="1050" y="1050"/>
                    </a:lnTo>
                    <a:lnTo>
                      <a:pt x="600" y="1574"/>
                    </a:lnTo>
                    <a:lnTo>
                      <a:pt x="301" y="2174"/>
                    </a:lnTo>
                    <a:lnTo>
                      <a:pt x="76" y="2848"/>
                    </a:lnTo>
                    <a:lnTo>
                      <a:pt x="1" y="3598"/>
                    </a:lnTo>
                    <a:lnTo>
                      <a:pt x="76" y="4347"/>
                    </a:lnTo>
                    <a:lnTo>
                      <a:pt x="301" y="5022"/>
                    </a:lnTo>
                    <a:lnTo>
                      <a:pt x="600" y="5621"/>
                    </a:lnTo>
                    <a:lnTo>
                      <a:pt x="1050" y="6146"/>
                    </a:lnTo>
                    <a:lnTo>
                      <a:pt x="1575" y="6596"/>
                    </a:lnTo>
                    <a:lnTo>
                      <a:pt x="2174" y="6896"/>
                    </a:lnTo>
                    <a:lnTo>
                      <a:pt x="2849" y="7120"/>
                    </a:lnTo>
                    <a:lnTo>
                      <a:pt x="3598" y="7195"/>
                    </a:lnTo>
                    <a:lnTo>
                      <a:pt x="16639" y="7195"/>
                    </a:lnTo>
                    <a:lnTo>
                      <a:pt x="17313" y="7120"/>
                    </a:lnTo>
                    <a:lnTo>
                      <a:pt x="17988" y="6896"/>
                    </a:lnTo>
                    <a:lnTo>
                      <a:pt x="18587" y="6596"/>
                    </a:lnTo>
                    <a:lnTo>
                      <a:pt x="19112" y="6146"/>
                    </a:lnTo>
                    <a:lnTo>
                      <a:pt x="19562" y="5621"/>
                    </a:lnTo>
                    <a:lnTo>
                      <a:pt x="19861" y="5022"/>
                    </a:lnTo>
                    <a:lnTo>
                      <a:pt x="20086" y="4347"/>
                    </a:lnTo>
                    <a:lnTo>
                      <a:pt x="20161" y="3598"/>
                    </a:lnTo>
                    <a:lnTo>
                      <a:pt x="20086" y="2848"/>
                    </a:lnTo>
                    <a:lnTo>
                      <a:pt x="19861" y="2174"/>
                    </a:lnTo>
                    <a:lnTo>
                      <a:pt x="19562" y="1574"/>
                    </a:lnTo>
                    <a:lnTo>
                      <a:pt x="19112" y="1050"/>
                    </a:lnTo>
                    <a:lnTo>
                      <a:pt x="18587" y="600"/>
                    </a:lnTo>
                    <a:lnTo>
                      <a:pt x="17988" y="300"/>
                    </a:lnTo>
                    <a:lnTo>
                      <a:pt x="17313" y="75"/>
                    </a:lnTo>
                    <a:lnTo>
                      <a:pt x="16639" y="0"/>
                    </a:lnTo>
                    <a:close/>
                  </a:path>
                </a:pathLst>
              </a:custGeom>
              <a:grpFill/>
              <a:ln w="19050" cap="flat" cmpd="sng">
                <a:solidFill>
                  <a:srgbClr val="19698A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" name="Google Shape;302;p33">
                <a:extLst>
                  <a:ext uri="{FF2B5EF4-FFF2-40B4-BE49-F238E27FC236}">
                    <a16:creationId xmlns:a16="http://schemas.microsoft.com/office/drawing/2014/main" id="{EA4EA9DA-1096-0625-3932-C854D1533AC2}"/>
                  </a:ext>
                </a:extLst>
              </p:cNvPr>
              <p:cNvSpPr/>
              <p:nvPr/>
            </p:nvSpPr>
            <p:spPr>
              <a:xfrm>
                <a:off x="3008050" y="423600"/>
                <a:ext cx="99325" cy="99325"/>
              </a:xfrm>
              <a:custGeom>
                <a:avLst/>
                <a:gdLst/>
                <a:ahLst/>
                <a:cxnLst/>
                <a:rect l="l" t="t" r="r" b="b"/>
                <a:pathLst>
                  <a:path w="3973" h="3973" extrusionOk="0">
                    <a:moveTo>
                      <a:pt x="2024" y="1"/>
                    </a:moveTo>
                    <a:lnTo>
                      <a:pt x="1575" y="76"/>
                    </a:lnTo>
                    <a:lnTo>
                      <a:pt x="1200" y="151"/>
                    </a:lnTo>
                    <a:lnTo>
                      <a:pt x="900" y="375"/>
                    </a:lnTo>
                    <a:lnTo>
                      <a:pt x="600" y="600"/>
                    </a:lnTo>
                    <a:lnTo>
                      <a:pt x="375" y="900"/>
                    </a:lnTo>
                    <a:lnTo>
                      <a:pt x="151" y="1200"/>
                    </a:lnTo>
                    <a:lnTo>
                      <a:pt x="76" y="1575"/>
                    </a:lnTo>
                    <a:lnTo>
                      <a:pt x="1" y="2024"/>
                    </a:lnTo>
                    <a:lnTo>
                      <a:pt x="76" y="2399"/>
                    </a:lnTo>
                    <a:lnTo>
                      <a:pt x="151" y="2774"/>
                    </a:lnTo>
                    <a:lnTo>
                      <a:pt x="375" y="3073"/>
                    </a:lnTo>
                    <a:lnTo>
                      <a:pt x="600" y="3373"/>
                    </a:lnTo>
                    <a:lnTo>
                      <a:pt x="900" y="3673"/>
                    </a:lnTo>
                    <a:lnTo>
                      <a:pt x="1200" y="3823"/>
                    </a:lnTo>
                    <a:lnTo>
                      <a:pt x="1575" y="3973"/>
                    </a:lnTo>
                    <a:lnTo>
                      <a:pt x="2399" y="3973"/>
                    </a:lnTo>
                    <a:lnTo>
                      <a:pt x="2774" y="3823"/>
                    </a:lnTo>
                    <a:lnTo>
                      <a:pt x="3073" y="3673"/>
                    </a:lnTo>
                    <a:lnTo>
                      <a:pt x="3373" y="3373"/>
                    </a:lnTo>
                    <a:lnTo>
                      <a:pt x="3598" y="3073"/>
                    </a:lnTo>
                    <a:lnTo>
                      <a:pt x="3823" y="2774"/>
                    </a:lnTo>
                    <a:lnTo>
                      <a:pt x="3898" y="2399"/>
                    </a:lnTo>
                    <a:lnTo>
                      <a:pt x="3973" y="2024"/>
                    </a:lnTo>
                    <a:lnTo>
                      <a:pt x="3898" y="1575"/>
                    </a:lnTo>
                    <a:lnTo>
                      <a:pt x="3823" y="1200"/>
                    </a:lnTo>
                    <a:lnTo>
                      <a:pt x="3598" y="900"/>
                    </a:lnTo>
                    <a:lnTo>
                      <a:pt x="3373" y="600"/>
                    </a:lnTo>
                    <a:lnTo>
                      <a:pt x="3073" y="375"/>
                    </a:lnTo>
                    <a:lnTo>
                      <a:pt x="2774" y="151"/>
                    </a:lnTo>
                    <a:lnTo>
                      <a:pt x="2399" y="76"/>
                    </a:lnTo>
                    <a:lnTo>
                      <a:pt x="2024" y="1"/>
                    </a:lnTo>
                    <a:close/>
                  </a:path>
                </a:pathLst>
              </a:custGeom>
              <a:grpFill/>
              <a:ln w="19050" cap="flat" cmpd="sng">
                <a:solidFill>
                  <a:srgbClr val="19698A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" name="Google Shape;303;p33">
                <a:extLst>
                  <a:ext uri="{FF2B5EF4-FFF2-40B4-BE49-F238E27FC236}">
                    <a16:creationId xmlns:a16="http://schemas.microsoft.com/office/drawing/2014/main" id="{DA463A7A-CE7A-AE15-8A61-0984C808C2F1}"/>
                  </a:ext>
                </a:extLst>
              </p:cNvPr>
              <p:cNvSpPr/>
              <p:nvPr/>
            </p:nvSpPr>
            <p:spPr>
              <a:xfrm>
                <a:off x="3566400" y="434850"/>
                <a:ext cx="487175" cy="76850"/>
              </a:xfrm>
              <a:custGeom>
                <a:avLst/>
                <a:gdLst/>
                <a:ahLst/>
                <a:cxnLst/>
                <a:rect l="l" t="t" r="r" b="b"/>
                <a:pathLst>
                  <a:path w="19487" h="3074" extrusionOk="0">
                    <a:moveTo>
                      <a:pt x="1275" y="0"/>
                    </a:moveTo>
                    <a:lnTo>
                      <a:pt x="1050" y="75"/>
                    </a:lnTo>
                    <a:lnTo>
                      <a:pt x="750" y="150"/>
                    </a:lnTo>
                    <a:lnTo>
                      <a:pt x="525" y="300"/>
                    </a:lnTo>
                    <a:lnTo>
                      <a:pt x="375" y="450"/>
                    </a:lnTo>
                    <a:lnTo>
                      <a:pt x="225" y="675"/>
                    </a:lnTo>
                    <a:lnTo>
                      <a:pt x="75" y="975"/>
                    </a:lnTo>
                    <a:lnTo>
                      <a:pt x="1" y="1274"/>
                    </a:lnTo>
                    <a:lnTo>
                      <a:pt x="1" y="1574"/>
                    </a:lnTo>
                    <a:lnTo>
                      <a:pt x="1" y="1874"/>
                    </a:lnTo>
                    <a:lnTo>
                      <a:pt x="75" y="2174"/>
                    </a:lnTo>
                    <a:lnTo>
                      <a:pt x="225" y="2399"/>
                    </a:lnTo>
                    <a:lnTo>
                      <a:pt x="375" y="2623"/>
                    </a:lnTo>
                    <a:lnTo>
                      <a:pt x="525" y="2773"/>
                    </a:lnTo>
                    <a:lnTo>
                      <a:pt x="750" y="2923"/>
                    </a:lnTo>
                    <a:lnTo>
                      <a:pt x="1050" y="2998"/>
                    </a:lnTo>
                    <a:lnTo>
                      <a:pt x="1275" y="3073"/>
                    </a:lnTo>
                    <a:lnTo>
                      <a:pt x="18137" y="3073"/>
                    </a:lnTo>
                    <a:lnTo>
                      <a:pt x="18437" y="2998"/>
                    </a:lnTo>
                    <a:lnTo>
                      <a:pt x="18662" y="2923"/>
                    </a:lnTo>
                    <a:lnTo>
                      <a:pt x="18887" y="2773"/>
                    </a:lnTo>
                    <a:lnTo>
                      <a:pt x="19112" y="2623"/>
                    </a:lnTo>
                    <a:lnTo>
                      <a:pt x="19262" y="2399"/>
                    </a:lnTo>
                    <a:lnTo>
                      <a:pt x="19337" y="2174"/>
                    </a:lnTo>
                    <a:lnTo>
                      <a:pt x="19412" y="1874"/>
                    </a:lnTo>
                    <a:lnTo>
                      <a:pt x="19486" y="1574"/>
                    </a:lnTo>
                    <a:lnTo>
                      <a:pt x="19412" y="1274"/>
                    </a:lnTo>
                    <a:lnTo>
                      <a:pt x="19337" y="975"/>
                    </a:lnTo>
                    <a:lnTo>
                      <a:pt x="19262" y="675"/>
                    </a:lnTo>
                    <a:lnTo>
                      <a:pt x="19112" y="450"/>
                    </a:lnTo>
                    <a:lnTo>
                      <a:pt x="18887" y="300"/>
                    </a:lnTo>
                    <a:lnTo>
                      <a:pt x="18662" y="150"/>
                    </a:lnTo>
                    <a:lnTo>
                      <a:pt x="18437" y="75"/>
                    </a:lnTo>
                    <a:lnTo>
                      <a:pt x="18137" y="0"/>
                    </a:lnTo>
                    <a:close/>
                  </a:path>
                </a:pathLst>
              </a:custGeom>
              <a:grpFill/>
              <a:ln w="19050" cap="flat" cmpd="sng">
                <a:solidFill>
                  <a:srgbClr val="19698A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pic>
        <p:nvPicPr>
          <p:cNvPr id="3" name="Picture 2">
            <a:extLst>
              <a:ext uri="{FF2B5EF4-FFF2-40B4-BE49-F238E27FC236}">
                <a16:creationId xmlns:a16="http://schemas.microsoft.com/office/drawing/2014/main" id="{9066D9BF-5E39-18B8-E0C5-3613910A989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01619" y="1717524"/>
            <a:ext cx="2939144" cy="255209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27A63B1A-C0C8-BCF2-6968-B2D5993B7E2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331357" y="1871738"/>
            <a:ext cx="3592287" cy="3725334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D24C2C72-D626-DB37-67E6-30643F2980A1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301619" y="4438953"/>
            <a:ext cx="2939143" cy="2165049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7AE332CB-C971-F25D-A4D7-251DA713AF5F}"/>
              </a:ext>
            </a:extLst>
          </p:cNvPr>
          <p:cNvSpPr txBox="1"/>
          <p:nvPr/>
        </p:nvSpPr>
        <p:spPr>
          <a:xfrm>
            <a:off x="9462874" y="2236659"/>
            <a:ext cx="2553851" cy="1200329"/>
          </a:xfrm>
          <a:prstGeom prst="rect">
            <a:avLst/>
          </a:prstGeom>
          <a:solidFill>
            <a:srgbClr val="19698A"/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Nuestro personal </a:t>
            </a:r>
            <a:r>
              <a:rPr lang="en-US" dirty="0" err="1">
                <a:solidFill>
                  <a:schemeClr val="bg1"/>
                </a:solidFill>
              </a:rPr>
              <a:t>técnico</a:t>
            </a:r>
            <a:r>
              <a:rPr lang="en-US" dirty="0">
                <a:solidFill>
                  <a:schemeClr val="bg1"/>
                </a:solidFill>
              </a:rPr>
              <a:t> sabe </a:t>
            </a:r>
            <a:r>
              <a:rPr lang="en-US" dirty="0" err="1">
                <a:solidFill>
                  <a:schemeClr val="bg1"/>
                </a:solidFill>
              </a:rPr>
              <a:t>que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nivel</a:t>
            </a:r>
            <a:r>
              <a:rPr lang="en-US" dirty="0">
                <a:solidFill>
                  <a:schemeClr val="bg1"/>
                </a:solidFill>
              </a:rPr>
              <a:t> de </a:t>
            </a:r>
            <a:r>
              <a:rPr lang="en-US" dirty="0" err="1">
                <a:solidFill>
                  <a:schemeClr val="bg1"/>
                </a:solidFill>
              </a:rPr>
              <a:t>skap</a:t>
            </a:r>
            <a:r>
              <a:rPr lang="en-US" dirty="0">
                <a:solidFill>
                  <a:schemeClr val="bg1"/>
                </a:solidFill>
              </a:rPr>
              <a:t> es y se </a:t>
            </a:r>
            <a:r>
              <a:rPr lang="en-US" dirty="0" err="1">
                <a:solidFill>
                  <a:schemeClr val="bg1"/>
                </a:solidFill>
              </a:rPr>
              <a:t>interesa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por</a:t>
            </a:r>
            <a:r>
              <a:rPr lang="en-US" dirty="0">
                <a:solidFill>
                  <a:schemeClr val="bg1"/>
                </a:solidFill>
              </a:rPr>
              <a:t> </a:t>
            </a:r>
            <a:r>
              <a:rPr lang="en-US" dirty="0" err="1">
                <a:solidFill>
                  <a:schemeClr val="bg1"/>
                </a:solidFill>
              </a:rPr>
              <a:t>mejorar</a:t>
            </a:r>
            <a:r>
              <a:rPr lang="en-US" dirty="0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FCDCD13-727C-950E-BEA3-9E147D67734A}"/>
              </a:ext>
            </a:extLst>
          </p:cNvPr>
          <p:cNvSpPr txBox="1"/>
          <p:nvPr/>
        </p:nvSpPr>
        <p:spPr>
          <a:xfrm>
            <a:off x="9462874" y="4752467"/>
            <a:ext cx="2553851" cy="1200329"/>
          </a:xfrm>
          <a:prstGeom prst="rect">
            <a:avLst/>
          </a:prstGeom>
          <a:solidFill>
            <a:srgbClr val="19698A"/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dirty="0" err="1">
                <a:solidFill>
                  <a:schemeClr val="bg1"/>
                </a:solidFill>
              </a:rPr>
              <a:t>Acompañamos</a:t>
            </a:r>
            <a:r>
              <a:rPr lang="en-US" dirty="0">
                <a:solidFill>
                  <a:schemeClr val="bg1"/>
                </a:solidFill>
              </a:rPr>
              <a:t> a </a:t>
            </a:r>
            <a:r>
              <a:rPr lang="en-US" dirty="0" err="1">
                <a:solidFill>
                  <a:schemeClr val="bg1"/>
                </a:solidFill>
              </a:rPr>
              <a:t>nuestro</a:t>
            </a:r>
            <a:r>
              <a:rPr lang="en-US" dirty="0">
                <a:solidFill>
                  <a:schemeClr val="bg1"/>
                </a:solidFill>
              </a:rPr>
              <a:t> personal </a:t>
            </a:r>
            <a:r>
              <a:rPr lang="en-US" dirty="0" err="1">
                <a:solidFill>
                  <a:schemeClr val="bg1"/>
                </a:solidFill>
              </a:rPr>
              <a:t>operativo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en</a:t>
            </a:r>
            <a:r>
              <a:rPr lang="en-US" dirty="0">
                <a:solidFill>
                  <a:schemeClr val="bg1"/>
                </a:solidFill>
              </a:rPr>
              <a:t> las </a:t>
            </a:r>
            <a:r>
              <a:rPr lang="en-US" dirty="0" err="1">
                <a:solidFill>
                  <a:schemeClr val="bg1"/>
                </a:solidFill>
              </a:rPr>
              <a:t>rutinas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diarias</a:t>
            </a:r>
            <a:r>
              <a:rPr lang="en-US" dirty="0">
                <a:solidFill>
                  <a:schemeClr val="bg1"/>
                </a:solidFill>
              </a:rPr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164236275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7EB94B-EC5E-BD45-95FA-B1C8FF64C8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ángulo: esquinas redondeadas 15">
            <a:extLst>
              <a:ext uri="{FF2B5EF4-FFF2-40B4-BE49-F238E27FC236}">
                <a16:creationId xmlns:a16="http://schemas.microsoft.com/office/drawing/2014/main" id="{44D2F2D0-07F2-181D-6BCA-A57A6291C7F6}"/>
              </a:ext>
            </a:extLst>
          </p:cNvPr>
          <p:cNvSpPr/>
          <p:nvPr/>
        </p:nvSpPr>
        <p:spPr>
          <a:xfrm>
            <a:off x="3779996" y="859619"/>
            <a:ext cx="3644603" cy="5258513"/>
          </a:xfrm>
          <a:prstGeom prst="roundRect">
            <a:avLst/>
          </a:prstGeom>
          <a:solidFill>
            <a:srgbClr val="19698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5" name="Rectángulo: esquinas redondeadas 14">
            <a:extLst>
              <a:ext uri="{FF2B5EF4-FFF2-40B4-BE49-F238E27FC236}">
                <a16:creationId xmlns:a16="http://schemas.microsoft.com/office/drawing/2014/main" id="{392AEB86-B66A-E5B5-9448-3A79906902CE}"/>
              </a:ext>
            </a:extLst>
          </p:cNvPr>
          <p:cNvSpPr/>
          <p:nvPr/>
        </p:nvSpPr>
        <p:spPr>
          <a:xfrm>
            <a:off x="174307" y="859619"/>
            <a:ext cx="3435099" cy="5254684"/>
          </a:xfrm>
          <a:prstGeom prst="roundRect">
            <a:avLst/>
          </a:prstGeom>
          <a:solidFill>
            <a:srgbClr val="4DC4B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7531C53C-663F-8710-04B8-1D35B750DB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9491"/>
            <a:ext cx="12192000" cy="653710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5F7F2775-9129-2939-4EDC-45A0FA7B0A6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165" y="93041"/>
            <a:ext cx="1448776" cy="340392"/>
          </a:xfrm>
          <a:prstGeom prst="rect">
            <a:avLst/>
          </a:prstGeom>
        </p:spPr>
      </p:pic>
      <p:sp>
        <p:nvSpPr>
          <p:cNvPr id="17" name="CuadroTexto 16">
            <a:extLst>
              <a:ext uri="{FF2B5EF4-FFF2-40B4-BE49-F238E27FC236}">
                <a16:creationId xmlns:a16="http://schemas.microsoft.com/office/drawing/2014/main" id="{1944816E-6987-8461-D804-6A9D688391C5}"/>
              </a:ext>
            </a:extLst>
          </p:cNvPr>
          <p:cNvSpPr txBox="1"/>
          <p:nvPr/>
        </p:nvSpPr>
        <p:spPr>
          <a:xfrm>
            <a:off x="2361480" y="23650"/>
            <a:ext cx="841922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MX"/>
            </a:defPPr>
            <a:lvl1pPr algn="just">
              <a:defRPr sz="1400">
                <a:solidFill>
                  <a:schemeClr val="bg1"/>
                </a:solidFill>
                <a:latin typeface="Avenir Next LT Pro" panose="020B0504020202020204" pitchFamily="34" charset="0"/>
                <a:ea typeface="Azo Sans"/>
                <a:cs typeface="Azo Sans"/>
              </a:defRPr>
            </a:lvl1pPr>
          </a:lstStyle>
          <a:p>
            <a:r>
              <a:rPr lang="es-ES">
                <a:sym typeface="Azo Sans"/>
              </a:rPr>
              <a:t>4.5.3. </a:t>
            </a:r>
            <a:r>
              <a:rPr lang="es-MX">
                <a:sym typeface="Azo Sans"/>
              </a:rPr>
              <a:t>La adquisición de habilidades se revisa durante las reuniones individuales y se vincula a los KPI de la organización, lo que contribuye a la autonomía y al rendimiento.</a:t>
            </a:r>
            <a:endParaRPr lang="es-ES">
              <a:sym typeface="Azo Sans"/>
            </a:endParaRP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0808B248-A01C-2674-D1F5-FC469B94B17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750106"/>
            <a:ext cx="12192000" cy="107894"/>
          </a:xfrm>
          <a:prstGeom prst="rect">
            <a:avLst/>
          </a:prstGeom>
        </p:spPr>
      </p:pic>
      <p:sp>
        <p:nvSpPr>
          <p:cNvPr id="34" name="CuadroTexto 33">
            <a:extLst>
              <a:ext uri="{FF2B5EF4-FFF2-40B4-BE49-F238E27FC236}">
                <a16:creationId xmlns:a16="http://schemas.microsoft.com/office/drawing/2014/main" id="{9EA8F9AB-E271-CDEA-B4E5-D166B612DF02}"/>
              </a:ext>
            </a:extLst>
          </p:cNvPr>
          <p:cNvSpPr txBox="1"/>
          <p:nvPr/>
        </p:nvSpPr>
        <p:spPr>
          <a:xfrm>
            <a:off x="8043333" y="4577570"/>
            <a:ext cx="3968750" cy="2062103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 fontAlgn="base"/>
            <a:r>
              <a:rPr lang="es-MX" sz="1600" b="1" i="1">
                <a:solidFill>
                  <a:srgbClr val="19698A"/>
                </a:solidFill>
                <a:latin typeface="Avenir Next LT Pro" panose="020B0504020202020204" pitchFamily="34" charset="0"/>
              </a:rPr>
              <a:t>El 100% de los roles críticos</a:t>
            </a:r>
            <a:r>
              <a:rPr lang="es-MX" sz="1600">
                <a:latin typeface="Avenir Next LT Pro" panose="020B0504020202020204" pitchFamily="34" charset="0"/>
              </a:rPr>
              <a:t> tienen un plan de desarrollo de habilidades donde se debe evidenciarse el proceso mediante técnicas de reunión y participación individual o grupal, así como la alineación de los SKAP con los KPI, PI y/o indicadores que fortalezcan la autonomía.</a:t>
            </a:r>
            <a:endParaRPr lang="es-ES" sz="1600">
              <a:latin typeface="Avenir Next LT Pro" panose="020B0504020202020204" pitchFamily="34" charset="0"/>
            </a:endParaRPr>
          </a:p>
        </p:txBody>
      </p:sp>
      <p:sp>
        <p:nvSpPr>
          <p:cNvPr id="35" name="CuadroTexto 34">
            <a:extLst>
              <a:ext uri="{FF2B5EF4-FFF2-40B4-BE49-F238E27FC236}">
                <a16:creationId xmlns:a16="http://schemas.microsoft.com/office/drawing/2014/main" id="{FBF79665-87CC-525A-FC55-709AE1A8CC7E}"/>
              </a:ext>
            </a:extLst>
          </p:cNvPr>
          <p:cNvSpPr txBox="1"/>
          <p:nvPr/>
        </p:nvSpPr>
        <p:spPr>
          <a:xfrm>
            <a:off x="440248" y="5035508"/>
            <a:ext cx="2916458" cy="83099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>
            <a:defPPr>
              <a:defRPr lang="es-MX"/>
            </a:defPPr>
            <a:lvl1pPr algn="just" fontAlgn="base">
              <a:defRPr sz="1600"/>
            </a:lvl1pPr>
          </a:lstStyle>
          <a:p>
            <a:pPr algn="ctr"/>
            <a:r>
              <a:rPr lang="es-CO" sz="2400">
                <a:solidFill>
                  <a:schemeClr val="bg1"/>
                </a:solidFill>
              </a:rPr>
              <a:t>Focus Group</a:t>
            </a:r>
          </a:p>
          <a:p>
            <a:pPr algn="ctr"/>
            <a:r>
              <a:rPr lang="es-CO" sz="2400">
                <a:solidFill>
                  <a:schemeClr val="bg1"/>
                </a:solidFill>
              </a:rPr>
              <a:t>Operaciones Clúster </a:t>
            </a:r>
          </a:p>
        </p:txBody>
      </p:sp>
      <p:sp>
        <p:nvSpPr>
          <p:cNvPr id="37" name="CuadroTexto 36">
            <a:extLst>
              <a:ext uri="{FF2B5EF4-FFF2-40B4-BE49-F238E27FC236}">
                <a16:creationId xmlns:a16="http://schemas.microsoft.com/office/drawing/2014/main" id="{54FDF4C9-C3E6-D7A1-3766-103A78408903}"/>
              </a:ext>
            </a:extLst>
          </p:cNvPr>
          <p:cNvSpPr txBox="1"/>
          <p:nvPr/>
        </p:nvSpPr>
        <p:spPr>
          <a:xfrm>
            <a:off x="4183703" y="5027731"/>
            <a:ext cx="2916458" cy="83099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>
            <a:defPPr>
              <a:defRPr lang="es-MX"/>
            </a:defPPr>
            <a:lvl1pPr algn="just" fontAlgn="base">
              <a:defRPr sz="1600"/>
            </a:lvl1pPr>
          </a:lstStyle>
          <a:p>
            <a:pPr algn="ctr"/>
            <a:r>
              <a:rPr lang="es-CO" sz="2400">
                <a:solidFill>
                  <a:schemeClr val="bg1"/>
                </a:solidFill>
              </a:rPr>
              <a:t>Espacios 1 : 1 con roles críticos</a:t>
            </a:r>
          </a:p>
        </p:txBody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id="{B98E5ADD-2491-E83A-AEF6-20D8C20E9945}"/>
              </a:ext>
            </a:extLst>
          </p:cNvPr>
          <p:cNvSpPr/>
          <p:nvPr/>
        </p:nvSpPr>
        <p:spPr>
          <a:xfrm>
            <a:off x="7962024" y="1006155"/>
            <a:ext cx="4119880" cy="502914"/>
          </a:xfrm>
          <a:prstGeom prst="rect">
            <a:avLst/>
          </a:prstGeom>
          <a:solidFill>
            <a:srgbClr val="4DC4B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2000"/>
              <a:t>Mesas de Trabajo</a:t>
            </a:r>
          </a:p>
        </p:txBody>
      </p:sp>
      <p:sp>
        <p:nvSpPr>
          <p:cNvPr id="19" name="Rectángulo 18">
            <a:extLst>
              <a:ext uri="{FF2B5EF4-FFF2-40B4-BE49-F238E27FC236}">
                <a16:creationId xmlns:a16="http://schemas.microsoft.com/office/drawing/2014/main" id="{CE54A9E6-CB0C-704A-D599-3CB6CC04D6A1}"/>
              </a:ext>
            </a:extLst>
          </p:cNvPr>
          <p:cNvSpPr/>
          <p:nvPr/>
        </p:nvSpPr>
        <p:spPr>
          <a:xfrm>
            <a:off x="7962024" y="1716754"/>
            <a:ext cx="4119880" cy="526410"/>
          </a:xfrm>
          <a:prstGeom prst="rect">
            <a:avLst/>
          </a:prstGeom>
          <a:solidFill>
            <a:srgbClr val="19698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 fontAlgn="base"/>
            <a:r>
              <a:rPr lang="es-CO" sz="2000"/>
              <a:t>Buzón de sugerencias</a:t>
            </a:r>
          </a:p>
        </p:txBody>
      </p:sp>
      <p:sp>
        <p:nvSpPr>
          <p:cNvPr id="25" name="Rectángulo 24">
            <a:extLst>
              <a:ext uri="{FF2B5EF4-FFF2-40B4-BE49-F238E27FC236}">
                <a16:creationId xmlns:a16="http://schemas.microsoft.com/office/drawing/2014/main" id="{3C922A26-8941-6AEB-8FED-36508D23E205}"/>
              </a:ext>
            </a:extLst>
          </p:cNvPr>
          <p:cNvSpPr/>
          <p:nvPr/>
        </p:nvSpPr>
        <p:spPr>
          <a:xfrm>
            <a:off x="7962023" y="2401330"/>
            <a:ext cx="4119881" cy="484077"/>
          </a:xfrm>
          <a:prstGeom prst="rect">
            <a:avLst/>
          </a:prstGeom>
          <a:solidFill>
            <a:srgbClr val="4DC4B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2000"/>
              <a:t>Lluvia de ideas</a:t>
            </a:r>
          </a:p>
        </p:txBody>
      </p:sp>
      <p:sp>
        <p:nvSpPr>
          <p:cNvPr id="29" name="Rectángulo 28">
            <a:extLst>
              <a:ext uri="{FF2B5EF4-FFF2-40B4-BE49-F238E27FC236}">
                <a16:creationId xmlns:a16="http://schemas.microsoft.com/office/drawing/2014/main" id="{283C2DDD-876B-3354-CE3B-43C200FAEE83}"/>
              </a:ext>
            </a:extLst>
          </p:cNvPr>
          <p:cNvSpPr/>
          <p:nvPr/>
        </p:nvSpPr>
        <p:spPr>
          <a:xfrm>
            <a:off x="7966286" y="3219039"/>
            <a:ext cx="4130464" cy="471164"/>
          </a:xfrm>
          <a:prstGeom prst="rect">
            <a:avLst/>
          </a:prstGeom>
          <a:solidFill>
            <a:srgbClr val="19698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r>
              <a:rPr lang="es-CO" sz="2000"/>
              <a:t>Panel de Expertos</a:t>
            </a:r>
          </a:p>
        </p:txBody>
      </p:sp>
      <p:sp>
        <p:nvSpPr>
          <p:cNvPr id="31" name="Rectángulo 30">
            <a:extLst>
              <a:ext uri="{FF2B5EF4-FFF2-40B4-BE49-F238E27FC236}">
                <a16:creationId xmlns:a16="http://schemas.microsoft.com/office/drawing/2014/main" id="{37C58B99-6C87-B504-D155-5E889A259E64}"/>
              </a:ext>
            </a:extLst>
          </p:cNvPr>
          <p:cNvSpPr/>
          <p:nvPr/>
        </p:nvSpPr>
        <p:spPr>
          <a:xfrm>
            <a:off x="7962023" y="3968441"/>
            <a:ext cx="4119881" cy="484077"/>
          </a:xfrm>
          <a:prstGeom prst="rect">
            <a:avLst/>
          </a:prstGeom>
          <a:solidFill>
            <a:srgbClr val="4DC4B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2000"/>
              <a:t>Focus Group</a:t>
            </a: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09A2BDFE-6E05-58A6-CE11-734AEE16782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4436" y="1005416"/>
            <a:ext cx="3103217" cy="376996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9E41BD2A-E299-77DE-07A5-78F80A2D1C0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991428" y="1006929"/>
            <a:ext cx="3306536" cy="376464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396252050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7EB94B-EC5E-BD45-95FA-B1C8FF64C8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ángulo: esquinas redondeadas 15">
            <a:extLst>
              <a:ext uri="{FF2B5EF4-FFF2-40B4-BE49-F238E27FC236}">
                <a16:creationId xmlns:a16="http://schemas.microsoft.com/office/drawing/2014/main" id="{44D2F2D0-07F2-181D-6BCA-A57A6291C7F6}"/>
              </a:ext>
            </a:extLst>
          </p:cNvPr>
          <p:cNvSpPr/>
          <p:nvPr/>
        </p:nvSpPr>
        <p:spPr>
          <a:xfrm>
            <a:off x="3663579" y="991105"/>
            <a:ext cx="3581104" cy="4576693"/>
          </a:xfrm>
          <a:prstGeom prst="roundRect">
            <a:avLst/>
          </a:prstGeom>
          <a:solidFill>
            <a:srgbClr val="4DC4B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5" name="Rectángulo: esquinas redondeadas 14">
            <a:extLst>
              <a:ext uri="{FF2B5EF4-FFF2-40B4-BE49-F238E27FC236}">
                <a16:creationId xmlns:a16="http://schemas.microsoft.com/office/drawing/2014/main" id="{392AEB86-B66A-E5B5-9448-3A79906902CE}"/>
              </a:ext>
            </a:extLst>
          </p:cNvPr>
          <p:cNvSpPr/>
          <p:nvPr/>
        </p:nvSpPr>
        <p:spPr>
          <a:xfrm>
            <a:off x="174307" y="992301"/>
            <a:ext cx="3435099" cy="4624586"/>
          </a:xfrm>
          <a:prstGeom prst="roundRect">
            <a:avLst/>
          </a:prstGeom>
          <a:solidFill>
            <a:srgbClr val="19698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7531C53C-663F-8710-04B8-1D35B750DB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9491"/>
            <a:ext cx="12192000" cy="653710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5F7F2775-9129-2939-4EDC-45A0FA7B0A6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165" y="93041"/>
            <a:ext cx="1448776" cy="340392"/>
          </a:xfrm>
          <a:prstGeom prst="rect">
            <a:avLst/>
          </a:prstGeom>
        </p:spPr>
      </p:pic>
      <p:sp>
        <p:nvSpPr>
          <p:cNvPr id="17" name="CuadroTexto 16">
            <a:extLst>
              <a:ext uri="{FF2B5EF4-FFF2-40B4-BE49-F238E27FC236}">
                <a16:creationId xmlns:a16="http://schemas.microsoft.com/office/drawing/2014/main" id="{1944816E-6987-8461-D804-6A9D688391C5}"/>
              </a:ext>
            </a:extLst>
          </p:cNvPr>
          <p:cNvSpPr txBox="1"/>
          <p:nvPr/>
        </p:nvSpPr>
        <p:spPr>
          <a:xfrm>
            <a:off x="2361480" y="23650"/>
            <a:ext cx="841922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MX"/>
            </a:defPPr>
            <a:lvl1pPr algn="just">
              <a:defRPr sz="1400">
                <a:solidFill>
                  <a:schemeClr val="bg1"/>
                </a:solidFill>
                <a:latin typeface="Avenir Next LT Pro" panose="020B0504020202020204" pitchFamily="34" charset="0"/>
                <a:ea typeface="Azo Sans"/>
                <a:cs typeface="Azo Sans"/>
              </a:defRPr>
            </a:lvl1pPr>
          </a:lstStyle>
          <a:p>
            <a:r>
              <a:rPr lang="es-ES">
                <a:sym typeface="Azo Sans"/>
              </a:rPr>
              <a:t>4.5.3. </a:t>
            </a:r>
            <a:r>
              <a:rPr lang="es-MX">
                <a:sym typeface="Azo Sans"/>
              </a:rPr>
              <a:t>La adquisición de habilidades se revisa durante las reuniones individuales y se vincula a los KPI de la organización, lo que contribuye a la autonomía y al rendimiento.</a:t>
            </a:r>
            <a:endParaRPr lang="es-ES">
              <a:sym typeface="Azo Sans"/>
            </a:endParaRP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0808B248-A01C-2674-D1F5-FC469B94B17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750106"/>
            <a:ext cx="12192000" cy="107894"/>
          </a:xfrm>
          <a:prstGeom prst="rect">
            <a:avLst/>
          </a:prstGeom>
        </p:spPr>
      </p:pic>
      <p:sp>
        <p:nvSpPr>
          <p:cNvPr id="34" name="CuadroTexto 33">
            <a:extLst>
              <a:ext uri="{FF2B5EF4-FFF2-40B4-BE49-F238E27FC236}">
                <a16:creationId xmlns:a16="http://schemas.microsoft.com/office/drawing/2014/main" id="{9EA8F9AB-E271-CDEA-B4E5-D166B612DF02}"/>
              </a:ext>
            </a:extLst>
          </p:cNvPr>
          <p:cNvSpPr txBox="1"/>
          <p:nvPr/>
        </p:nvSpPr>
        <p:spPr>
          <a:xfrm>
            <a:off x="0" y="5821431"/>
            <a:ext cx="12192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fontAlgn="base"/>
            <a:r>
              <a:rPr lang="es-MX" sz="1600" b="1" i="1">
                <a:solidFill>
                  <a:srgbClr val="19698A"/>
                </a:solidFill>
                <a:latin typeface="Avenir Next LT Pro" panose="020B0504020202020204" pitchFamily="34" charset="0"/>
              </a:rPr>
              <a:t>El 100% de los roles</a:t>
            </a:r>
            <a:r>
              <a:rPr lang="es-MX" sz="1600">
                <a:latin typeface="Avenir Next LT Pro" panose="020B0504020202020204" pitchFamily="34" charset="0"/>
              </a:rPr>
              <a:t> tienen un plan de desarrollo de habilidades donde se debe evidenciarse el proceso mediante técnicas de reunión y participación individual o grupal, así como la alineación de los SKAP con los KPI, PI y/o indicadores que fortalezcan la autonomía.</a:t>
            </a:r>
            <a:endParaRPr lang="es-ES" sz="1600">
              <a:latin typeface="Avenir Next LT Pro" panose="020B0504020202020204" pitchFamily="34" charset="0"/>
            </a:endParaRPr>
          </a:p>
        </p:txBody>
      </p:sp>
      <p:sp>
        <p:nvSpPr>
          <p:cNvPr id="35" name="CuadroTexto 34">
            <a:extLst>
              <a:ext uri="{FF2B5EF4-FFF2-40B4-BE49-F238E27FC236}">
                <a16:creationId xmlns:a16="http://schemas.microsoft.com/office/drawing/2014/main" id="{FBF79665-87CC-525A-FC55-709AE1A8CC7E}"/>
              </a:ext>
            </a:extLst>
          </p:cNvPr>
          <p:cNvSpPr txBox="1"/>
          <p:nvPr/>
        </p:nvSpPr>
        <p:spPr>
          <a:xfrm>
            <a:off x="433627" y="4520019"/>
            <a:ext cx="291645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MX"/>
            </a:defPPr>
            <a:lvl1pPr algn="just" fontAlgn="base">
              <a:defRPr sz="1600"/>
            </a:lvl1pPr>
          </a:lstStyle>
          <a:p>
            <a:pPr algn="ctr"/>
            <a:r>
              <a:rPr lang="es-CO" sz="1800">
                <a:solidFill>
                  <a:schemeClr val="bg1"/>
                </a:solidFill>
              </a:rPr>
              <a:t>Focus Group</a:t>
            </a:r>
          </a:p>
          <a:p>
            <a:pPr algn="ctr"/>
            <a:r>
              <a:rPr lang="es-CO" sz="1800">
                <a:solidFill>
                  <a:schemeClr val="bg1"/>
                </a:solidFill>
              </a:rPr>
              <a:t>Operaciones Clúster Medium y Big Clúster</a:t>
            </a:r>
          </a:p>
        </p:txBody>
      </p:sp>
      <p:sp>
        <p:nvSpPr>
          <p:cNvPr id="37" name="CuadroTexto 36">
            <a:extLst>
              <a:ext uri="{FF2B5EF4-FFF2-40B4-BE49-F238E27FC236}">
                <a16:creationId xmlns:a16="http://schemas.microsoft.com/office/drawing/2014/main" id="{54FDF4C9-C3E6-D7A1-3766-103A78408903}"/>
              </a:ext>
            </a:extLst>
          </p:cNvPr>
          <p:cNvSpPr txBox="1"/>
          <p:nvPr/>
        </p:nvSpPr>
        <p:spPr>
          <a:xfrm>
            <a:off x="4089271" y="4656470"/>
            <a:ext cx="29164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MX"/>
            </a:defPPr>
            <a:lvl1pPr algn="just" fontAlgn="base">
              <a:defRPr sz="1600"/>
            </a:lvl1pPr>
          </a:lstStyle>
          <a:p>
            <a:pPr algn="ctr"/>
            <a:r>
              <a:rPr lang="es-CO" sz="1800">
                <a:solidFill>
                  <a:schemeClr val="bg1"/>
                </a:solidFill>
              </a:rPr>
              <a:t>Espacios 1 : 1 con roles críticos</a:t>
            </a:r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C2F3DF4C-38DA-F93B-77BC-5AB47515653F}"/>
              </a:ext>
            </a:extLst>
          </p:cNvPr>
          <p:cNvSpPr/>
          <p:nvPr/>
        </p:nvSpPr>
        <p:spPr>
          <a:xfrm>
            <a:off x="7422274" y="1694072"/>
            <a:ext cx="4754880" cy="524080"/>
          </a:xfrm>
          <a:prstGeom prst="rect">
            <a:avLst/>
          </a:prstGeom>
          <a:solidFill>
            <a:srgbClr val="4DC4B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2000"/>
              <a:t>Mesas de Trabajo</a:t>
            </a:r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55E87B11-D183-A783-D103-26554DB51BE3}"/>
              </a:ext>
            </a:extLst>
          </p:cNvPr>
          <p:cNvSpPr/>
          <p:nvPr/>
        </p:nvSpPr>
        <p:spPr>
          <a:xfrm>
            <a:off x="7422274" y="2394087"/>
            <a:ext cx="4754880" cy="526410"/>
          </a:xfrm>
          <a:prstGeom prst="rect">
            <a:avLst/>
          </a:prstGeom>
          <a:solidFill>
            <a:srgbClr val="19698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r>
              <a:rPr lang="es-CO" sz="2000"/>
              <a:t>Taller participativo</a:t>
            </a: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C132933D-4197-362B-DECD-D665E6F9333B}"/>
              </a:ext>
            </a:extLst>
          </p:cNvPr>
          <p:cNvSpPr/>
          <p:nvPr/>
        </p:nvSpPr>
        <p:spPr>
          <a:xfrm>
            <a:off x="7422274" y="3068080"/>
            <a:ext cx="4754880" cy="526410"/>
          </a:xfrm>
          <a:prstGeom prst="rect">
            <a:avLst/>
          </a:prstGeom>
          <a:solidFill>
            <a:srgbClr val="4DC4B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2000"/>
              <a:t>Lluvia de ideas</a:t>
            </a:r>
          </a:p>
        </p:txBody>
      </p:sp>
      <p:sp>
        <p:nvSpPr>
          <p:cNvPr id="18" name="Rectángulo 17">
            <a:extLst>
              <a:ext uri="{FF2B5EF4-FFF2-40B4-BE49-F238E27FC236}">
                <a16:creationId xmlns:a16="http://schemas.microsoft.com/office/drawing/2014/main" id="{64AB99F9-EF8F-164D-9C65-92CA0326F23D}"/>
              </a:ext>
            </a:extLst>
          </p:cNvPr>
          <p:cNvSpPr/>
          <p:nvPr/>
        </p:nvSpPr>
        <p:spPr>
          <a:xfrm>
            <a:off x="7437120" y="3790540"/>
            <a:ext cx="4754880" cy="524080"/>
          </a:xfrm>
          <a:prstGeom prst="rect">
            <a:avLst/>
          </a:prstGeom>
          <a:solidFill>
            <a:srgbClr val="19698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r>
              <a:rPr lang="es-CO" sz="2000"/>
              <a:t>Panel de Expertos</a:t>
            </a:r>
          </a:p>
        </p:txBody>
      </p:sp>
      <p:sp>
        <p:nvSpPr>
          <p:cNvPr id="19" name="Rectángulo 18">
            <a:extLst>
              <a:ext uri="{FF2B5EF4-FFF2-40B4-BE49-F238E27FC236}">
                <a16:creationId xmlns:a16="http://schemas.microsoft.com/office/drawing/2014/main" id="{A93B0EA4-4F68-BED7-6708-1B3ABD6DA2BC}"/>
              </a:ext>
            </a:extLst>
          </p:cNvPr>
          <p:cNvSpPr/>
          <p:nvPr/>
        </p:nvSpPr>
        <p:spPr>
          <a:xfrm>
            <a:off x="7422274" y="4455274"/>
            <a:ext cx="4754880" cy="526410"/>
          </a:xfrm>
          <a:prstGeom prst="rect">
            <a:avLst/>
          </a:prstGeom>
          <a:solidFill>
            <a:srgbClr val="4DC4B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2000"/>
              <a:t>Focus Group</a:t>
            </a: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FE6E3B3F-1B51-95B3-5AEB-3B0C43B9BD8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3113" y="1111250"/>
            <a:ext cx="3169478" cy="311288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125B331A-9293-C0A3-C6B2-6EC46551763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96656" y="1111250"/>
            <a:ext cx="3328227" cy="311426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69235789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7EB94B-EC5E-BD45-95FA-B1C8FF64C8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7531C53C-663F-8710-04B8-1D35B750DB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9491"/>
            <a:ext cx="12192000" cy="653710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5F7F2775-9129-2939-4EDC-45A0FA7B0A6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165" y="93041"/>
            <a:ext cx="1448776" cy="340392"/>
          </a:xfrm>
          <a:prstGeom prst="rect">
            <a:avLst/>
          </a:prstGeom>
        </p:spPr>
      </p:pic>
      <p:sp>
        <p:nvSpPr>
          <p:cNvPr id="17" name="CuadroTexto 16">
            <a:extLst>
              <a:ext uri="{FF2B5EF4-FFF2-40B4-BE49-F238E27FC236}">
                <a16:creationId xmlns:a16="http://schemas.microsoft.com/office/drawing/2014/main" id="{1944816E-6987-8461-D804-6A9D688391C5}"/>
              </a:ext>
            </a:extLst>
          </p:cNvPr>
          <p:cNvSpPr txBox="1"/>
          <p:nvPr/>
        </p:nvSpPr>
        <p:spPr>
          <a:xfrm>
            <a:off x="2331000" y="33244"/>
            <a:ext cx="841922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1400">
                <a:solidFill>
                  <a:schemeClr val="bg1"/>
                </a:solidFill>
                <a:latin typeface="Avenir Next LT Pro" panose="020B0504020202020204" pitchFamily="34" charset="0"/>
                <a:ea typeface="Azo Sans"/>
                <a:cs typeface="Azo Sans"/>
                <a:sym typeface="Azo Sans"/>
              </a:rPr>
              <a:t>4.5.5. </a:t>
            </a:r>
            <a:r>
              <a:rPr lang="es-MX" sz="1400">
                <a:solidFill>
                  <a:schemeClr val="bg1"/>
                </a:solidFill>
                <a:latin typeface="Avenir Next LT Pro" panose="020B0504020202020204" pitchFamily="34" charset="0"/>
                <a:ea typeface="Azo Sans"/>
                <a:cs typeface="Azo Sans"/>
                <a:sym typeface="Azo Sans"/>
              </a:rPr>
              <a:t>Los sitios mantienen una matriz de puestos de trabajo que describe el equilibrio de habilidades dentro de los equipos.</a:t>
            </a:r>
            <a:endParaRPr lang="es-ES" sz="1400">
              <a:solidFill>
                <a:schemeClr val="bg1"/>
              </a:solidFill>
              <a:latin typeface="Avenir Next LT Pro" panose="020B0504020202020204" pitchFamily="34" charset="0"/>
              <a:ea typeface="Azo Sans"/>
              <a:cs typeface="Azo Sans"/>
              <a:sym typeface="Azo Sans"/>
            </a:endParaRP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0808B248-A01C-2674-D1F5-FC469B94B17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750106"/>
            <a:ext cx="12192000" cy="107894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B636B08B-50BB-268E-073B-5BD900BE359A}"/>
              </a:ext>
            </a:extLst>
          </p:cNvPr>
          <p:cNvPicPr preferRelativeResize="0">
            <a:picLocks/>
          </p:cNvPicPr>
          <p:nvPr/>
        </p:nvPicPr>
        <p:blipFill>
          <a:blip r:embed="rId5"/>
          <a:stretch>
            <a:fillRect/>
          </a:stretch>
        </p:blipFill>
        <p:spPr>
          <a:xfrm>
            <a:off x="3195303" y="1941179"/>
            <a:ext cx="2723536" cy="3462830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9094B3CC-118F-3609-2D5C-94C22B47344E}"/>
              </a:ext>
            </a:extLst>
          </p:cNvPr>
          <p:cNvPicPr preferRelativeResize="0">
            <a:picLocks/>
          </p:cNvPicPr>
          <p:nvPr/>
        </p:nvPicPr>
        <p:blipFill>
          <a:blip r:embed="rId6"/>
          <a:stretch>
            <a:fillRect/>
          </a:stretch>
        </p:blipFill>
        <p:spPr>
          <a:xfrm>
            <a:off x="6096000" y="1941178"/>
            <a:ext cx="2799743" cy="3462830"/>
          </a:xfrm>
          <a:prstGeom prst="rect">
            <a:avLst/>
          </a:prstGeom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C91E5AB9-FABE-791D-E467-16FEC5476E0B}"/>
              </a:ext>
            </a:extLst>
          </p:cNvPr>
          <p:cNvPicPr preferRelativeResize="0">
            <a:picLocks/>
          </p:cNvPicPr>
          <p:nvPr/>
        </p:nvPicPr>
        <p:blipFill>
          <a:blip r:embed="rId7"/>
          <a:stretch>
            <a:fillRect/>
          </a:stretch>
        </p:blipFill>
        <p:spPr>
          <a:xfrm>
            <a:off x="263815" y="1938858"/>
            <a:ext cx="2799743" cy="3465151"/>
          </a:xfrm>
          <a:prstGeom prst="rect">
            <a:avLst/>
          </a:prstGeom>
        </p:spPr>
      </p:pic>
      <p:pic>
        <p:nvPicPr>
          <p:cNvPr id="19" name="Imagen 18">
            <a:extLst>
              <a:ext uri="{FF2B5EF4-FFF2-40B4-BE49-F238E27FC236}">
                <a16:creationId xmlns:a16="http://schemas.microsoft.com/office/drawing/2014/main" id="{829A2F4F-235F-BE50-D917-8B8573B116B8}"/>
              </a:ext>
            </a:extLst>
          </p:cNvPr>
          <p:cNvPicPr preferRelativeResize="0">
            <a:picLocks/>
          </p:cNvPicPr>
          <p:nvPr/>
        </p:nvPicPr>
        <p:blipFill>
          <a:blip r:embed="rId8"/>
          <a:stretch>
            <a:fillRect/>
          </a:stretch>
        </p:blipFill>
        <p:spPr>
          <a:xfrm>
            <a:off x="9072904" y="1944049"/>
            <a:ext cx="2799743" cy="3459959"/>
          </a:xfrm>
          <a:prstGeom prst="rect">
            <a:avLst/>
          </a:prstGeom>
        </p:spPr>
      </p:pic>
      <p:sp>
        <p:nvSpPr>
          <p:cNvPr id="21" name="CuadroTexto 20">
            <a:extLst>
              <a:ext uri="{FF2B5EF4-FFF2-40B4-BE49-F238E27FC236}">
                <a16:creationId xmlns:a16="http://schemas.microsoft.com/office/drawing/2014/main" id="{AF3126E5-3015-04F6-2062-F54A9DD93E87}"/>
              </a:ext>
            </a:extLst>
          </p:cNvPr>
          <p:cNvSpPr txBox="1"/>
          <p:nvPr/>
        </p:nvSpPr>
        <p:spPr>
          <a:xfrm>
            <a:off x="530942" y="977932"/>
            <a:ext cx="10628671" cy="646331"/>
          </a:xfrm>
          <a:prstGeom prst="rect">
            <a:avLst/>
          </a:prstGeom>
          <a:solidFill>
            <a:srgbClr val="4DC4B0"/>
          </a:solidFill>
        </p:spPr>
        <p:txBody>
          <a:bodyPr wrap="square">
            <a:spAutoFit/>
          </a:bodyPr>
          <a:lstStyle/>
          <a:p>
            <a:r>
              <a:rPr lang="es-ES" dirty="0"/>
              <a:t>A través de la matriz de puestos se identifican las habilidades actuales de cada colaborador y se definen planes de entrenamiento para cerrar brechas, asegurando el equilibrio de capacidades dentro del equipo.</a:t>
            </a:r>
            <a:endParaRPr lang="es-CO" dirty="0"/>
          </a:p>
        </p:txBody>
      </p:sp>
      <p:sp>
        <p:nvSpPr>
          <p:cNvPr id="23" name="CuadroTexto 22">
            <a:extLst>
              <a:ext uri="{FF2B5EF4-FFF2-40B4-BE49-F238E27FC236}">
                <a16:creationId xmlns:a16="http://schemas.microsoft.com/office/drawing/2014/main" id="{4750B445-9FF8-2862-745C-2027275B5CAF}"/>
              </a:ext>
            </a:extLst>
          </p:cNvPr>
          <p:cNvSpPr txBox="1"/>
          <p:nvPr/>
        </p:nvSpPr>
        <p:spPr>
          <a:xfrm>
            <a:off x="263815" y="5659243"/>
            <a:ext cx="11608832" cy="646331"/>
          </a:xfrm>
          <a:prstGeom prst="rect">
            <a:avLst/>
          </a:prstGeom>
          <a:solidFill>
            <a:srgbClr val="4DC4B0"/>
          </a:solidFill>
        </p:spPr>
        <p:txBody>
          <a:bodyPr wrap="square">
            <a:spAutoFit/>
          </a:bodyPr>
          <a:lstStyle/>
          <a:p>
            <a:pPr algn="ctr"/>
            <a:r>
              <a:rPr lang="es-ES" dirty="0"/>
              <a:t>La matriz de puestos nos permite visualizar, desarrollar y equilibrar las habilidades del equipo, asegurando una operación eficiente y alineada a las necesidades del negocio</a:t>
            </a:r>
            <a:endParaRPr lang="es-CO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E4A30B84-4BBA-D07D-7B15-7A21CFD9862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999554" y="620445"/>
            <a:ext cx="1197543" cy="8762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238395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84284D-7679-6D5F-AF71-987507E05A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A7D53F30-7BAC-D4AA-DBD0-7D76E2D1F9C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9491"/>
            <a:ext cx="12192000" cy="653710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DEFBAB06-8D7E-C269-B1D5-4A140C4FB53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165" y="93041"/>
            <a:ext cx="1448776" cy="340392"/>
          </a:xfrm>
          <a:prstGeom prst="rect">
            <a:avLst/>
          </a:prstGeom>
        </p:spPr>
      </p:pic>
      <p:sp>
        <p:nvSpPr>
          <p:cNvPr id="17" name="CuadroTexto 16">
            <a:extLst>
              <a:ext uri="{FF2B5EF4-FFF2-40B4-BE49-F238E27FC236}">
                <a16:creationId xmlns:a16="http://schemas.microsoft.com/office/drawing/2014/main" id="{139D25AC-F5BE-9041-A722-20F03F590FFB}"/>
              </a:ext>
            </a:extLst>
          </p:cNvPr>
          <p:cNvSpPr txBox="1"/>
          <p:nvPr/>
        </p:nvSpPr>
        <p:spPr>
          <a:xfrm>
            <a:off x="2331000" y="33244"/>
            <a:ext cx="841922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1400">
                <a:solidFill>
                  <a:schemeClr val="bg1"/>
                </a:solidFill>
                <a:latin typeface="Avenir Next LT Pro" panose="020B0504020202020204" pitchFamily="34" charset="0"/>
                <a:ea typeface="Azo Sans"/>
                <a:cs typeface="Azo Sans"/>
                <a:sym typeface="Azo Sans"/>
              </a:rPr>
              <a:t>4.5.5. </a:t>
            </a:r>
            <a:r>
              <a:rPr lang="es-MX" sz="1400">
                <a:solidFill>
                  <a:schemeClr val="bg1"/>
                </a:solidFill>
                <a:latin typeface="Avenir Next LT Pro" panose="020B0504020202020204" pitchFamily="34" charset="0"/>
                <a:ea typeface="Azo Sans"/>
                <a:cs typeface="Azo Sans"/>
                <a:sym typeface="Azo Sans"/>
              </a:rPr>
              <a:t>Los sitios mantienen una matriz de puestos de trabajo que describe el equilibrio de habilidades dentro de los equipos.</a:t>
            </a:r>
            <a:endParaRPr lang="es-ES" sz="1400">
              <a:solidFill>
                <a:schemeClr val="bg1"/>
              </a:solidFill>
              <a:latin typeface="Avenir Next LT Pro" panose="020B0504020202020204" pitchFamily="34" charset="0"/>
              <a:ea typeface="Azo Sans"/>
              <a:cs typeface="Azo Sans"/>
              <a:sym typeface="Azo Sans"/>
            </a:endParaRP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A3BF5056-61B9-01C9-49F5-9F158DD9401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750106"/>
            <a:ext cx="12192000" cy="107894"/>
          </a:xfrm>
          <a:prstGeom prst="rect">
            <a:avLst/>
          </a:prstGeom>
        </p:spPr>
      </p:pic>
      <p:pic>
        <p:nvPicPr>
          <p:cNvPr id="23" name="Imagen 22" descr="Una caricatura de una persona&#10;&#10;El contenido generado por IA puede ser incorrecto.">
            <a:extLst>
              <a:ext uri="{FF2B5EF4-FFF2-40B4-BE49-F238E27FC236}">
                <a16:creationId xmlns:a16="http://schemas.microsoft.com/office/drawing/2014/main" id="{726D9D2E-C641-0D19-6CB0-E6D9E4FB2CE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1626722" y="437218"/>
            <a:ext cx="1133160" cy="819861"/>
          </a:xfrm>
          <a:prstGeom prst="rect">
            <a:avLst/>
          </a:prstGeom>
        </p:spPr>
      </p:pic>
      <p:sp>
        <p:nvSpPr>
          <p:cNvPr id="27" name="Rectángulo: esquinas redondeadas 26">
            <a:extLst>
              <a:ext uri="{FF2B5EF4-FFF2-40B4-BE49-F238E27FC236}">
                <a16:creationId xmlns:a16="http://schemas.microsoft.com/office/drawing/2014/main" id="{1F2BA3F7-67BF-1B28-C850-C7956CD5316E}"/>
              </a:ext>
            </a:extLst>
          </p:cNvPr>
          <p:cNvSpPr/>
          <p:nvPr/>
        </p:nvSpPr>
        <p:spPr>
          <a:xfrm>
            <a:off x="327173" y="4378050"/>
            <a:ext cx="2387120" cy="344478"/>
          </a:xfrm>
          <a:prstGeom prst="roundRect">
            <a:avLst/>
          </a:prstGeom>
          <a:solidFill>
            <a:srgbClr val="19698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/>
              <a:t>NIVEL 1</a:t>
            </a:r>
          </a:p>
        </p:txBody>
      </p:sp>
      <p:sp>
        <p:nvSpPr>
          <p:cNvPr id="28" name="Rectángulo: esquinas redondeadas 27">
            <a:extLst>
              <a:ext uri="{FF2B5EF4-FFF2-40B4-BE49-F238E27FC236}">
                <a16:creationId xmlns:a16="http://schemas.microsoft.com/office/drawing/2014/main" id="{186171C0-5A68-6D75-8B2D-D02E15D3E818}"/>
              </a:ext>
            </a:extLst>
          </p:cNvPr>
          <p:cNvSpPr/>
          <p:nvPr/>
        </p:nvSpPr>
        <p:spPr>
          <a:xfrm>
            <a:off x="4840363" y="4378050"/>
            <a:ext cx="2387120" cy="344478"/>
          </a:xfrm>
          <a:prstGeom prst="roundRect">
            <a:avLst/>
          </a:prstGeom>
          <a:solidFill>
            <a:srgbClr val="19698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/>
              <a:t>NIVEL 2</a:t>
            </a:r>
          </a:p>
        </p:txBody>
      </p:sp>
      <p:sp>
        <p:nvSpPr>
          <p:cNvPr id="29" name="Rectángulo: esquinas redondeadas 28">
            <a:extLst>
              <a:ext uri="{FF2B5EF4-FFF2-40B4-BE49-F238E27FC236}">
                <a16:creationId xmlns:a16="http://schemas.microsoft.com/office/drawing/2014/main" id="{F9712019-E7F1-1304-85D7-0383A7DAC16F}"/>
              </a:ext>
            </a:extLst>
          </p:cNvPr>
          <p:cNvSpPr/>
          <p:nvPr/>
        </p:nvSpPr>
        <p:spPr>
          <a:xfrm>
            <a:off x="9116622" y="4375084"/>
            <a:ext cx="2387120" cy="344478"/>
          </a:xfrm>
          <a:prstGeom prst="roundRect">
            <a:avLst/>
          </a:prstGeom>
          <a:solidFill>
            <a:srgbClr val="19698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/>
              <a:t>NIVEL 3</a:t>
            </a:r>
          </a:p>
        </p:txBody>
      </p:sp>
      <p:sp>
        <p:nvSpPr>
          <p:cNvPr id="31" name="Rectángulo: esquinas superiores redondeadas 30">
            <a:extLst>
              <a:ext uri="{FF2B5EF4-FFF2-40B4-BE49-F238E27FC236}">
                <a16:creationId xmlns:a16="http://schemas.microsoft.com/office/drawing/2014/main" id="{43EBFF7F-8467-B069-A8DA-7D24174D5CEB}"/>
              </a:ext>
            </a:extLst>
          </p:cNvPr>
          <p:cNvSpPr/>
          <p:nvPr/>
        </p:nvSpPr>
        <p:spPr>
          <a:xfrm>
            <a:off x="331491" y="4801874"/>
            <a:ext cx="2260226" cy="1870084"/>
          </a:xfrm>
          <a:prstGeom prst="round2SameRect">
            <a:avLst/>
          </a:prstGeom>
          <a:solidFill>
            <a:srgbClr val="39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600">
                <a:solidFill>
                  <a:schemeClr val="tx1"/>
                </a:solidFill>
              </a:rPr>
              <a:t>Básico</a:t>
            </a:r>
          </a:p>
          <a:p>
            <a:pPr algn="ctr"/>
            <a:r>
              <a:rPr lang="es-MX" sz="1400">
                <a:solidFill>
                  <a:schemeClr val="tx1"/>
                </a:solidFill>
              </a:rPr>
              <a:t>Conoce el proceso, requiere acompañamiento.</a:t>
            </a:r>
            <a:endParaRPr lang="es-CO" sz="1400">
              <a:solidFill>
                <a:schemeClr val="tx1"/>
              </a:solidFill>
            </a:endParaRPr>
          </a:p>
        </p:txBody>
      </p:sp>
      <p:sp>
        <p:nvSpPr>
          <p:cNvPr id="32" name="Rectángulo: esquinas superiores redondeadas 31">
            <a:extLst>
              <a:ext uri="{FF2B5EF4-FFF2-40B4-BE49-F238E27FC236}">
                <a16:creationId xmlns:a16="http://schemas.microsoft.com/office/drawing/2014/main" id="{1D7A3E94-D224-9F04-6A84-9B8B200BBB75}"/>
              </a:ext>
            </a:extLst>
          </p:cNvPr>
          <p:cNvSpPr/>
          <p:nvPr/>
        </p:nvSpPr>
        <p:spPr>
          <a:xfrm>
            <a:off x="4990487" y="4799424"/>
            <a:ext cx="2260226" cy="1870083"/>
          </a:xfrm>
          <a:prstGeom prst="round2SameRect">
            <a:avLst/>
          </a:prstGeom>
          <a:solidFill>
            <a:srgbClr val="39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400">
                <a:solidFill>
                  <a:schemeClr val="tx1"/>
                </a:solidFill>
              </a:rPr>
              <a:t>Intermedio</a:t>
            </a:r>
          </a:p>
          <a:p>
            <a:pPr algn="ctr"/>
            <a:r>
              <a:rPr lang="es-MX" sz="1400">
                <a:solidFill>
                  <a:schemeClr val="tx1"/>
                </a:solidFill>
              </a:rPr>
              <a:t>Ejecuta el proceso de forma autónoma.</a:t>
            </a:r>
            <a:endParaRPr lang="es-CO" sz="1400">
              <a:solidFill>
                <a:schemeClr val="tx1"/>
              </a:solidFill>
            </a:endParaRPr>
          </a:p>
        </p:txBody>
      </p:sp>
      <p:sp>
        <p:nvSpPr>
          <p:cNvPr id="33" name="Rectángulo: esquinas superiores redondeadas 32">
            <a:extLst>
              <a:ext uri="{FF2B5EF4-FFF2-40B4-BE49-F238E27FC236}">
                <a16:creationId xmlns:a16="http://schemas.microsoft.com/office/drawing/2014/main" id="{4014EF35-D28A-B1E4-6ADE-401A6A245C7E}"/>
              </a:ext>
            </a:extLst>
          </p:cNvPr>
          <p:cNvSpPr/>
          <p:nvPr/>
        </p:nvSpPr>
        <p:spPr>
          <a:xfrm>
            <a:off x="9180069" y="4799425"/>
            <a:ext cx="2260226" cy="1870082"/>
          </a:xfrm>
          <a:prstGeom prst="round2SameRect">
            <a:avLst/>
          </a:prstGeom>
          <a:solidFill>
            <a:srgbClr val="39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400">
                <a:solidFill>
                  <a:schemeClr val="tx1"/>
                </a:solidFill>
              </a:rPr>
              <a:t>Avanzado</a:t>
            </a:r>
          </a:p>
          <a:p>
            <a:pPr algn="ctr"/>
            <a:r>
              <a:rPr lang="es-MX" sz="1400">
                <a:solidFill>
                  <a:schemeClr val="tx1"/>
                </a:solidFill>
              </a:rPr>
              <a:t>Domina el proceso y puede entrenar a otros</a:t>
            </a:r>
            <a:endParaRPr lang="es-CO" sz="1400">
              <a:solidFill>
                <a:schemeClr val="tx1"/>
              </a:solidFill>
            </a:endParaRP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E2CD57A4-60D3-B99E-C6E0-978BA4662B4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246218" y="1000892"/>
            <a:ext cx="6606685" cy="3354798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CEC9714E-0D93-6E28-0593-27A1C48A9E2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01707" y="1004095"/>
            <a:ext cx="4784911" cy="32361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1408175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2_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71E02AAE0DA1FD419C05501CDC4A69FB" ma:contentTypeVersion="10" ma:contentTypeDescription="Crear nuevo documento." ma:contentTypeScope="" ma:versionID="0d0c3c28c772377a0a2b05a7877e5282">
  <xsd:schema xmlns:xsd="http://www.w3.org/2001/XMLSchema" xmlns:xs="http://www.w3.org/2001/XMLSchema" xmlns:p="http://schemas.microsoft.com/office/2006/metadata/properties" xmlns:ns3="85d5a411-991f-4584-88b2-6d534e025c9e" targetNamespace="http://schemas.microsoft.com/office/2006/metadata/properties" ma:root="true" ma:fieldsID="5a514b22a10dd1b46fb7c7511e13cc91" ns3:_="">
    <xsd:import namespace="85d5a411-991f-4584-88b2-6d534e025c9e"/>
    <xsd:element name="properties">
      <xsd:complexType>
        <xsd:sequence>
          <xsd:element name="documentManagement">
            <xsd:complexType>
              <xsd:all>
                <xsd:element ref="ns3:MediaServiceDateTaken" minOccurs="0"/>
                <xsd:element ref="ns3:MediaServiceMetadata" minOccurs="0"/>
                <xsd:element ref="ns3:MediaServiceFastMetadata" minOccurs="0"/>
                <xsd:element ref="ns3:MediaServiceSearchProperties" minOccurs="0"/>
                <xsd:element ref="ns3:MediaServiceSystem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_activity" minOccurs="0"/>
                <xsd:element ref="ns3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5d5a411-991f-4584-88b2-6d534e025c9e" elementFormDefault="qualified">
    <xsd:import namespace="http://schemas.microsoft.com/office/2006/documentManagement/types"/>
    <xsd:import namespace="http://schemas.microsoft.com/office/infopath/2007/PartnerControls"/>
    <xsd:element name="MediaServiceDateTaken" ma:index="8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Metadata" ma:index="9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0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1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SystemTags" ma:index="12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_activity" ma:index="16" nillable="true" ma:displayName="_activity" ma:hidden="true" ma:internalName="_activity">
      <xsd:simpleType>
        <xsd:restriction base="dms:Note"/>
      </xsd:simpleType>
    </xsd:element>
    <xsd:element name="MediaLengthInSeconds" ma:index="17" nillable="true" ma:displayName="MediaLengthInSeconds" ma:hidden="true" ma:internalName="MediaLengthInSeconds" ma:readOnly="tru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ni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85d5a411-991f-4584-88b2-6d534e025c9e" xsi:nil="true"/>
  </documentManagement>
</p:properties>
</file>

<file path=customXml/itemProps1.xml><?xml version="1.0" encoding="utf-8"?>
<ds:datastoreItem xmlns:ds="http://schemas.openxmlformats.org/officeDocument/2006/customXml" ds:itemID="{17CD03E9-3FDE-4207-AB0E-35858EAF3764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EE840FF2-012A-458F-A940-AF42039EEEF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85d5a411-991f-4584-88b2-6d534e025c9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2053944F-DD7B-42BE-A341-734FAD3E2D26}">
  <ds:schemaRefs>
    <ds:schemaRef ds:uri="http://schemas.microsoft.com/office/2006/documentManagement/types"/>
    <ds:schemaRef ds:uri="http://purl.org/dc/elements/1.1/"/>
    <ds:schemaRef ds:uri="http://purl.org/dc/dcmitype/"/>
    <ds:schemaRef ds:uri="http://schemas.microsoft.com/office/infopath/2007/PartnerControls"/>
    <ds:schemaRef ds:uri="http://purl.org/dc/terms/"/>
    <ds:schemaRef ds:uri="http://schemas.microsoft.com/office/2006/metadata/properties"/>
    <ds:schemaRef ds:uri="http://schemas.openxmlformats.org/package/2006/metadata/core-properties"/>
    <ds:schemaRef ds:uri="85d5a411-991f-4584-88b2-6d534e025c9e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1486</TotalTime>
  <Words>2402</Words>
  <Application>Microsoft Office PowerPoint</Application>
  <PresentationFormat>Widescreen</PresentationFormat>
  <Paragraphs>598</Paragraphs>
  <Slides>32</Slides>
  <Notes>10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32</vt:i4>
      </vt:variant>
    </vt:vector>
  </HeadingPairs>
  <TitlesOfParts>
    <vt:vector size="34" baseType="lpstr">
      <vt:lpstr>Tema de Office</vt:lpstr>
      <vt:lpstr>2_Tema de Office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Leidy Alejandra Riaño Fuentes</dc:creator>
  <cp:lastModifiedBy>Analisis  LIS</cp:lastModifiedBy>
  <cp:revision>37</cp:revision>
  <dcterms:created xsi:type="dcterms:W3CDTF">2025-10-21T14:49:07Z</dcterms:created>
  <dcterms:modified xsi:type="dcterms:W3CDTF">2026-05-06T13:19:16Z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68104b14-b53d-46de-9ae8-975cc0e84815_Enabled">
    <vt:lpwstr>true</vt:lpwstr>
  </property>
  <property fmtid="{D5CDD505-2E9C-101B-9397-08002B2CF9AE}" pid="3" name="MSIP_Label_68104b14-b53d-46de-9ae8-975cc0e84815_SetDate">
    <vt:lpwstr>2025-10-21T14:50:09Z</vt:lpwstr>
  </property>
  <property fmtid="{D5CDD505-2E9C-101B-9397-08002B2CF9AE}" pid="4" name="MSIP_Label_68104b14-b53d-46de-9ae8-975cc0e84815_Method">
    <vt:lpwstr>Standard</vt:lpwstr>
  </property>
  <property fmtid="{D5CDD505-2E9C-101B-9397-08002B2CF9AE}" pid="5" name="MSIP_Label_68104b14-b53d-46de-9ae8-975cc0e84815_Name">
    <vt:lpwstr>ABI_MIP_InternalUseOnly</vt:lpwstr>
  </property>
  <property fmtid="{D5CDD505-2E9C-101B-9397-08002B2CF9AE}" pid="6" name="MSIP_Label_68104b14-b53d-46de-9ae8-975cc0e84815_SiteId">
    <vt:lpwstr>cef04b19-7776-4a94-b89b-375c77a8f936</vt:lpwstr>
  </property>
  <property fmtid="{D5CDD505-2E9C-101B-9397-08002B2CF9AE}" pid="7" name="MSIP_Label_68104b14-b53d-46de-9ae8-975cc0e84815_ActionId">
    <vt:lpwstr>40e5d75d-84df-4040-9506-afd7ca111e9e</vt:lpwstr>
  </property>
  <property fmtid="{D5CDD505-2E9C-101B-9397-08002B2CF9AE}" pid="8" name="MSIP_Label_68104b14-b53d-46de-9ae8-975cc0e84815_ContentBits">
    <vt:lpwstr>0</vt:lpwstr>
  </property>
  <property fmtid="{D5CDD505-2E9C-101B-9397-08002B2CF9AE}" pid="9" name="MSIP_Label_68104b14-b53d-46de-9ae8-975cc0e84815_Tag">
    <vt:lpwstr>10, 3, 0, 2</vt:lpwstr>
  </property>
  <property fmtid="{D5CDD505-2E9C-101B-9397-08002B2CF9AE}" pid="10" name="ContentTypeId">
    <vt:lpwstr>0x01010071E02AAE0DA1FD419C05501CDC4A69FB</vt:lpwstr>
  </property>
</Properties>
</file>