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  <p:sldMasterId id="2147483675" r:id="rId2"/>
  </p:sldMasterIdLst>
  <p:notesMasterIdLst>
    <p:notesMasterId r:id="rId25"/>
  </p:notesMasterIdLst>
  <p:handoutMasterIdLst>
    <p:handoutMasterId r:id="rId26"/>
  </p:handoutMasterIdLst>
  <p:sldIdLst>
    <p:sldId id="263" r:id="rId3"/>
    <p:sldId id="2147483611" r:id="rId4"/>
    <p:sldId id="2147483645" r:id="rId5"/>
    <p:sldId id="2147483612" r:id="rId6"/>
    <p:sldId id="2147483642" r:id="rId7"/>
    <p:sldId id="2147483613" r:id="rId8"/>
    <p:sldId id="2147483637" r:id="rId9"/>
    <p:sldId id="2147483638" r:id="rId10"/>
    <p:sldId id="2147483619" r:id="rId11"/>
    <p:sldId id="2147483639" r:id="rId12"/>
    <p:sldId id="2147483640" r:id="rId13"/>
    <p:sldId id="2147483644" r:id="rId14"/>
    <p:sldId id="2147483615" r:id="rId15"/>
    <p:sldId id="889" r:id="rId16"/>
    <p:sldId id="2147483643" r:id="rId17"/>
    <p:sldId id="879" r:id="rId18"/>
    <p:sldId id="2147483625" r:id="rId19"/>
    <p:sldId id="2147483624" r:id="rId20"/>
    <p:sldId id="2147483628" r:id="rId21"/>
    <p:sldId id="2147483627" r:id="rId22"/>
    <p:sldId id="2147483618" r:id="rId23"/>
    <p:sldId id="2147483641" r:id="rId24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C4B0"/>
    <a:srgbClr val="4CB0C4"/>
    <a:srgbClr val="FCD0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CEC7F9-1AFC-5139-D572-5585E967A700}" v="61" dt="2026-05-04T16:48:53.061"/>
    <p1510:client id="{D6B5C9EC-45FB-DC8C-395E-44FDDBCD1FFE}" v="57" dt="2026-05-06T14:49:22.8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uxiliarnomina.girardota@lis.com.co" userId="S::urn:spo:guest#auxiliarnomina.girardota@lis.com.co::" providerId="AD" clId="Web-{35CEC7F9-1AFC-5139-D572-5585E967A700}"/>
    <pc:docChg chg="modSld">
      <pc:chgData name="auxiliarnomina.girardota@lis.com.co" userId="S::urn:spo:guest#auxiliarnomina.girardota@lis.com.co::" providerId="AD" clId="Web-{35CEC7F9-1AFC-5139-D572-5585E967A700}" dt="2026-05-04T16:48:53.061" v="56" actId="14100"/>
      <pc:docMkLst>
        <pc:docMk/>
      </pc:docMkLst>
      <pc:sldChg chg="addSp delSp modSp">
        <pc:chgData name="auxiliarnomina.girardota@lis.com.co" userId="S::urn:spo:guest#auxiliarnomina.girardota@lis.com.co::" providerId="AD" clId="Web-{35CEC7F9-1AFC-5139-D572-5585E967A700}" dt="2026-05-04T16:48:53.061" v="56" actId="14100"/>
        <pc:sldMkLst>
          <pc:docMk/>
          <pc:sldMk cId="4161441452" sldId="2147483619"/>
        </pc:sldMkLst>
        <pc:picChg chg="mod">
          <ac:chgData name="auxiliarnomina.girardota@lis.com.co" userId="S::urn:spo:guest#auxiliarnomina.girardota@lis.com.co::" providerId="AD" clId="Web-{35CEC7F9-1AFC-5139-D572-5585E967A700}" dt="2026-05-04T16:48:53.061" v="56" actId="14100"/>
          <ac:picMkLst>
            <pc:docMk/>
            <pc:sldMk cId="4161441452" sldId="2147483619"/>
            <ac:picMk id="2" creationId="{E31D3FA1-D101-3627-291B-7263C34DBA09}"/>
          </ac:picMkLst>
        </pc:picChg>
        <pc:picChg chg="mod">
          <ac:chgData name="auxiliarnomina.girardota@lis.com.co" userId="S::urn:spo:guest#auxiliarnomina.girardota@lis.com.co::" providerId="AD" clId="Web-{35CEC7F9-1AFC-5139-D572-5585E967A700}" dt="2026-05-04T16:48:41.982" v="54" actId="14100"/>
          <ac:picMkLst>
            <pc:docMk/>
            <pc:sldMk cId="4161441452" sldId="2147483619"/>
            <ac:picMk id="3" creationId="{0D66FCA8-970D-1E7C-0E43-99DF4805813A}"/>
          </ac:picMkLst>
        </pc:picChg>
        <pc:picChg chg="add mod modCrop">
          <ac:chgData name="auxiliarnomina.girardota@lis.com.co" userId="S::urn:spo:guest#auxiliarnomina.girardota@lis.com.co::" providerId="AD" clId="Web-{35CEC7F9-1AFC-5139-D572-5585E967A700}" dt="2026-05-04T16:48:13.466" v="52" actId="14100"/>
          <ac:picMkLst>
            <pc:docMk/>
            <pc:sldMk cId="4161441452" sldId="2147483619"/>
            <ac:picMk id="9" creationId="{2A3277EF-9F59-2C7C-DCEB-58000B325D0F}"/>
          </ac:picMkLst>
        </pc:picChg>
      </pc:sldChg>
      <pc:sldChg chg="addSp delSp modSp">
        <pc:chgData name="auxiliarnomina.girardota@lis.com.co" userId="S::urn:spo:guest#auxiliarnomina.girardota@lis.com.co::" providerId="AD" clId="Web-{35CEC7F9-1AFC-5139-D572-5585E967A700}" dt="2026-05-04T16:39:10.012" v="40" actId="14100"/>
        <pc:sldMkLst>
          <pc:docMk/>
          <pc:sldMk cId="3821157560" sldId="2147483637"/>
        </pc:sldMkLst>
        <pc:picChg chg="mod">
          <ac:chgData name="auxiliarnomina.girardota@lis.com.co" userId="S::urn:spo:guest#auxiliarnomina.girardota@lis.com.co::" providerId="AD" clId="Web-{35CEC7F9-1AFC-5139-D572-5585E967A700}" dt="2026-05-04T16:29:30.099" v="3" actId="1076"/>
          <ac:picMkLst>
            <pc:docMk/>
            <pc:sldMk cId="3821157560" sldId="2147483637"/>
            <ac:picMk id="3" creationId="{881BC2AB-0F34-1BE2-A9C4-7D85CCAF0E2B}"/>
          </ac:picMkLst>
        </pc:picChg>
        <pc:picChg chg="mod">
          <ac:chgData name="auxiliarnomina.girardota@lis.com.co" userId="S::urn:spo:guest#auxiliarnomina.girardota@lis.com.co::" providerId="AD" clId="Web-{35CEC7F9-1AFC-5139-D572-5585E967A700}" dt="2026-05-04T16:29:24.818" v="1" actId="1076"/>
          <ac:picMkLst>
            <pc:docMk/>
            <pc:sldMk cId="3821157560" sldId="2147483637"/>
            <ac:picMk id="10" creationId="{E7245E1A-0558-F774-8B3E-880B8DE3D745}"/>
          </ac:picMkLst>
        </pc:picChg>
        <pc:picChg chg="mod">
          <ac:chgData name="auxiliarnomina.girardota@lis.com.co" userId="S::urn:spo:guest#auxiliarnomina.girardota@lis.com.co::" providerId="AD" clId="Web-{35CEC7F9-1AFC-5139-D572-5585E967A700}" dt="2026-05-04T16:39:10.012" v="40" actId="14100"/>
          <ac:picMkLst>
            <pc:docMk/>
            <pc:sldMk cId="3821157560" sldId="2147483637"/>
            <ac:picMk id="11" creationId="{432B4C2F-0E9F-C7F7-A412-B48896BF745F}"/>
          </ac:picMkLst>
        </pc:picChg>
        <pc:picChg chg="mod">
          <ac:chgData name="auxiliarnomina.girardota@lis.com.co" userId="S::urn:spo:guest#auxiliarnomina.girardota@lis.com.co::" providerId="AD" clId="Web-{35CEC7F9-1AFC-5139-D572-5585E967A700}" dt="2026-05-04T16:29:33.912" v="4" actId="1076"/>
          <ac:picMkLst>
            <pc:docMk/>
            <pc:sldMk cId="3821157560" sldId="2147483637"/>
            <ac:picMk id="12" creationId="{E4AD1517-3A93-3AC6-AD8F-3F99F871545B}"/>
          </ac:picMkLst>
        </pc:picChg>
        <pc:picChg chg="add mod">
          <ac:chgData name="auxiliarnomina.girardota@lis.com.co" userId="S::urn:spo:guest#auxiliarnomina.girardota@lis.com.co::" providerId="AD" clId="Web-{35CEC7F9-1AFC-5139-D572-5585E967A700}" dt="2026-05-04T16:38:59.355" v="39" actId="14100"/>
          <ac:picMkLst>
            <pc:docMk/>
            <pc:sldMk cId="3821157560" sldId="2147483637"/>
            <ac:picMk id="15" creationId="{ADA18928-9FA4-FC7E-A05C-11FCA832D39B}"/>
          </ac:picMkLst>
        </pc:picChg>
        <pc:picChg chg="add mod">
          <ac:chgData name="auxiliarnomina.girardota@lis.com.co" userId="S::urn:spo:guest#auxiliarnomina.girardota@lis.com.co::" providerId="AD" clId="Web-{35CEC7F9-1AFC-5139-D572-5585E967A700}" dt="2026-05-04T16:38:36.056" v="38" actId="14100"/>
          <ac:picMkLst>
            <pc:docMk/>
            <pc:sldMk cId="3821157560" sldId="2147483637"/>
            <ac:picMk id="17" creationId="{1C4F392E-9299-30B4-6583-3527C069BF45}"/>
          </ac:picMkLst>
        </pc:picChg>
      </pc:sldChg>
    </pc:docChg>
  </pc:docChgLst>
  <pc:docChgLst>
    <pc:chgData name="auxiliarnomina.girardota@lis.com.co" userId="S::urn:spo:guest#auxiliarnomina.girardota@lis.com.co::" providerId="AD" clId="Web-{D6B5C9EC-45FB-DC8C-395E-44FDDBCD1FFE}"/>
    <pc:docChg chg="modSld">
      <pc:chgData name="auxiliarnomina.girardota@lis.com.co" userId="S::urn:spo:guest#auxiliarnomina.girardota@lis.com.co::" providerId="AD" clId="Web-{D6B5C9EC-45FB-DC8C-395E-44FDDBCD1FFE}" dt="2026-05-06T14:49:22.879" v="55" actId="1076"/>
      <pc:docMkLst>
        <pc:docMk/>
      </pc:docMkLst>
      <pc:sldChg chg="delSp modSp delAnim">
        <pc:chgData name="auxiliarnomina.girardota@lis.com.co" userId="S::urn:spo:guest#auxiliarnomina.girardota@lis.com.co::" providerId="AD" clId="Web-{D6B5C9EC-45FB-DC8C-395E-44FDDBCD1FFE}" dt="2026-05-06T13:37:43.553" v="6" actId="14100"/>
        <pc:sldMkLst>
          <pc:docMk/>
          <pc:sldMk cId="3395439252" sldId="2147483611"/>
        </pc:sldMkLst>
        <pc:picChg chg="mod">
          <ac:chgData name="auxiliarnomina.girardota@lis.com.co" userId="S::urn:spo:guest#auxiliarnomina.girardota@lis.com.co::" providerId="AD" clId="Web-{D6B5C9EC-45FB-DC8C-395E-44FDDBCD1FFE}" dt="2026-05-06T13:37:36.272" v="5" actId="14100"/>
          <ac:picMkLst>
            <pc:docMk/>
            <pc:sldMk cId="3395439252" sldId="2147483611"/>
            <ac:picMk id="15" creationId="{EDB8D031-3D75-A152-A732-1C575430A2F5}"/>
          </ac:picMkLst>
        </pc:picChg>
        <pc:picChg chg="del">
          <ac:chgData name="auxiliarnomina.girardota@lis.com.co" userId="S::urn:spo:guest#auxiliarnomina.girardota@lis.com.co::" providerId="AD" clId="Web-{D6B5C9EC-45FB-DC8C-395E-44FDDBCD1FFE}" dt="2026-05-06T13:36:56.053" v="0"/>
          <ac:picMkLst>
            <pc:docMk/>
            <pc:sldMk cId="3395439252" sldId="2147483611"/>
            <ac:picMk id="17" creationId="{3E553CFB-D0A9-3262-2E48-BC7BF948354A}"/>
          </ac:picMkLst>
        </pc:picChg>
        <pc:picChg chg="mod">
          <ac:chgData name="auxiliarnomina.girardota@lis.com.co" userId="S::urn:spo:guest#auxiliarnomina.girardota@lis.com.co::" providerId="AD" clId="Web-{D6B5C9EC-45FB-DC8C-395E-44FDDBCD1FFE}" dt="2026-05-06T13:37:43.553" v="6" actId="14100"/>
          <ac:picMkLst>
            <pc:docMk/>
            <pc:sldMk cId="3395439252" sldId="2147483611"/>
            <ac:picMk id="20" creationId="{C087B551-7B81-522E-B0FD-90B1E2BBFC09}"/>
          </ac:picMkLst>
        </pc:picChg>
      </pc:sldChg>
      <pc:sldChg chg="delSp modSp">
        <pc:chgData name="auxiliarnomina.girardota@lis.com.co" userId="S::urn:spo:guest#auxiliarnomina.girardota@lis.com.co::" providerId="AD" clId="Web-{D6B5C9EC-45FB-DC8C-395E-44FDDBCD1FFE}" dt="2026-05-06T14:49:22.879" v="55" actId="1076"/>
        <pc:sldMkLst>
          <pc:docMk/>
          <pc:sldMk cId="294166216" sldId="2147483624"/>
        </pc:sldMkLst>
        <pc:picChg chg="mod">
          <ac:chgData name="auxiliarnomina.girardota@lis.com.co" userId="S::urn:spo:guest#auxiliarnomina.girardota@lis.com.co::" providerId="AD" clId="Web-{D6B5C9EC-45FB-DC8C-395E-44FDDBCD1FFE}" dt="2026-05-06T14:48:56.221" v="52" actId="1076"/>
          <ac:picMkLst>
            <pc:docMk/>
            <pc:sldMk cId="294166216" sldId="2147483624"/>
            <ac:picMk id="3" creationId="{10C3BD09-D09B-F455-9F02-E0E9237093F8}"/>
          </ac:picMkLst>
        </pc:picChg>
        <pc:picChg chg="del">
          <ac:chgData name="auxiliarnomina.girardota@lis.com.co" userId="S::urn:spo:guest#auxiliarnomina.girardota@lis.com.co::" providerId="AD" clId="Web-{D6B5C9EC-45FB-DC8C-395E-44FDDBCD1FFE}" dt="2026-05-06T14:48:45.799" v="51"/>
          <ac:picMkLst>
            <pc:docMk/>
            <pc:sldMk cId="294166216" sldId="2147483624"/>
            <ac:picMk id="4" creationId="{A6A0A42C-C21D-E592-C84E-A03B62B0780A}"/>
          </ac:picMkLst>
        </pc:picChg>
        <pc:picChg chg="mod">
          <ac:chgData name="auxiliarnomina.girardota@lis.com.co" userId="S::urn:spo:guest#auxiliarnomina.girardota@lis.com.co::" providerId="AD" clId="Web-{D6B5C9EC-45FB-DC8C-395E-44FDDBCD1FFE}" dt="2026-05-06T14:49:22.879" v="55" actId="1076"/>
          <ac:picMkLst>
            <pc:docMk/>
            <pc:sldMk cId="294166216" sldId="2147483624"/>
            <ac:picMk id="5" creationId="{384F8B90-EC15-D18B-D720-B0D5EF8147E8}"/>
          </ac:picMkLst>
        </pc:picChg>
        <pc:picChg chg="mod">
          <ac:chgData name="auxiliarnomina.girardota@lis.com.co" userId="S::urn:spo:guest#auxiliarnomina.girardota@lis.com.co::" providerId="AD" clId="Web-{D6B5C9EC-45FB-DC8C-395E-44FDDBCD1FFE}" dt="2026-05-06T14:49:18.269" v="54" actId="1076"/>
          <ac:picMkLst>
            <pc:docMk/>
            <pc:sldMk cId="294166216" sldId="2147483624"/>
            <ac:picMk id="10" creationId="{634C7931-9113-6690-2E6E-F0001932D559}"/>
          </ac:picMkLst>
        </pc:picChg>
        <pc:picChg chg="del">
          <ac:chgData name="auxiliarnomina.girardota@lis.com.co" userId="S::urn:spo:guest#auxiliarnomina.girardota@lis.com.co::" providerId="AD" clId="Web-{D6B5C9EC-45FB-DC8C-395E-44FDDBCD1FFE}" dt="2026-05-06T14:49:04.362" v="53"/>
          <ac:picMkLst>
            <pc:docMk/>
            <pc:sldMk cId="294166216" sldId="2147483624"/>
            <ac:picMk id="24" creationId="{681EAA86-745F-42CB-BA72-0B7BF74F6CD2}"/>
          </ac:picMkLst>
        </pc:picChg>
      </pc:sldChg>
      <pc:sldChg chg="addSp delSp modSp">
        <pc:chgData name="auxiliarnomina.girardota@lis.com.co" userId="S::urn:spo:guest#auxiliarnomina.girardota@lis.com.co::" providerId="AD" clId="Web-{D6B5C9EC-45FB-DC8C-395E-44FDDBCD1FFE}" dt="2026-05-06T14:45:24.166" v="50" actId="1076"/>
        <pc:sldMkLst>
          <pc:docMk/>
          <pc:sldMk cId="2291962194" sldId="2147483625"/>
        </pc:sldMkLst>
        <pc:spChg chg="mod">
          <ac:chgData name="auxiliarnomina.girardota@lis.com.co" userId="S::urn:spo:guest#auxiliarnomina.girardota@lis.com.co::" providerId="AD" clId="Web-{D6B5C9EC-45FB-DC8C-395E-44FDDBCD1FFE}" dt="2026-05-06T14:43:47.208" v="34" actId="1076"/>
          <ac:spMkLst>
            <pc:docMk/>
            <pc:sldMk cId="2291962194" sldId="2147483625"/>
            <ac:spMk id="11" creationId="{D9028FED-9CB5-14DF-7454-1324BEA46420}"/>
          </ac:spMkLst>
        </pc:spChg>
        <pc:spChg chg="mod">
          <ac:chgData name="auxiliarnomina.girardota@lis.com.co" userId="S::urn:spo:guest#auxiliarnomina.girardota@lis.com.co::" providerId="AD" clId="Web-{D6B5C9EC-45FB-DC8C-395E-44FDDBCD1FFE}" dt="2026-05-06T14:43:49.725" v="35" actId="1076"/>
          <ac:spMkLst>
            <pc:docMk/>
            <pc:sldMk cId="2291962194" sldId="2147483625"/>
            <ac:spMk id="27" creationId="{3F6648F5-822C-E7FE-16EC-E94D2FE17A5C}"/>
          </ac:spMkLst>
        </pc:spChg>
        <pc:picChg chg="mod">
          <ac:chgData name="auxiliarnomina.girardota@lis.com.co" userId="S::urn:spo:guest#auxiliarnomina.girardota@lis.com.co::" providerId="AD" clId="Web-{D6B5C9EC-45FB-DC8C-395E-44FDDBCD1FFE}" dt="2026-05-06T14:45:06.400" v="47" actId="1076"/>
          <ac:picMkLst>
            <pc:docMk/>
            <pc:sldMk cId="2291962194" sldId="2147483625"/>
            <ac:picMk id="3" creationId="{E774509A-33B9-F0C7-569B-E8678FD02AA8}"/>
          </ac:picMkLst>
        </pc:picChg>
        <pc:picChg chg="mod">
          <ac:chgData name="auxiliarnomina.girardota@lis.com.co" userId="S::urn:spo:guest#auxiliarnomina.girardota@lis.com.co::" providerId="AD" clId="Web-{D6B5C9EC-45FB-DC8C-395E-44FDDBCD1FFE}" dt="2026-05-06T14:45:16.791" v="49" actId="1076"/>
          <ac:picMkLst>
            <pc:docMk/>
            <pc:sldMk cId="2291962194" sldId="2147483625"/>
            <ac:picMk id="4" creationId="{1F9F6578-20A9-6E56-E18D-F44155EBFB2F}"/>
          </ac:picMkLst>
        </pc:picChg>
        <pc:picChg chg="add mod">
          <ac:chgData name="auxiliarnomina.girardota@lis.com.co" userId="S::urn:spo:guest#auxiliarnomina.girardota@lis.com.co::" providerId="AD" clId="Web-{D6B5C9EC-45FB-DC8C-395E-44FDDBCD1FFE}" dt="2026-05-06T14:42:43.863" v="32" actId="14100"/>
          <ac:picMkLst>
            <pc:docMk/>
            <pc:sldMk cId="2291962194" sldId="2147483625"/>
            <ac:picMk id="6" creationId="{76E3A873-F05A-2EC0-7818-3F7FEFD85A95}"/>
          </ac:picMkLst>
        </pc:picChg>
        <pc:picChg chg="add del mod">
          <ac:chgData name="auxiliarnomina.girardota@lis.com.co" userId="S::urn:spo:guest#auxiliarnomina.girardota@lis.com.co::" providerId="AD" clId="Web-{D6B5C9EC-45FB-DC8C-395E-44FDDBCD1FFE}" dt="2026-05-06T13:54:07.681" v="12"/>
          <ac:picMkLst>
            <pc:docMk/>
            <pc:sldMk cId="2291962194" sldId="2147483625"/>
            <ac:picMk id="8" creationId="{848EB25F-399B-2785-D0E8-79885F9B0463}"/>
          </ac:picMkLst>
        </pc:picChg>
        <pc:picChg chg="add mod">
          <ac:chgData name="auxiliarnomina.girardota@lis.com.co" userId="S::urn:spo:guest#auxiliarnomina.girardota@lis.com.co::" providerId="AD" clId="Web-{D6B5C9EC-45FB-DC8C-395E-44FDDBCD1FFE}" dt="2026-05-06T14:45:24.166" v="50" actId="1076"/>
          <ac:picMkLst>
            <pc:docMk/>
            <pc:sldMk cId="2291962194" sldId="2147483625"/>
            <ac:picMk id="12" creationId="{2D843AC5-54A4-A21C-648C-65585D3A3197}"/>
          </ac:picMkLst>
        </pc:picChg>
      </pc:sldChg>
      <pc:sldChg chg="modSp">
        <pc:chgData name="auxiliarnomina.girardota@lis.com.co" userId="S::urn:spo:guest#auxiliarnomina.girardota@lis.com.co::" providerId="AD" clId="Web-{D6B5C9EC-45FB-DC8C-395E-44FDDBCD1FFE}" dt="2026-05-06T13:51:40.695" v="8" actId="1076"/>
        <pc:sldMkLst>
          <pc:docMk/>
          <pc:sldMk cId="3821157560" sldId="2147483637"/>
        </pc:sldMkLst>
        <pc:picChg chg="mod">
          <ac:chgData name="auxiliarnomina.girardota@lis.com.co" userId="S::urn:spo:guest#auxiliarnomina.girardota@lis.com.co::" providerId="AD" clId="Web-{D6B5C9EC-45FB-DC8C-395E-44FDDBCD1FFE}" dt="2026-05-06T13:51:35.492" v="7" actId="1076"/>
          <ac:picMkLst>
            <pc:docMk/>
            <pc:sldMk cId="3821157560" sldId="2147483637"/>
            <ac:picMk id="12" creationId="{E4AD1517-3A93-3AC6-AD8F-3F99F871545B}"/>
          </ac:picMkLst>
        </pc:picChg>
        <pc:picChg chg="mod">
          <ac:chgData name="auxiliarnomina.girardota@lis.com.co" userId="S::urn:spo:guest#auxiliarnomina.girardota@lis.com.co::" providerId="AD" clId="Web-{D6B5C9EC-45FB-DC8C-395E-44FDDBCD1FFE}" dt="2026-05-06T13:51:40.695" v="8" actId="1076"/>
          <ac:picMkLst>
            <pc:docMk/>
            <pc:sldMk cId="3821157560" sldId="2147483637"/>
            <ac:picMk id="15" creationId="{ADA18928-9FA4-FC7E-A05C-11FCA832D39B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66A965F2-6237-FC79-BB8B-2EC75C207BD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78495BF-D6D5-A20E-63AA-5ED7B801A78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2F95AD-112B-4ACA-8C30-F562493ACF1A}" type="datetimeFigureOut">
              <a:rPr lang="es-CO" smtClean="0"/>
              <a:t>6/05/2026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97B6010-D488-5A9F-5037-82D58149AAE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30C0383-99EE-04DA-83DE-A4C18D08F7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C55001-523F-4969-957F-EBCEFEE002C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449321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FAF1A8-6095-4ACD-B55C-4D6941026F94}" type="datetimeFigureOut">
              <a:rPr lang="es-MX" smtClean="0"/>
              <a:t>06/05/2026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03670B-79C2-4073-BD67-E7CB865BDEE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31783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03670B-79C2-4073-BD67-E7CB865BDEED}" type="slidenum">
              <a:rPr lang="es-MX" smtClean="0"/>
              <a:t>11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5909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4EDE4-19EE-A551-B872-1438EC971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1BD79C1-9837-7883-D4C4-28BDBB44AA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4D01A8C-F240-2A6D-25CF-16587CCC1F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81B9322-1168-537C-9BBF-D301FF89AA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03670B-79C2-4073-BD67-E7CB865BDEED}" type="slidenum">
              <a:rPr lang="es-MX" smtClean="0"/>
              <a:t>15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43170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03670B-79C2-4073-BD67-E7CB865BDEED}" type="slidenum">
              <a:rPr lang="es-MX" smtClean="0"/>
              <a:t>16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7971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eg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jpeg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D431C2F7-06C1-216E-7362-AD9B0378AA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" y="0"/>
            <a:ext cx="12189533" cy="6859388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91A6D924-F2D0-A9D9-9694-F199BAAECA23}"/>
              </a:ext>
            </a:extLst>
          </p:cNvPr>
          <p:cNvGrpSpPr/>
          <p:nvPr userDrawn="1"/>
        </p:nvGrpSpPr>
        <p:grpSpPr>
          <a:xfrm>
            <a:off x="249466" y="5969220"/>
            <a:ext cx="2879223" cy="699609"/>
            <a:chOff x="527221" y="5861664"/>
            <a:chExt cx="2555250" cy="538609"/>
          </a:xfrm>
        </p:grpSpPr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7E5CC5B8-54C5-F65B-0EA8-AEAA0D3D45EB}"/>
                </a:ext>
              </a:extLst>
            </p:cNvPr>
            <p:cNvSpPr txBox="1"/>
            <p:nvPr/>
          </p:nvSpPr>
          <p:spPr>
            <a:xfrm>
              <a:off x="527221" y="5861664"/>
              <a:ext cx="558939" cy="4342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s-CO" sz="2000">
                  <a:solidFill>
                    <a:srgbClr val="E6E6E6"/>
                  </a:solidFill>
                  <a:latin typeface="Avenir LT Std 45 Book" panose="020B0502020203020204" pitchFamily="34" charset="0"/>
                </a:rPr>
                <a:t>2 0</a:t>
              </a:r>
            </a:p>
            <a:p>
              <a:pPr algn="ctr">
                <a:lnSpc>
                  <a:spcPct val="75000"/>
                </a:lnSpc>
              </a:pPr>
              <a:r>
                <a:rPr lang="es-CO" sz="2000">
                  <a:solidFill>
                    <a:srgbClr val="E6E6E6"/>
                  </a:solidFill>
                  <a:latin typeface="Avenir LT Std 45 Book" panose="020B0502020203020204" pitchFamily="34" charset="0"/>
                </a:rPr>
                <a:t>2 6</a:t>
              </a:r>
              <a:endParaRPr lang="en-US" sz="2000">
                <a:solidFill>
                  <a:srgbClr val="E6E6E6"/>
                </a:solidFill>
                <a:latin typeface="Avenir LT Std 45 Book" panose="020B0502020203020204" pitchFamily="34" charset="0"/>
              </a:endParaRPr>
            </a:p>
          </p:txBody>
        </p:sp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4259AEF5-EE2C-04CB-519A-22E36028F8E7}"/>
                </a:ext>
              </a:extLst>
            </p:cNvPr>
            <p:cNvCxnSpPr/>
            <p:nvPr/>
          </p:nvCxnSpPr>
          <p:spPr>
            <a:xfrm>
              <a:off x="1067422" y="5865863"/>
              <a:ext cx="0" cy="473025"/>
            </a:xfrm>
            <a:prstGeom prst="line">
              <a:avLst/>
            </a:prstGeom>
            <a:ln>
              <a:solidFill>
                <a:srgbClr val="E6E6E6"/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8F95BBEE-F301-8286-D8CD-2DD080593A20}"/>
                </a:ext>
              </a:extLst>
            </p:cNvPr>
            <p:cNvSpPr txBox="1"/>
            <p:nvPr/>
          </p:nvSpPr>
          <p:spPr>
            <a:xfrm>
              <a:off x="1153431" y="5901001"/>
              <a:ext cx="1929040" cy="3294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5000"/>
                </a:lnSpc>
              </a:pPr>
              <a:r>
                <a:rPr lang="es-CO" sz="2000">
                  <a:solidFill>
                    <a:srgbClr val="E6E6E6"/>
                  </a:solidFill>
                  <a:latin typeface="Avenir LT Std 65 Medium" panose="020B0803020203020204" pitchFamily="34" charset="0"/>
                </a:rPr>
                <a:t>Presentación</a:t>
              </a:r>
              <a:endParaRPr lang="en-US" sz="2000">
                <a:solidFill>
                  <a:srgbClr val="E6E6E6"/>
                </a:solidFill>
                <a:latin typeface="Avenir LT Std 65 Medium" panose="020B0803020203020204" pitchFamily="34" charset="0"/>
              </a:endParaRP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A4D8C173-3480-9EB2-BE41-6566C4041CC5}"/>
                </a:ext>
              </a:extLst>
            </p:cNvPr>
            <p:cNvSpPr txBox="1"/>
            <p:nvPr/>
          </p:nvSpPr>
          <p:spPr>
            <a:xfrm>
              <a:off x="1153431" y="6138663"/>
              <a:ext cx="192904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1100">
                  <a:solidFill>
                    <a:srgbClr val="E6E6E6"/>
                  </a:solidFill>
                  <a:latin typeface="Avenir LT Std 45 Book" panose="020B0502020203020204" pitchFamily="34" charset="0"/>
                </a:rPr>
                <a:t>www.website.com</a:t>
              </a:r>
              <a:endParaRPr lang="en-US" sz="2000">
                <a:solidFill>
                  <a:srgbClr val="E6E6E6"/>
                </a:solidFill>
                <a:latin typeface="Avenir LT Std 45 Book" panose="020B0502020203020204" pitchFamily="34" charset="0"/>
              </a:endParaRPr>
            </a:p>
          </p:txBody>
        </p: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9AC8D4A8-6CE1-F60E-222C-52D172172E1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57" y="461818"/>
            <a:ext cx="1599181" cy="37573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8FD0C4CC-CA33-232C-93EE-6F71E1C1EF5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488" y="5863002"/>
            <a:ext cx="912046" cy="912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16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ER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91A6D924-F2D0-A9D9-9694-F199BAAECA23}"/>
              </a:ext>
            </a:extLst>
          </p:cNvPr>
          <p:cNvGrpSpPr/>
          <p:nvPr userDrawn="1"/>
        </p:nvGrpSpPr>
        <p:grpSpPr>
          <a:xfrm>
            <a:off x="450496" y="5684388"/>
            <a:ext cx="2879223" cy="719598"/>
            <a:chOff x="527221" y="5861664"/>
            <a:chExt cx="2555250" cy="553998"/>
          </a:xfrm>
        </p:grpSpPr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7E5CC5B8-54C5-F65B-0EA8-AEAA0D3D45EB}"/>
                </a:ext>
              </a:extLst>
            </p:cNvPr>
            <p:cNvSpPr txBox="1"/>
            <p:nvPr/>
          </p:nvSpPr>
          <p:spPr>
            <a:xfrm>
              <a:off x="527221" y="5861664"/>
              <a:ext cx="55893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s-CO" sz="2000">
                  <a:solidFill>
                    <a:srgbClr val="E6E6E6"/>
                  </a:solidFill>
                  <a:latin typeface="Avenir LT Std 45 Book" panose="020B0502020203020204" pitchFamily="34" charset="0"/>
                </a:rPr>
                <a:t>2 0</a:t>
              </a:r>
            </a:p>
            <a:p>
              <a:pPr algn="ctr">
                <a:lnSpc>
                  <a:spcPct val="75000"/>
                </a:lnSpc>
              </a:pPr>
              <a:r>
                <a:rPr lang="es-CO" sz="2000">
                  <a:solidFill>
                    <a:srgbClr val="E6E6E6"/>
                  </a:solidFill>
                  <a:latin typeface="Avenir LT Std 45 Book" panose="020B0502020203020204" pitchFamily="34" charset="0"/>
                </a:rPr>
                <a:t>2 5</a:t>
              </a:r>
              <a:endParaRPr lang="en-US" sz="2000">
                <a:solidFill>
                  <a:srgbClr val="E6E6E6"/>
                </a:solidFill>
                <a:latin typeface="Avenir LT Std 45 Book" panose="020B0502020203020204" pitchFamily="34" charset="0"/>
              </a:endParaRPr>
            </a:p>
          </p:txBody>
        </p:sp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4259AEF5-EE2C-04CB-519A-22E36028F8E7}"/>
                </a:ext>
              </a:extLst>
            </p:cNvPr>
            <p:cNvCxnSpPr/>
            <p:nvPr/>
          </p:nvCxnSpPr>
          <p:spPr>
            <a:xfrm>
              <a:off x="1067422" y="5865863"/>
              <a:ext cx="0" cy="473025"/>
            </a:xfrm>
            <a:prstGeom prst="line">
              <a:avLst/>
            </a:prstGeom>
            <a:ln>
              <a:solidFill>
                <a:srgbClr val="E6E6E6"/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8F95BBEE-F301-8286-D8CD-2DD080593A20}"/>
                </a:ext>
              </a:extLst>
            </p:cNvPr>
            <p:cNvSpPr txBox="1"/>
            <p:nvPr/>
          </p:nvSpPr>
          <p:spPr>
            <a:xfrm>
              <a:off x="1153431" y="5901001"/>
              <a:ext cx="1929040" cy="3294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5000"/>
                </a:lnSpc>
              </a:pPr>
              <a:r>
                <a:rPr lang="es-CO" sz="2000">
                  <a:solidFill>
                    <a:srgbClr val="E6E6E6"/>
                  </a:solidFill>
                  <a:latin typeface="Avenir LT Std 65 Medium" panose="020B0803020203020204" pitchFamily="34" charset="0"/>
                </a:rPr>
                <a:t>Presentación</a:t>
              </a:r>
              <a:endParaRPr lang="en-US" sz="2000">
                <a:solidFill>
                  <a:srgbClr val="E6E6E6"/>
                </a:solidFill>
                <a:latin typeface="Avenir LT Std 65 Medium" panose="020B0803020203020204" pitchFamily="34" charset="0"/>
              </a:endParaRP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A4D8C173-3480-9EB2-BE41-6566C4041CC5}"/>
                </a:ext>
              </a:extLst>
            </p:cNvPr>
            <p:cNvSpPr txBox="1"/>
            <p:nvPr/>
          </p:nvSpPr>
          <p:spPr>
            <a:xfrm>
              <a:off x="1153431" y="6138663"/>
              <a:ext cx="192904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1100">
                  <a:solidFill>
                    <a:srgbClr val="E6E6E6"/>
                  </a:solidFill>
                  <a:latin typeface="Avenir LT Std 45 Book" panose="020B0502020203020204" pitchFamily="34" charset="0"/>
                </a:rPr>
                <a:t>www.website.com</a:t>
              </a:r>
              <a:endParaRPr lang="en-US" sz="2000">
                <a:solidFill>
                  <a:srgbClr val="E6E6E6"/>
                </a:solidFill>
                <a:latin typeface="Avenir LT Std 45 Book" panose="020B0502020203020204" pitchFamily="34" charset="0"/>
              </a:endParaRPr>
            </a:p>
          </p:txBody>
        </p: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9AC8D4A8-6CE1-F60E-222C-52D172172E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57" y="461818"/>
            <a:ext cx="1599181" cy="37573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8FD0C4CC-CA33-232C-93EE-6F71E1C1EF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488" y="5863002"/>
            <a:ext cx="912046" cy="912046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4E508314-CA43-642F-6978-E6C567214E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553737"/>
            <a:ext cx="12187066" cy="620595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D8A0F71-85FD-18C7-88E4-4B0D67176F0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947"/>
            <a:ext cx="12192000" cy="65371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1619FCB-05E0-F66F-3C8B-0EFBCEEBAA0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54" y="98304"/>
            <a:ext cx="1566145" cy="36796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197531B-6D0D-76B6-C094-D40F56776351}"/>
              </a:ext>
            </a:extLst>
          </p:cNvPr>
          <p:cNvSpPr txBox="1"/>
          <p:nvPr userDrawn="1"/>
        </p:nvSpPr>
        <p:spPr>
          <a:xfrm>
            <a:off x="235109" y="6053977"/>
            <a:ext cx="558939" cy="564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es-CO" sz="2000">
                <a:solidFill>
                  <a:srgbClr val="FCD02F"/>
                </a:solidFill>
                <a:latin typeface="Avenir LT Std 45 Book" panose="020B0502020203020204" pitchFamily="34" charset="0"/>
              </a:rPr>
              <a:t>2 0</a:t>
            </a:r>
          </a:p>
          <a:p>
            <a:pPr algn="ctr">
              <a:lnSpc>
                <a:spcPct val="75000"/>
              </a:lnSpc>
            </a:pPr>
            <a:r>
              <a:rPr lang="es-CO" sz="2000">
                <a:solidFill>
                  <a:srgbClr val="FCD02F"/>
                </a:solidFill>
                <a:latin typeface="Avenir LT Std 45 Book" panose="020B0502020203020204" pitchFamily="34" charset="0"/>
              </a:rPr>
              <a:t>2 6</a:t>
            </a:r>
            <a:endParaRPr lang="en-US" sz="2000">
              <a:solidFill>
                <a:srgbClr val="FCD02F"/>
              </a:solidFill>
              <a:latin typeface="Avenir LT Std 45 Book" panose="020B0502020203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1E755A-17F4-9C01-FBFD-A690C8097735}"/>
              </a:ext>
            </a:extLst>
          </p:cNvPr>
          <p:cNvSpPr txBox="1"/>
          <p:nvPr userDrawn="1"/>
        </p:nvSpPr>
        <p:spPr>
          <a:xfrm>
            <a:off x="861319" y="6093314"/>
            <a:ext cx="19290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5000"/>
              </a:lnSpc>
            </a:pPr>
            <a:r>
              <a:rPr lang="es-CO" sz="2000">
                <a:solidFill>
                  <a:srgbClr val="232F3D"/>
                </a:solidFill>
                <a:latin typeface="Avenir LT Std 65 Medium" panose="020B0803020203020204" pitchFamily="34" charset="0"/>
              </a:rPr>
              <a:t>Presentación</a:t>
            </a:r>
            <a:endParaRPr lang="en-US" sz="2000">
              <a:solidFill>
                <a:srgbClr val="232F3D"/>
              </a:solidFill>
              <a:latin typeface="Avenir LT Std 65 Medium" panose="020B0803020203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75D28FE-BECE-A733-9CD4-9540E3CD2457}"/>
              </a:ext>
            </a:extLst>
          </p:cNvPr>
          <p:cNvSpPr txBox="1"/>
          <p:nvPr userDrawn="1"/>
        </p:nvSpPr>
        <p:spPr>
          <a:xfrm>
            <a:off x="861319" y="6330976"/>
            <a:ext cx="19290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00">
                <a:solidFill>
                  <a:srgbClr val="232F3D"/>
                </a:solidFill>
                <a:latin typeface="Avenir LT Std 45 Book" panose="020B0502020203020204" pitchFamily="34" charset="0"/>
              </a:rPr>
              <a:t>www.website.com</a:t>
            </a:r>
            <a:endParaRPr lang="en-US" sz="2000">
              <a:solidFill>
                <a:srgbClr val="232F3D"/>
              </a:solidFill>
              <a:latin typeface="Avenir LT Std 45 Book" panose="020B0502020203020204" pitchFamily="34" charset="0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EDB8809D-790D-BDC5-72D9-B503ADB4F9C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910" y="5957572"/>
            <a:ext cx="924416" cy="917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713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IC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AC8D4A8-6CE1-F60E-222C-52D172172E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57" y="461818"/>
            <a:ext cx="1599181" cy="37573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197531B-6D0D-76B6-C094-D40F56776351}"/>
              </a:ext>
            </a:extLst>
          </p:cNvPr>
          <p:cNvSpPr txBox="1"/>
          <p:nvPr userDrawn="1"/>
        </p:nvSpPr>
        <p:spPr>
          <a:xfrm>
            <a:off x="235109" y="6053977"/>
            <a:ext cx="558939" cy="564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es-CO" sz="2000">
                <a:solidFill>
                  <a:srgbClr val="FCD02F"/>
                </a:solidFill>
                <a:latin typeface="Avenir LT Std 45 Book" panose="020B0502020203020204" pitchFamily="34" charset="0"/>
              </a:rPr>
              <a:t>2 0</a:t>
            </a:r>
          </a:p>
          <a:p>
            <a:pPr algn="ctr">
              <a:lnSpc>
                <a:spcPct val="75000"/>
              </a:lnSpc>
            </a:pPr>
            <a:r>
              <a:rPr lang="es-CO" sz="2000">
                <a:solidFill>
                  <a:srgbClr val="FCD02F"/>
                </a:solidFill>
                <a:latin typeface="Avenir LT Std 45 Book" panose="020B0502020203020204" pitchFamily="34" charset="0"/>
              </a:rPr>
              <a:t>2 6</a:t>
            </a:r>
            <a:endParaRPr lang="en-US" sz="2000">
              <a:solidFill>
                <a:srgbClr val="FCD02F"/>
              </a:solidFill>
              <a:latin typeface="Avenir LT Std 45 Book" panose="020B0502020203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1E755A-17F4-9C01-FBFD-A690C8097735}"/>
              </a:ext>
            </a:extLst>
          </p:cNvPr>
          <p:cNvSpPr txBox="1"/>
          <p:nvPr userDrawn="1"/>
        </p:nvSpPr>
        <p:spPr>
          <a:xfrm>
            <a:off x="861319" y="6093314"/>
            <a:ext cx="19290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5000"/>
              </a:lnSpc>
            </a:pPr>
            <a:r>
              <a:rPr lang="es-CO" sz="2000">
                <a:solidFill>
                  <a:srgbClr val="232F3D"/>
                </a:solidFill>
                <a:latin typeface="Avenir LT Std 65 Medium" panose="020B0803020203020204" pitchFamily="34" charset="0"/>
              </a:rPr>
              <a:t>Presentación</a:t>
            </a:r>
            <a:endParaRPr lang="en-US" sz="2000">
              <a:solidFill>
                <a:srgbClr val="232F3D"/>
              </a:solidFill>
              <a:latin typeface="Avenir LT Std 65 Medium" panose="020B0803020203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75D28FE-BECE-A733-9CD4-9540E3CD2457}"/>
              </a:ext>
            </a:extLst>
          </p:cNvPr>
          <p:cNvSpPr txBox="1"/>
          <p:nvPr userDrawn="1"/>
        </p:nvSpPr>
        <p:spPr>
          <a:xfrm>
            <a:off x="861319" y="6330976"/>
            <a:ext cx="19290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00">
                <a:solidFill>
                  <a:srgbClr val="232F3D"/>
                </a:solidFill>
                <a:latin typeface="Avenir LT Std 45 Book" panose="020B0502020203020204" pitchFamily="34" charset="0"/>
              </a:rPr>
              <a:t>www.website.com</a:t>
            </a:r>
            <a:endParaRPr lang="en-US" sz="2000">
              <a:solidFill>
                <a:srgbClr val="232F3D"/>
              </a:solidFill>
              <a:latin typeface="Avenir LT Std 45 Book" panose="020B0502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956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ERP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91A6D924-F2D0-A9D9-9694-F199BAAECA23}"/>
              </a:ext>
            </a:extLst>
          </p:cNvPr>
          <p:cNvGrpSpPr/>
          <p:nvPr userDrawn="1"/>
        </p:nvGrpSpPr>
        <p:grpSpPr>
          <a:xfrm>
            <a:off x="450496" y="5684388"/>
            <a:ext cx="2879223" cy="719598"/>
            <a:chOff x="527221" y="5861664"/>
            <a:chExt cx="2555250" cy="553998"/>
          </a:xfrm>
        </p:grpSpPr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7E5CC5B8-54C5-F65B-0EA8-AEAA0D3D45EB}"/>
                </a:ext>
              </a:extLst>
            </p:cNvPr>
            <p:cNvSpPr txBox="1"/>
            <p:nvPr/>
          </p:nvSpPr>
          <p:spPr>
            <a:xfrm>
              <a:off x="527221" y="5861664"/>
              <a:ext cx="55893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s-CO" sz="2000">
                  <a:solidFill>
                    <a:srgbClr val="E6E6E6"/>
                  </a:solidFill>
                  <a:latin typeface="Avenir LT Std 45 Book" panose="020B0502020203020204" pitchFamily="34" charset="0"/>
                </a:rPr>
                <a:t>2 0</a:t>
              </a:r>
            </a:p>
            <a:p>
              <a:pPr algn="ctr">
                <a:lnSpc>
                  <a:spcPct val="75000"/>
                </a:lnSpc>
              </a:pPr>
              <a:r>
                <a:rPr lang="es-CO" sz="2000">
                  <a:solidFill>
                    <a:srgbClr val="E6E6E6"/>
                  </a:solidFill>
                  <a:latin typeface="Avenir LT Std 45 Book" panose="020B0502020203020204" pitchFamily="34" charset="0"/>
                </a:rPr>
                <a:t>2 5</a:t>
              </a:r>
              <a:endParaRPr lang="en-US" sz="2000">
                <a:solidFill>
                  <a:srgbClr val="E6E6E6"/>
                </a:solidFill>
                <a:latin typeface="Avenir LT Std 45 Book" panose="020B0502020203020204" pitchFamily="34" charset="0"/>
              </a:endParaRPr>
            </a:p>
          </p:txBody>
        </p:sp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4259AEF5-EE2C-04CB-519A-22E36028F8E7}"/>
                </a:ext>
              </a:extLst>
            </p:cNvPr>
            <p:cNvCxnSpPr/>
            <p:nvPr/>
          </p:nvCxnSpPr>
          <p:spPr>
            <a:xfrm>
              <a:off x="1067422" y="5865863"/>
              <a:ext cx="0" cy="473025"/>
            </a:xfrm>
            <a:prstGeom prst="line">
              <a:avLst/>
            </a:prstGeom>
            <a:ln>
              <a:solidFill>
                <a:srgbClr val="E6E6E6"/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8F95BBEE-F301-8286-D8CD-2DD080593A20}"/>
                </a:ext>
              </a:extLst>
            </p:cNvPr>
            <p:cNvSpPr txBox="1"/>
            <p:nvPr/>
          </p:nvSpPr>
          <p:spPr>
            <a:xfrm>
              <a:off x="1153431" y="5901001"/>
              <a:ext cx="1929040" cy="3294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5000"/>
                </a:lnSpc>
              </a:pPr>
              <a:r>
                <a:rPr lang="es-CO" sz="2000">
                  <a:solidFill>
                    <a:srgbClr val="E6E6E6"/>
                  </a:solidFill>
                  <a:latin typeface="Avenir LT Std 65 Medium" panose="020B0803020203020204" pitchFamily="34" charset="0"/>
                </a:rPr>
                <a:t>Presentación</a:t>
              </a:r>
              <a:endParaRPr lang="en-US" sz="2000">
                <a:solidFill>
                  <a:srgbClr val="E6E6E6"/>
                </a:solidFill>
                <a:latin typeface="Avenir LT Std 65 Medium" panose="020B0803020203020204" pitchFamily="34" charset="0"/>
              </a:endParaRP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A4D8C173-3480-9EB2-BE41-6566C4041CC5}"/>
                </a:ext>
              </a:extLst>
            </p:cNvPr>
            <p:cNvSpPr txBox="1"/>
            <p:nvPr/>
          </p:nvSpPr>
          <p:spPr>
            <a:xfrm>
              <a:off x="1153431" y="6138663"/>
              <a:ext cx="192904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1100">
                  <a:solidFill>
                    <a:srgbClr val="E6E6E6"/>
                  </a:solidFill>
                  <a:latin typeface="Avenir LT Std 45 Book" panose="020B0502020203020204" pitchFamily="34" charset="0"/>
                </a:rPr>
                <a:t>www.website.com</a:t>
              </a:r>
              <a:endParaRPr lang="en-US" sz="2000">
                <a:solidFill>
                  <a:srgbClr val="E6E6E6"/>
                </a:solidFill>
                <a:latin typeface="Avenir LT Std 45 Book" panose="020B0502020203020204" pitchFamily="34" charset="0"/>
              </a:endParaRPr>
            </a:p>
          </p:txBody>
        </p: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9AC8D4A8-6CE1-F60E-222C-52D172172E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57" y="461818"/>
            <a:ext cx="1599181" cy="37573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197531B-6D0D-76B6-C094-D40F56776351}"/>
              </a:ext>
            </a:extLst>
          </p:cNvPr>
          <p:cNvSpPr txBox="1"/>
          <p:nvPr userDrawn="1"/>
        </p:nvSpPr>
        <p:spPr>
          <a:xfrm>
            <a:off x="235109" y="6053977"/>
            <a:ext cx="5589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es-CO" sz="2000">
                <a:solidFill>
                  <a:srgbClr val="FCD02F"/>
                </a:solidFill>
                <a:latin typeface="Avenir LT Std 45 Book" panose="020B0502020203020204" pitchFamily="34" charset="0"/>
              </a:rPr>
              <a:t>2 0</a:t>
            </a:r>
          </a:p>
          <a:p>
            <a:pPr algn="ctr">
              <a:lnSpc>
                <a:spcPct val="75000"/>
              </a:lnSpc>
            </a:pPr>
            <a:r>
              <a:rPr lang="es-CO" sz="2000">
                <a:solidFill>
                  <a:srgbClr val="FCD02F"/>
                </a:solidFill>
                <a:latin typeface="Avenir LT Std 45 Book" panose="020B0502020203020204" pitchFamily="34" charset="0"/>
              </a:rPr>
              <a:t>2 5</a:t>
            </a:r>
            <a:endParaRPr lang="en-US" sz="2000">
              <a:solidFill>
                <a:srgbClr val="FCD02F"/>
              </a:solidFill>
              <a:latin typeface="Avenir LT Std 45 Book" panose="020B0502020203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1E755A-17F4-9C01-FBFD-A690C8097735}"/>
              </a:ext>
            </a:extLst>
          </p:cNvPr>
          <p:cNvSpPr txBox="1"/>
          <p:nvPr userDrawn="1"/>
        </p:nvSpPr>
        <p:spPr>
          <a:xfrm>
            <a:off x="861319" y="6093314"/>
            <a:ext cx="19290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5000"/>
              </a:lnSpc>
            </a:pPr>
            <a:r>
              <a:rPr lang="es-CO" sz="2000">
                <a:solidFill>
                  <a:srgbClr val="232F3D"/>
                </a:solidFill>
                <a:latin typeface="Avenir LT Std 65 Medium" panose="020B0803020203020204" pitchFamily="34" charset="0"/>
              </a:rPr>
              <a:t>Presentación</a:t>
            </a:r>
            <a:endParaRPr lang="en-US" sz="2000">
              <a:solidFill>
                <a:srgbClr val="232F3D"/>
              </a:solidFill>
              <a:latin typeface="Avenir LT Std 65 Medium" panose="020B0803020203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75D28FE-BECE-A733-9CD4-9540E3CD2457}"/>
              </a:ext>
            </a:extLst>
          </p:cNvPr>
          <p:cNvSpPr txBox="1"/>
          <p:nvPr userDrawn="1"/>
        </p:nvSpPr>
        <p:spPr>
          <a:xfrm>
            <a:off x="861319" y="6330976"/>
            <a:ext cx="19290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00">
                <a:solidFill>
                  <a:srgbClr val="232F3D"/>
                </a:solidFill>
                <a:latin typeface="Avenir LT Std 45 Book" panose="020B0502020203020204" pitchFamily="34" charset="0"/>
              </a:rPr>
              <a:t>www.website.com</a:t>
            </a:r>
            <a:endParaRPr lang="en-US" sz="2000">
              <a:solidFill>
                <a:srgbClr val="232F3D"/>
              </a:solidFill>
              <a:latin typeface="Avenir LT Std 45 Book" panose="020B050202020302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A3C3D6E-3761-F702-65A9-495DD00A49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" y="0"/>
            <a:ext cx="12187066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2072FE3-CE0B-A9B7-C3A4-EE8F7221B8D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50106"/>
            <a:ext cx="12192000" cy="10789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320518A-C2E2-CD12-EA14-A2DF2B1E144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947"/>
            <a:ext cx="12192000" cy="65371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C07A17B-F6F7-22B6-439E-75363B6514D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54" y="98304"/>
            <a:ext cx="1566145" cy="367968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EAAF7484-38CA-E491-2486-75591069E254}"/>
              </a:ext>
            </a:extLst>
          </p:cNvPr>
          <p:cNvSpPr txBox="1"/>
          <p:nvPr userDrawn="1"/>
        </p:nvSpPr>
        <p:spPr>
          <a:xfrm>
            <a:off x="235109" y="6053977"/>
            <a:ext cx="558939" cy="564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es-CO" sz="2000">
                <a:solidFill>
                  <a:srgbClr val="FCD02F"/>
                </a:solidFill>
                <a:latin typeface="Avenir LT Std 45 Book" panose="020B0502020203020204" pitchFamily="34" charset="0"/>
              </a:rPr>
              <a:t>2 0</a:t>
            </a:r>
          </a:p>
          <a:p>
            <a:pPr algn="ctr">
              <a:lnSpc>
                <a:spcPct val="75000"/>
              </a:lnSpc>
            </a:pPr>
            <a:r>
              <a:rPr lang="es-CO" sz="2000">
                <a:solidFill>
                  <a:srgbClr val="FCD02F"/>
                </a:solidFill>
                <a:latin typeface="Avenir LT Std 45 Book" panose="020B0502020203020204" pitchFamily="34" charset="0"/>
              </a:rPr>
              <a:t>2 6</a:t>
            </a:r>
            <a:endParaRPr lang="en-US" sz="2000">
              <a:solidFill>
                <a:srgbClr val="FCD02F"/>
              </a:solidFill>
              <a:latin typeface="Avenir LT Std 45 Book" panose="020B0502020203020204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A50CAFF-B1D7-E869-BBA8-B5D893EE4F45}"/>
              </a:ext>
            </a:extLst>
          </p:cNvPr>
          <p:cNvSpPr txBox="1"/>
          <p:nvPr userDrawn="1"/>
        </p:nvSpPr>
        <p:spPr>
          <a:xfrm>
            <a:off x="861319" y="6093314"/>
            <a:ext cx="19290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5000"/>
              </a:lnSpc>
            </a:pPr>
            <a:r>
              <a:rPr lang="es-CO" sz="2000">
                <a:solidFill>
                  <a:srgbClr val="232F3D"/>
                </a:solidFill>
                <a:latin typeface="Avenir LT Std 65 Medium" panose="020B0803020203020204" pitchFamily="34" charset="0"/>
              </a:rPr>
              <a:t>Presentación</a:t>
            </a:r>
            <a:endParaRPr lang="en-US" sz="2000">
              <a:solidFill>
                <a:srgbClr val="232F3D"/>
              </a:solidFill>
              <a:latin typeface="Avenir LT Std 65 Medium" panose="020B0803020203020204" pitchFamily="34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6039EF6-1C90-B27A-D5DC-1BEFCF6412C0}"/>
              </a:ext>
            </a:extLst>
          </p:cNvPr>
          <p:cNvSpPr txBox="1"/>
          <p:nvPr userDrawn="1"/>
        </p:nvSpPr>
        <p:spPr>
          <a:xfrm>
            <a:off x="861319" y="6330976"/>
            <a:ext cx="19290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00">
                <a:solidFill>
                  <a:srgbClr val="232F3D"/>
                </a:solidFill>
                <a:latin typeface="Avenir LT Std 45 Book" panose="020B0502020203020204" pitchFamily="34" charset="0"/>
              </a:rPr>
              <a:t>www.website.com</a:t>
            </a:r>
            <a:endParaRPr lang="en-US" sz="2000">
              <a:solidFill>
                <a:srgbClr val="232F3D"/>
              </a:solidFill>
              <a:latin typeface="Avenir LT Std 45 Book" panose="020B0502020203020204" pitchFamily="34" charset="0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A6602F7A-0DB7-285F-4150-9B6C2507D9A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910" y="5957572"/>
            <a:ext cx="924416" cy="917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74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ERP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91A6D924-F2D0-A9D9-9694-F199BAAECA23}"/>
              </a:ext>
            </a:extLst>
          </p:cNvPr>
          <p:cNvGrpSpPr/>
          <p:nvPr userDrawn="1"/>
        </p:nvGrpSpPr>
        <p:grpSpPr>
          <a:xfrm>
            <a:off x="450496" y="5684388"/>
            <a:ext cx="2879223" cy="719598"/>
            <a:chOff x="527221" y="5861664"/>
            <a:chExt cx="2555250" cy="553998"/>
          </a:xfrm>
        </p:grpSpPr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7E5CC5B8-54C5-F65B-0EA8-AEAA0D3D45EB}"/>
                </a:ext>
              </a:extLst>
            </p:cNvPr>
            <p:cNvSpPr txBox="1"/>
            <p:nvPr/>
          </p:nvSpPr>
          <p:spPr>
            <a:xfrm>
              <a:off x="527221" y="5861664"/>
              <a:ext cx="55893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s-CO" sz="2000">
                  <a:solidFill>
                    <a:srgbClr val="E6E6E6"/>
                  </a:solidFill>
                  <a:latin typeface="Avenir LT Std 45 Book" panose="020B0502020203020204" pitchFamily="34" charset="0"/>
                </a:rPr>
                <a:t>2 0</a:t>
              </a:r>
            </a:p>
            <a:p>
              <a:pPr algn="ctr">
                <a:lnSpc>
                  <a:spcPct val="75000"/>
                </a:lnSpc>
              </a:pPr>
              <a:r>
                <a:rPr lang="es-CO" sz="2000">
                  <a:solidFill>
                    <a:srgbClr val="E6E6E6"/>
                  </a:solidFill>
                  <a:latin typeface="Avenir LT Std 45 Book" panose="020B0502020203020204" pitchFamily="34" charset="0"/>
                </a:rPr>
                <a:t>2 5</a:t>
              </a:r>
              <a:endParaRPr lang="en-US" sz="2000">
                <a:solidFill>
                  <a:srgbClr val="E6E6E6"/>
                </a:solidFill>
                <a:latin typeface="Avenir LT Std 45 Book" panose="020B0502020203020204" pitchFamily="34" charset="0"/>
              </a:endParaRPr>
            </a:p>
          </p:txBody>
        </p:sp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4259AEF5-EE2C-04CB-519A-22E36028F8E7}"/>
                </a:ext>
              </a:extLst>
            </p:cNvPr>
            <p:cNvCxnSpPr/>
            <p:nvPr/>
          </p:nvCxnSpPr>
          <p:spPr>
            <a:xfrm>
              <a:off x="1067422" y="5865863"/>
              <a:ext cx="0" cy="473025"/>
            </a:xfrm>
            <a:prstGeom prst="line">
              <a:avLst/>
            </a:prstGeom>
            <a:ln>
              <a:solidFill>
                <a:srgbClr val="E6E6E6"/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8F95BBEE-F301-8286-D8CD-2DD080593A20}"/>
                </a:ext>
              </a:extLst>
            </p:cNvPr>
            <p:cNvSpPr txBox="1"/>
            <p:nvPr/>
          </p:nvSpPr>
          <p:spPr>
            <a:xfrm>
              <a:off x="1153431" y="5901001"/>
              <a:ext cx="1929040" cy="3294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5000"/>
                </a:lnSpc>
              </a:pPr>
              <a:r>
                <a:rPr lang="es-CO" sz="2000">
                  <a:solidFill>
                    <a:srgbClr val="E6E6E6"/>
                  </a:solidFill>
                  <a:latin typeface="Avenir LT Std 65 Medium" panose="020B0803020203020204" pitchFamily="34" charset="0"/>
                </a:rPr>
                <a:t>Presentación</a:t>
              </a:r>
              <a:endParaRPr lang="en-US" sz="2000">
                <a:solidFill>
                  <a:srgbClr val="E6E6E6"/>
                </a:solidFill>
                <a:latin typeface="Avenir LT Std 65 Medium" panose="020B0803020203020204" pitchFamily="34" charset="0"/>
              </a:endParaRP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A4D8C173-3480-9EB2-BE41-6566C4041CC5}"/>
                </a:ext>
              </a:extLst>
            </p:cNvPr>
            <p:cNvSpPr txBox="1"/>
            <p:nvPr/>
          </p:nvSpPr>
          <p:spPr>
            <a:xfrm>
              <a:off x="1153431" y="6138663"/>
              <a:ext cx="192904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1100">
                  <a:solidFill>
                    <a:srgbClr val="E6E6E6"/>
                  </a:solidFill>
                  <a:latin typeface="Avenir LT Std 45 Book" panose="020B0502020203020204" pitchFamily="34" charset="0"/>
                </a:rPr>
                <a:t>www.website.com</a:t>
              </a:r>
              <a:endParaRPr lang="en-US" sz="2000">
                <a:solidFill>
                  <a:srgbClr val="E6E6E6"/>
                </a:solidFill>
                <a:latin typeface="Avenir LT Std 45 Book" panose="020B0502020203020204" pitchFamily="34" charset="0"/>
              </a:endParaRPr>
            </a:p>
          </p:txBody>
        </p: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9AC8D4A8-6CE1-F60E-222C-52D172172E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57" y="461818"/>
            <a:ext cx="1599181" cy="37573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197531B-6D0D-76B6-C094-D40F56776351}"/>
              </a:ext>
            </a:extLst>
          </p:cNvPr>
          <p:cNvSpPr txBox="1"/>
          <p:nvPr userDrawn="1"/>
        </p:nvSpPr>
        <p:spPr>
          <a:xfrm>
            <a:off x="235109" y="6053977"/>
            <a:ext cx="5589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es-CO" sz="2000">
                <a:solidFill>
                  <a:srgbClr val="FCD02F"/>
                </a:solidFill>
                <a:latin typeface="Avenir LT Std 45 Book" panose="020B0502020203020204" pitchFamily="34" charset="0"/>
              </a:rPr>
              <a:t>2 0</a:t>
            </a:r>
          </a:p>
          <a:p>
            <a:pPr algn="ctr">
              <a:lnSpc>
                <a:spcPct val="75000"/>
              </a:lnSpc>
            </a:pPr>
            <a:r>
              <a:rPr lang="es-CO" sz="2000">
                <a:solidFill>
                  <a:srgbClr val="FCD02F"/>
                </a:solidFill>
                <a:latin typeface="Avenir LT Std 45 Book" panose="020B0502020203020204" pitchFamily="34" charset="0"/>
              </a:rPr>
              <a:t>2 5</a:t>
            </a:r>
            <a:endParaRPr lang="en-US" sz="2000">
              <a:solidFill>
                <a:srgbClr val="FCD02F"/>
              </a:solidFill>
              <a:latin typeface="Avenir LT Std 45 Book" panose="020B0502020203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1E755A-17F4-9C01-FBFD-A690C8097735}"/>
              </a:ext>
            </a:extLst>
          </p:cNvPr>
          <p:cNvSpPr txBox="1"/>
          <p:nvPr userDrawn="1"/>
        </p:nvSpPr>
        <p:spPr>
          <a:xfrm>
            <a:off x="861319" y="6093314"/>
            <a:ext cx="19290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5000"/>
              </a:lnSpc>
            </a:pPr>
            <a:r>
              <a:rPr lang="es-CO" sz="2000">
                <a:solidFill>
                  <a:srgbClr val="232F3D"/>
                </a:solidFill>
                <a:latin typeface="Avenir LT Std 65 Medium" panose="020B0803020203020204" pitchFamily="34" charset="0"/>
              </a:rPr>
              <a:t>Presentación</a:t>
            </a:r>
            <a:endParaRPr lang="en-US" sz="2000">
              <a:solidFill>
                <a:srgbClr val="232F3D"/>
              </a:solidFill>
              <a:latin typeface="Avenir LT Std 65 Medium" panose="020B0803020203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75D28FE-BECE-A733-9CD4-9540E3CD2457}"/>
              </a:ext>
            </a:extLst>
          </p:cNvPr>
          <p:cNvSpPr txBox="1"/>
          <p:nvPr userDrawn="1"/>
        </p:nvSpPr>
        <p:spPr>
          <a:xfrm>
            <a:off x="861319" y="6330976"/>
            <a:ext cx="19290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00">
                <a:solidFill>
                  <a:srgbClr val="232F3D"/>
                </a:solidFill>
                <a:latin typeface="Avenir LT Std 45 Book" panose="020B0502020203020204" pitchFamily="34" charset="0"/>
              </a:rPr>
              <a:t>www.website.com</a:t>
            </a:r>
            <a:endParaRPr lang="en-US" sz="2000">
              <a:solidFill>
                <a:srgbClr val="232F3D"/>
              </a:solidFill>
              <a:latin typeface="Avenir LT Std 45 Book" panose="020B0502020203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50D1BE1-A6D7-AE81-A8A5-6978E9F6FF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7FDB970-7C14-4ED5-DF8F-48CB2DC8FC4A}"/>
              </a:ext>
            </a:extLst>
          </p:cNvPr>
          <p:cNvSpPr txBox="1"/>
          <p:nvPr userDrawn="1"/>
        </p:nvSpPr>
        <p:spPr>
          <a:xfrm>
            <a:off x="235109" y="6053977"/>
            <a:ext cx="558939" cy="564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es-CO" sz="2000">
                <a:solidFill>
                  <a:srgbClr val="FCD02F"/>
                </a:solidFill>
                <a:latin typeface="Avenir LT Std 45 Book" panose="020B0502020203020204" pitchFamily="34" charset="0"/>
              </a:rPr>
              <a:t>2 0</a:t>
            </a:r>
          </a:p>
          <a:p>
            <a:pPr algn="ctr">
              <a:lnSpc>
                <a:spcPct val="75000"/>
              </a:lnSpc>
            </a:pPr>
            <a:r>
              <a:rPr lang="es-CO" sz="2000">
                <a:solidFill>
                  <a:srgbClr val="FCD02F"/>
                </a:solidFill>
                <a:latin typeface="Avenir LT Std 45 Book" panose="020B0502020203020204" pitchFamily="34" charset="0"/>
              </a:rPr>
              <a:t>2 6</a:t>
            </a:r>
            <a:endParaRPr lang="en-US" sz="2000">
              <a:solidFill>
                <a:srgbClr val="FCD02F"/>
              </a:solidFill>
              <a:latin typeface="Avenir LT Std 45 Book" panose="020B0502020203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832B927-1102-14A5-E0AF-AFF63E8ADB3A}"/>
              </a:ext>
            </a:extLst>
          </p:cNvPr>
          <p:cNvSpPr txBox="1"/>
          <p:nvPr userDrawn="1"/>
        </p:nvSpPr>
        <p:spPr>
          <a:xfrm>
            <a:off x="861319" y="6093314"/>
            <a:ext cx="19290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5000"/>
              </a:lnSpc>
            </a:pPr>
            <a:r>
              <a:rPr lang="es-CO" sz="2000">
                <a:solidFill>
                  <a:srgbClr val="232F3D"/>
                </a:solidFill>
                <a:latin typeface="Avenir LT Std 65 Medium" panose="020B0803020203020204" pitchFamily="34" charset="0"/>
              </a:rPr>
              <a:t>Presentación</a:t>
            </a:r>
            <a:endParaRPr lang="en-US" sz="2000">
              <a:solidFill>
                <a:srgbClr val="232F3D"/>
              </a:solidFill>
              <a:latin typeface="Avenir LT Std 65 Medium" panose="020B0803020203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8AAEE95-E498-6347-0F2F-5D25D56E5A4B}"/>
              </a:ext>
            </a:extLst>
          </p:cNvPr>
          <p:cNvSpPr txBox="1"/>
          <p:nvPr userDrawn="1"/>
        </p:nvSpPr>
        <p:spPr>
          <a:xfrm>
            <a:off x="861319" y="6330976"/>
            <a:ext cx="19290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00">
                <a:solidFill>
                  <a:srgbClr val="232F3D"/>
                </a:solidFill>
                <a:latin typeface="Avenir LT Std 45 Book" panose="020B0502020203020204" pitchFamily="34" charset="0"/>
              </a:rPr>
              <a:t>www.website.com</a:t>
            </a:r>
            <a:endParaRPr lang="en-US" sz="2000">
              <a:solidFill>
                <a:srgbClr val="232F3D"/>
              </a:solidFill>
              <a:latin typeface="Avenir LT Std 45 Book" panose="020B0502020203020204" pitchFamily="34" charset="0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FCE2E73F-496B-CFD9-670C-E9E2906DD3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910" y="5957572"/>
            <a:ext cx="924416" cy="917813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538445BD-EA3F-FED6-F286-FF2326297AB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50106"/>
            <a:ext cx="12192000" cy="107894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11190CA-94D3-9CCE-3BAC-D510F5B3B6E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947"/>
            <a:ext cx="12192000" cy="65371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25AD5A00-87D9-E33B-B4F4-23F53728657D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54" y="98304"/>
            <a:ext cx="1566145" cy="36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380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ERP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91A6D924-F2D0-A9D9-9694-F199BAAECA23}"/>
              </a:ext>
            </a:extLst>
          </p:cNvPr>
          <p:cNvGrpSpPr/>
          <p:nvPr userDrawn="1"/>
        </p:nvGrpSpPr>
        <p:grpSpPr>
          <a:xfrm>
            <a:off x="450496" y="5684388"/>
            <a:ext cx="2879223" cy="719598"/>
            <a:chOff x="527221" y="5861664"/>
            <a:chExt cx="2555250" cy="553998"/>
          </a:xfrm>
        </p:grpSpPr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7E5CC5B8-54C5-F65B-0EA8-AEAA0D3D45EB}"/>
                </a:ext>
              </a:extLst>
            </p:cNvPr>
            <p:cNvSpPr txBox="1"/>
            <p:nvPr/>
          </p:nvSpPr>
          <p:spPr>
            <a:xfrm>
              <a:off x="527221" y="5861664"/>
              <a:ext cx="55893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s-CO" sz="2000">
                  <a:solidFill>
                    <a:srgbClr val="E6E6E6"/>
                  </a:solidFill>
                  <a:latin typeface="Avenir LT Std 45 Book" panose="020B0502020203020204" pitchFamily="34" charset="0"/>
                </a:rPr>
                <a:t>2 0</a:t>
              </a:r>
            </a:p>
            <a:p>
              <a:pPr algn="ctr">
                <a:lnSpc>
                  <a:spcPct val="75000"/>
                </a:lnSpc>
              </a:pPr>
              <a:r>
                <a:rPr lang="es-CO" sz="2000">
                  <a:solidFill>
                    <a:srgbClr val="E6E6E6"/>
                  </a:solidFill>
                  <a:latin typeface="Avenir LT Std 45 Book" panose="020B0502020203020204" pitchFamily="34" charset="0"/>
                </a:rPr>
                <a:t>2 5</a:t>
              </a:r>
              <a:endParaRPr lang="en-US" sz="2000">
                <a:solidFill>
                  <a:srgbClr val="E6E6E6"/>
                </a:solidFill>
                <a:latin typeface="Avenir LT Std 45 Book" panose="020B0502020203020204" pitchFamily="34" charset="0"/>
              </a:endParaRPr>
            </a:p>
          </p:txBody>
        </p:sp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4259AEF5-EE2C-04CB-519A-22E36028F8E7}"/>
                </a:ext>
              </a:extLst>
            </p:cNvPr>
            <p:cNvCxnSpPr/>
            <p:nvPr/>
          </p:nvCxnSpPr>
          <p:spPr>
            <a:xfrm>
              <a:off x="1067422" y="5865863"/>
              <a:ext cx="0" cy="473025"/>
            </a:xfrm>
            <a:prstGeom prst="line">
              <a:avLst/>
            </a:prstGeom>
            <a:ln>
              <a:solidFill>
                <a:srgbClr val="E6E6E6"/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8F95BBEE-F301-8286-D8CD-2DD080593A20}"/>
                </a:ext>
              </a:extLst>
            </p:cNvPr>
            <p:cNvSpPr txBox="1"/>
            <p:nvPr/>
          </p:nvSpPr>
          <p:spPr>
            <a:xfrm>
              <a:off x="1153431" y="5901001"/>
              <a:ext cx="1929040" cy="3294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5000"/>
                </a:lnSpc>
              </a:pPr>
              <a:r>
                <a:rPr lang="es-CO" sz="2000">
                  <a:solidFill>
                    <a:srgbClr val="E6E6E6"/>
                  </a:solidFill>
                  <a:latin typeface="Avenir LT Std 65 Medium" panose="020B0803020203020204" pitchFamily="34" charset="0"/>
                </a:rPr>
                <a:t>Presentación</a:t>
              </a:r>
              <a:endParaRPr lang="en-US" sz="2000">
                <a:solidFill>
                  <a:srgbClr val="E6E6E6"/>
                </a:solidFill>
                <a:latin typeface="Avenir LT Std 65 Medium" panose="020B0803020203020204" pitchFamily="34" charset="0"/>
              </a:endParaRP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A4D8C173-3480-9EB2-BE41-6566C4041CC5}"/>
                </a:ext>
              </a:extLst>
            </p:cNvPr>
            <p:cNvSpPr txBox="1"/>
            <p:nvPr/>
          </p:nvSpPr>
          <p:spPr>
            <a:xfrm>
              <a:off x="1153431" y="6138663"/>
              <a:ext cx="192904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1100">
                  <a:solidFill>
                    <a:srgbClr val="E6E6E6"/>
                  </a:solidFill>
                  <a:latin typeface="Avenir LT Std 45 Book" panose="020B0502020203020204" pitchFamily="34" charset="0"/>
                </a:rPr>
                <a:t>www.website.com</a:t>
              </a:r>
              <a:endParaRPr lang="en-US" sz="2000">
                <a:solidFill>
                  <a:srgbClr val="E6E6E6"/>
                </a:solidFill>
                <a:latin typeface="Avenir LT Std 45 Book" panose="020B0502020203020204" pitchFamily="34" charset="0"/>
              </a:endParaRPr>
            </a:p>
          </p:txBody>
        </p: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9AC8D4A8-6CE1-F60E-222C-52D172172E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57" y="461818"/>
            <a:ext cx="1599181" cy="37573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197531B-6D0D-76B6-C094-D40F56776351}"/>
              </a:ext>
            </a:extLst>
          </p:cNvPr>
          <p:cNvSpPr txBox="1"/>
          <p:nvPr userDrawn="1"/>
        </p:nvSpPr>
        <p:spPr>
          <a:xfrm>
            <a:off x="235109" y="6053977"/>
            <a:ext cx="5589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es-CO" sz="2000">
                <a:solidFill>
                  <a:srgbClr val="FCD02F"/>
                </a:solidFill>
                <a:latin typeface="Avenir LT Std 45 Book" panose="020B0502020203020204" pitchFamily="34" charset="0"/>
              </a:rPr>
              <a:t>2 0</a:t>
            </a:r>
          </a:p>
          <a:p>
            <a:pPr algn="ctr">
              <a:lnSpc>
                <a:spcPct val="75000"/>
              </a:lnSpc>
            </a:pPr>
            <a:r>
              <a:rPr lang="es-CO" sz="2000">
                <a:solidFill>
                  <a:srgbClr val="FCD02F"/>
                </a:solidFill>
                <a:latin typeface="Avenir LT Std 45 Book" panose="020B0502020203020204" pitchFamily="34" charset="0"/>
              </a:rPr>
              <a:t>2 5</a:t>
            </a:r>
            <a:endParaRPr lang="en-US" sz="2000">
              <a:solidFill>
                <a:srgbClr val="FCD02F"/>
              </a:solidFill>
              <a:latin typeface="Avenir LT Std 45 Book" panose="020B0502020203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1E755A-17F4-9C01-FBFD-A690C8097735}"/>
              </a:ext>
            </a:extLst>
          </p:cNvPr>
          <p:cNvSpPr txBox="1"/>
          <p:nvPr userDrawn="1"/>
        </p:nvSpPr>
        <p:spPr>
          <a:xfrm>
            <a:off x="861319" y="6093314"/>
            <a:ext cx="19290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5000"/>
              </a:lnSpc>
            </a:pPr>
            <a:r>
              <a:rPr lang="es-CO" sz="2000">
                <a:solidFill>
                  <a:srgbClr val="232F3D"/>
                </a:solidFill>
                <a:latin typeface="Avenir LT Std 65 Medium" panose="020B0803020203020204" pitchFamily="34" charset="0"/>
              </a:rPr>
              <a:t>Presentación</a:t>
            </a:r>
            <a:endParaRPr lang="en-US" sz="2000">
              <a:solidFill>
                <a:srgbClr val="232F3D"/>
              </a:solidFill>
              <a:latin typeface="Avenir LT Std 65 Medium" panose="020B0803020203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75D28FE-BECE-A733-9CD4-9540E3CD2457}"/>
              </a:ext>
            </a:extLst>
          </p:cNvPr>
          <p:cNvSpPr txBox="1"/>
          <p:nvPr userDrawn="1"/>
        </p:nvSpPr>
        <p:spPr>
          <a:xfrm>
            <a:off x="861319" y="6330976"/>
            <a:ext cx="19290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00">
                <a:solidFill>
                  <a:srgbClr val="232F3D"/>
                </a:solidFill>
                <a:latin typeface="Avenir LT Std 45 Book" panose="020B0502020203020204" pitchFamily="34" charset="0"/>
              </a:rPr>
              <a:t>www.website.com</a:t>
            </a:r>
            <a:endParaRPr lang="en-US" sz="2000">
              <a:solidFill>
                <a:srgbClr val="232F3D"/>
              </a:solidFill>
              <a:latin typeface="Avenir LT Std 45 Book" panose="020B0502020203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50D1BE1-A6D7-AE81-A8A5-6978E9F6FF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7FDB970-7C14-4ED5-DF8F-48CB2DC8FC4A}"/>
              </a:ext>
            </a:extLst>
          </p:cNvPr>
          <p:cNvSpPr txBox="1"/>
          <p:nvPr userDrawn="1"/>
        </p:nvSpPr>
        <p:spPr>
          <a:xfrm>
            <a:off x="235109" y="6053977"/>
            <a:ext cx="558939" cy="564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es-CO" sz="2000">
                <a:solidFill>
                  <a:srgbClr val="FCD02F"/>
                </a:solidFill>
                <a:latin typeface="Avenir LT Std 45 Book" panose="020B0502020203020204" pitchFamily="34" charset="0"/>
              </a:rPr>
              <a:t>2 0</a:t>
            </a:r>
          </a:p>
          <a:p>
            <a:pPr algn="ctr">
              <a:lnSpc>
                <a:spcPct val="75000"/>
              </a:lnSpc>
            </a:pPr>
            <a:r>
              <a:rPr lang="es-CO" sz="2000">
                <a:solidFill>
                  <a:srgbClr val="FCD02F"/>
                </a:solidFill>
                <a:latin typeface="Avenir LT Std 45 Book" panose="020B0502020203020204" pitchFamily="34" charset="0"/>
              </a:rPr>
              <a:t>2 6</a:t>
            </a:r>
            <a:endParaRPr lang="en-US" sz="2000">
              <a:solidFill>
                <a:srgbClr val="FCD02F"/>
              </a:solidFill>
              <a:latin typeface="Avenir LT Std 45 Book" panose="020B0502020203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832B927-1102-14A5-E0AF-AFF63E8ADB3A}"/>
              </a:ext>
            </a:extLst>
          </p:cNvPr>
          <p:cNvSpPr txBox="1"/>
          <p:nvPr userDrawn="1"/>
        </p:nvSpPr>
        <p:spPr>
          <a:xfrm>
            <a:off x="861319" y="6093314"/>
            <a:ext cx="19290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5000"/>
              </a:lnSpc>
            </a:pPr>
            <a:r>
              <a:rPr lang="es-CO" sz="2000">
                <a:solidFill>
                  <a:srgbClr val="232F3D"/>
                </a:solidFill>
                <a:latin typeface="Avenir LT Std 65 Medium" panose="020B0803020203020204" pitchFamily="34" charset="0"/>
              </a:rPr>
              <a:t>Presentación</a:t>
            </a:r>
            <a:endParaRPr lang="en-US" sz="2000">
              <a:solidFill>
                <a:srgbClr val="232F3D"/>
              </a:solidFill>
              <a:latin typeface="Avenir LT Std 65 Medium" panose="020B0803020203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8AAEE95-E498-6347-0F2F-5D25D56E5A4B}"/>
              </a:ext>
            </a:extLst>
          </p:cNvPr>
          <p:cNvSpPr txBox="1"/>
          <p:nvPr userDrawn="1"/>
        </p:nvSpPr>
        <p:spPr>
          <a:xfrm>
            <a:off x="861319" y="6330976"/>
            <a:ext cx="19290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00">
                <a:solidFill>
                  <a:srgbClr val="232F3D"/>
                </a:solidFill>
                <a:latin typeface="Avenir LT Std 45 Book" panose="020B0502020203020204" pitchFamily="34" charset="0"/>
              </a:rPr>
              <a:t>www.website.com</a:t>
            </a:r>
            <a:endParaRPr lang="en-US" sz="2000">
              <a:solidFill>
                <a:srgbClr val="232F3D"/>
              </a:solidFill>
              <a:latin typeface="Avenir LT Std 45 Book" panose="020B0502020203020204" pitchFamily="34" charset="0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538445BD-EA3F-FED6-F286-FF2326297AB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50106"/>
            <a:ext cx="12192000" cy="10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236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ER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91A6D924-F2D0-A9D9-9694-F199BAAECA23}"/>
              </a:ext>
            </a:extLst>
          </p:cNvPr>
          <p:cNvGrpSpPr/>
          <p:nvPr userDrawn="1"/>
        </p:nvGrpSpPr>
        <p:grpSpPr>
          <a:xfrm>
            <a:off x="450496" y="5684388"/>
            <a:ext cx="2879223" cy="719598"/>
            <a:chOff x="527221" y="5861664"/>
            <a:chExt cx="2555250" cy="553998"/>
          </a:xfrm>
        </p:grpSpPr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7E5CC5B8-54C5-F65B-0EA8-AEAA0D3D45EB}"/>
                </a:ext>
              </a:extLst>
            </p:cNvPr>
            <p:cNvSpPr txBox="1"/>
            <p:nvPr/>
          </p:nvSpPr>
          <p:spPr>
            <a:xfrm>
              <a:off x="527221" y="5861664"/>
              <a:ext cx="55893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s-CO" sz="2000">
                  <a:solidFill>
                    <a:srgbClr val="E6E6E6"/>
                  </a:solidFill>
                  <a:latin typeface="Avenir LT Std 45 Book" panose="020B0502020203020204" pitchFamily="34" charset="0"/>
                </a:rPr>
                <a:t>2 0</a:t>
              </a:r>
            </a:p>
            <a:p>
              <a:pPr algn="ctr">
                <a:lnSpc>
                  <a:spcPct val="75000"/>
                </a:lnSpc>
              </a:pPr>
              <a:r>
                <a:rPr lang="es-CO" sz="2000">
                  <a:solidFill>
                    <a:srgbClr val="E6E6E6"/>
                  </a:solidFill>
                  <a:latin typeface="Avenir LT Std 45 Book" panose="020B0502020203020204" pitchFamily="34" charset="0"/>
                </a:rPr>
                <a:t>2 5</a:t>
              </a:r>
              <a:endParaRPr lang="en-US" sz="2000">
                <a:solidFill>
                  <a:srgbClr val="E6E6E6"/>
                </a:solidFill>
                <a:latin typeface="Avenir LT Std 45 Book" panose="020B0502020203020204" pitchFamily="34" charset="0"/>
              </a:endParaRPr>
            </a:p>
          </p:txBody>
        </p:sp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4259AEF5-EE2C-04CB-519A-22E36028F8E7}"/>
                </a:ext>
              </a:extLst>
            </p:cNvPr>
            <p:cNvCxnSpPr/>
            <p:nvPr/>
          </p:nvCxnSpPr>
          <p:spPr>
            <a:xfrm>
              <a:off x="1067422" y="5865863"/>
              <a:ext cx="0" cy="473025"/>
            </a:xfrm>
            <a:prstGeom prst="line">
              <a:avLst/>
            </a:prstGeom>
            <a:ln>
              <a:solidFill>
                <a:srgbClr val="E6E6E6"/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8F95BBEE-F301-8286-D8CD-2DD080593A20}"/>
                </a:ext>
              </a:extLst>
            </p:cNvPr>
            <p:cNvSpPr txBox="1"/>
            <p:nvPr/>
          </p:nvSpPr>
          <p:spPr>
            <a:xfrm>
              <a:off x="1153431" y="5901001"/>
              <a:ext cx="1929040" cy="3294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5000"/>
                </a:lnSpc>
              </a:pPr>
              <a:r>
                <a:rPr lang="es-CO" sz="2000">
                  <a:solidFill>
                    <a:srgbClr val="E6E6E6"/>
                  </a:solidFill>
                  <a:latin typeface="Avenir LT Std 65 Medium" panose="020B0803020203020204" pitchFamily="34" charset="0"/>
                </a:rPr>
                <a:t>Presentación</a:t>
              </a:r>
              <a:endParaRPr lang="en-US" sz="2000">
                <a:solidFill>
                  <a:srgbClr val="E6E6E6"/>
                </a:solidFill>
                <a:latin typeface="Avenir LT Std 65 Medium" panose="020B0803020203020204" pitchFamily="34" charset="0"/>
              </a:endParaRP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A4D8C173-3480-9EB2-BE41-6566C4041CC5}"/>
                </a:ext>
              </a:extLst>
            </p:cNvPr>
            <p:cNvSpPr txBox="1"/>
            <p:nvPr/>
          </p:nvSpPr>
          <p:spPr>
            <a:xfrm>
              <a:off x="1153431" y="6138663"/>
              <a:ext cx="192904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1100">
                  <a:solidFill>
                    <a:srgbClr val="E6E6E6"/>
                  </a:solidFill>
                  <a:latin typeface="Avenir LT Std 45 Book" panose="020B0502020203020204" pitchFamily="34" charset="0"/>
                </a:rPr>
                <a:t>www.website.com</a:t>
              </a:r>
              <a:endParaRPr lang="en-US" sz="2000">
                <a:solidFill>
                  <a:srgbClr val="E6E6E6"/>
                </a:solidFill>
                <a:latin typeface="Avenir LT Std 45 Book" panose="020B0502020203020204" pitchFamily="34" charset="0"/>
              </a:endParaRPr>
            </a:p>
          </p:txBody>
        </p: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9AC8D4A8-6CE1-F60E-222C-52D172172E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57" y="461818"/>
            <a:ext cx="1599181" cy="37573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8FD0C4CC-CA33-232C-93EE-6F71E1C1EF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488" y="5863002"/>
            <a:ext cx="912046" cy="912046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4E508314-CA43-642F-6978-E6C567214E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1"/>
            <a:ext cx="12187066" cy="675969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197531B-6D0D-76B6-C094-D40F56776351}"/>
              </a:ext>
            </a:extLst>
          </p:cNvPr>
          <p:cNvSpPr txBox="1"/>
          <p:nvPr userDrawn="1"/>
        </p:nvSpPr>
        <p:spPr>
          <a:xfrm>
            <a:off x="235109" y="6053977"/>
            <a:ext cx="558939" cy="564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es-CO" sz="2000">
                <a:solidFill>
                  <a:srgbClr val="FCD02F"/>
                </a:solidFill>
                <a:latin typeface="Avenir LT Std 45 Book" panose="020B0502020203020204" pitchFamily="34" charset="0"/>
              </a:rPr>
              <a:t>2 0</a:t>
            </a:r>
          </a:p>
          <a:p>
            <a:pPr algn="ctr">
              <a:lnSpc>
                <a:spcPct val="75000"/>
              </a:lnSpc>
            </a:pPr>
            <a:r>
              <a:rPr lang="es-CO" sz="2000">
                <a:solidFill>
                  <a:srgbClr val="FCD02F"/>
                </a:solidFill>
                <a:latin typeface="Avenir LT Std 45 Book" panose="020B0502020203020204" pitchFamily="34" charset="0"/>
              </a:rPr>
              <a:t>2 6</a:t>
            </a:r>
            <a:endParaRPr lang="en-US" sz="2000">
              <a:solidFill>
                <a:srgbClr val="FCD02F"/>
              </a:solidFill>
              <a:latin typeface="Avenir LT Std 45 Book" panose="020B0502020203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1E755A-17F4-9C01-FBFD-A690C8097735}"/>
              </a:ext>
            </a:extLst>
          </p:cNvPr>
          <p:cNvSpPr txBox="1"/>
          <p:nvPr userDrawn="1"/>
        </p:nvSpPr>
        <p:spPr>
          <a:xfrm>
            <a:off x="861319" y="6093314"/>
            <a:ext cx="19290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5000"/>
              </a:lnSpc>
            </a:pPr>
            <a:r>
              <a:rPr lang="es-CO" sz="2000">
                <a:solidFill>
                  <a:srgbClr val="232F3D"/>
                </a:solidFill>
                <a:latin typeface="Avenir LT Std 65 Medium" panose="020B0803020203020204" pitchFamily="34" charset="0"/>
              </a:rPr>
              <a:t>Presentación</a:t>
            </a:r>
            <a:endParaRPr lang="en-US" sz="2000">
              <a:solidFill>
                <a:srgbClr val="232F3D"/>
              </a:solidFill>
              <a:latin typeface="Avenir LT Std 65 Medium" panose="020B0803020203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75D28FE-BECE-A733-9CD4-9540E3CD2457}"/>
              </a:ext>
            </a:extLst>
          </p:cNvPr>
          <p:cNvSpPr txBox="1"/>
          <p:nvPr userDrawn="1"/>
        </p:nvSpPr>
        <p:spPr>
          <a:xfrm>
            <a:off x="861319" y="6330976"/>
            <a:ext cx="19290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00">
                <a:solidFill>
                  <a:srgbClr val="232F3D"/>
                </a:solidFill>
                <a:latin typeface="Avenir LT Std 45 Book" panose="020B0502020203020204" pitchFamily="34" charset="0"/>
              </a:rPr>
              <a:t>www.website.com</a:t>
            </a:r>
            <a:endParaRPr lang="en-US" sz="2000">
              <a:solidFill>
                <a:srgbClr val="232F3D"/>
              </a:solidFill>
              <a:latin typeface="Avenir LT Std 45 Book" panose="020B0502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0406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589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809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181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7183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64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5365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2192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0462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3575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7485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458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0989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ERP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91A6D924-F2D0-A9D9-9694-F199BAAECA23}"/>
              </a:ext>
            </a:extLst>
          </p:cNvPr>
          <p:cNvGrpSpPr/>
          <p:nvPr userDrawn="1"/>
        </p:nvGrpSpPr>
        <p:grpSpPr>
          <a:xfrm>
            <a:off x="450496" y="5684388"/>
            <a:ext cx="2879223" cy="719598"/>
            <a:chOff x="527221" y="5861664"/>
            <a:chExt cx="2555250" cy="553998"/>
          </a:xfrm>
        </p:grpSpPr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7E5CC5B8-54C5-F65B-0EA8-AEAA0D3D45EB}"/>
                </a:ext>
              </a:extLst>
            </p:cNvPr>
            <p:cNvSpPr txBox="1"/>
            <p:nvPr/>
          </p:nvSpPr>
          <p:spPr>
            <a:xfrm>
              <a:off x="527221" y="5861664"/>
              <a:ext cx="55893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s-CO" sz="2000">
                  <a:solidFill>
                    <a:srgbClr val="E6E6E6"/>
                  </a:solidFill>
                  <a:latin typeface="Avenir LT Std 45 Book" panose="020B0502020203020204" pitchFamily="34" charset="0"/>
                </a:rPr>
                <a:t>2 0</a:t>
              </a:r>
            </a:p>
            <a:p>
              <a:pPr algn="ctr">
                <a:lnSpc>
                  <a:spcPct val="75000"/>
                </a:lnSpc>
              </a:pPr>
              <a:r>
                <a:rPr lang="es-CO" sz="2000">
                  <a:solidFill>
                    <a:srgbClr val="E6E6E6"/>
                  </a:solidFill>
                  <a:latin typeface="Avenir LT Std 45 Book" panose="020B0502020203020204" pitchFamily="34" charset="0"/>
                </a:rPr>
                <a:t>2 5</a:t>
              </a:r>
              <a:endParaRPr lang="en-US" sz="2000">
                <a:solidFill>
                  <a:srgbClr val="E6E6E6"/>
                </a:solidFill>
                <a:latin typeface="Avenir LT Std 45 Book" panose="020B0502020203020204" pitchFamily="34" charset="0"/>
              </a:endParaRPr>
            </a:p>
          </p:txBody>
        </p:sp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4259AEF5-EE2C-04CB-519A-22E36028F8E7}"/>
                </a:ext>
              </a:extLst>
            </p:cNvPr>
            <p:cNvCxnSpPr/>
            <p:nvPr/>
          </p:nvCxnSpPr>
          <p:spPr>
            <a:xfrm>
              <a:off x="1067422" y="5865863"/>
              <a:ext cx="0" cy="473025"/>
            </a:xfrm>
            <a:prstGeom prst="line">
              <a:avLst/>
            </a:prstGeom>
            <a:ln>
              <a:solidFill>
                <a:srgbClr val="E6E6E6"/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8F95BBEE-F301-8286-D8CD-2DD080593A20}"/>
                </a:ext>
              </a:extLst>
            </p:cNvPr>
            <p:cNvSpPr txBox="1"/>
            <p:nvPr/>
          </p:nvSpPr>
          <p:spPr>
            <a:xfrm>
              <a:off x="1153431" y="5901001"/>
              <a:ext cx="1929040" cy="3294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5000"/>
                </a:lnSpc>
              </a:pPr>
              <a:r>
                <a:rPr lang="es-CO" sz="2000">
                  <a:solidFill>
                    <a:srgbClr val="E6E6E6"/>
                  </a:solidFill>
                  <a:latin typeface="Avenir LT Std 65 Medium" panose="020B0803020203020204" pitchFamily="34" charset="0"/>
                </a:rPr>
                <a:t>Presentación</a:t>
              </a:r>
              <a:endParaRPr lang="en-US" sz="2000">
                <a:solidFill>
                  <a:srgbClr val="E6E6E6"/>
                </a:solidFill>
                <a:latin typeface="Avenir LT Std 65 Medium" panose="020B0803020203020204" pitchFamily="34" charset="0"/>
              </a:endParaRP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A4D8C173-3480-9EB2-BE41-6566C4041CC5}"/>
                </a:ext>
              </a:extLst>
            </p:cNvPr>
            <p:cNvSpPr txBox="1"/>
            <p:nvPr/>
          </p:nvSpPr>
          <p:spPr>
            <a:xfrm>
              <a:off x="1153431" y="6138663"/>
              <a:ext cx="192904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1100">
                  <a:solidFill>
                    <a:srgbClr val="E6E6E6"/>
                  </a:solidFill>
                  <a:latin typeface="Avenir LT Std 45 Book" panose="020B0502020203020204" pitchFamily="34" charset="0"/>
                </a:rPr>
                <a:t>www.website.com</a:t>
              </a:r>
              <a:endParaRPr lang="en-US" sz="2000">
                <a:solidFill>
                  <a:srgbClr val="E6E6E6"/>
                </a:solidFill>
                <a:latin typeface="Avenir LT Std 45 Book" panose="020B0502020203020204" pitchFamily="34" charset="0"/>
              </a:endParaRPr>
            </a:p>
          </p:txBody>
        </p: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9AC8D4A8-6CE1-F60E-222C-52D172172E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57" y="461818"/>
            <a:ext cx="1599181" cy="37573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197531B-6D0D-76B6-C094-D40F56776351}"/>
              </a:ext>
            </a:extLst>
          </p:cNvPr>
          <p:cNvSpPr txBox="1"/>
          <p:nvPr userDrawn="1"/>
        </p:nvSpPr>
        <p:spPr>
          <a:xfrm>
            <a:off x="235109" y="6053977"/>
            <a:ext cx="5589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es-CO" sz="2000">
                <a:solidFill>
                  <a:srgbClr val="FCD02F"/>
                </a:solidFill>
                <a:latin typeface="Avenir LT Std 45 Book" panose="020B0502020203020204" pitchFamily="34" charset="0"/>
              </a:rPr>
              <a:t>2 0</a:t>
            </a:r>
          </a:p>
          <a:p>
            <a:pPr algn="ctr">
              <a:lnSpc>
                <a:spcPct val="75000"/>
              </a:lnSpc>
            </a:pPr>
            <a:r>
              <a:rPr lang="es-CO" sz="2000">
                <a:solidFill>
                  <a:srgbClr val="FCD02F"/>
                </a:solidFill>
                <a:latin typeface="Avenir LT Std 45 Book" panose="020B0502020203020204" pitchFamily="34" charset="0"/>
              </a:rPr>
              <a:t>2 5</a:t>
            </a:r>
            <a:endParaRPr lang="en-US" sz="2000">
              <a:solidFill>
                <a:srgbClr val="FCD02F"/>
              </a:solidFill>
              <a:latin typeface="Avenir LT Std 45 Book" panose="020B0502020203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1E755A-17F4-9C01-FBFD-A690C8097735}"/>
              </a:ext>
            </a:extLst>
          </p:cNvPr>
          <p:cNvSpPr txBox="1"/>
          <p:nvPr userDrawn="1"/>
        </p:nvSpPr>
        <p:spPr>
          <a:xfrm>
            <a:off x="861319" y="6093314"/>
            <a:ext cx="19290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5000"/>
              </a:lnSpc>
            </a:pPr>
            <a:r>
              <a:rPr lang="es-CO" sz="2000">
                <a:solidFill>
                  <a:srgbClr val="232F3D"/>
                </a:solidFill>
                <a:latin typeface="Avenir LT Std 65 Medium" panose="020B0803020203020204" pitchFamily="34" charset="0"/>
              </a:rPr>
              <a:t>Presentación</a:t>
            </a:r>
            <a:endParaRPr lang="en-US" sz="2000">
              <a:solidFill>
                <a:srgbClr val="232F3D"/>
              </a:solidFill>
              <a:latin typeface="Avenir LT Std 65 Medium" panose="020B0803020203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75D28FE-BECE-A733-9CD4-9540E3CD2457}"/>
              </a:ext>
            </a:extLst>
          </p:cNvPr>
          <p:cNvSpPr txBox="1"/>
          <p:nvPr userDrawn="1"/>
        </p:nvSpPr>
        <p:spPr>
          <a:xfrm>
            <a:off x="861319" y="6330976"/>
            <a:ext cx="19290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00">
                <a:solidFill>
                  <a:srgbClr val="232F3D"/>
                </a:solidFill>
                <a:latin typeface="Avenir LT Std 45 Book" panose="020B0502020203020204" pitchFamily="34" charset="0"/>
              </a:rPr>
              <a:t>www.website.com</a:t>
            </a:r>
            <a:endParaRPr lang="en-US" sz="2000">
              <a:solidFill>
                <a:srgbClr val="232F3D"/>
              </a:solidFill>
              <a:latin typeface="Avenir LT Std 45 Book" panose="020B0502020203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50D1BE1-A6D7-AE81-A8A5-6978E9F6FF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7FDB970-7C14-4ED5-DF8F-48CB2DC8FC4A}"/>
              </a:ext>
            </a:extLst>
          </p:cNvPr>
          <p:cNvSpPr txBox="1"/>
          <p:nvPr userDrawn="1"/>
        </p:nvSpPr>
        <p:spPr>
          <a:xfrm>
            <a:off x="235109" y="6053977"/>
            <a:ext cx="558939" cy="564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es-CO" sz="2000">
                <a:solidFill>
                  <a:srgbClr val="FCD02F"/>
                </a:solidFill>
                <a:latin typeface="Avenir LT Std 45 Book" panose="020B0502020203020204" pitchFamily="34" charset="0"/>
              </a:rPr>
              <a:t>2 0</a:t>
            </a:r>
          </a:p>
          <a:p>
            <a:pPr algn="ctr">
              <a:lnSpc>
                <a:spcPct val="75000"/>
              </a:lnSpc>
            </a:pPr>
            <a:r>
              <a:rPr lang="es-CO" sz="2000">
                <a:solidFill>
                  <a:srgbClr val="FCD02F"/>
                </a:solidFill>
                <a:latin typeface="Avenir LT Std 45 Book" panose="020B0502020203020204" pitchFamily="34" charset="0"/>
              </a:rPr>
              <a:t>2 6</a:t>
            </a:r>
            <a:endParaRPr lang="en-US" sz="2000">
              <a:solidFill>
                <a:srgbClr val="FCD02F"/>
              </a:solidFill>
              <a:latin typeface="Avenir LT Std 45 Book" panose="020B0502020203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832B927-1102-14A5-E0AF-AFF63E8ADB3A}"/>
              </a:ext>
            </a:extLst>
          </p:cNvPr>
          <p:cNvSpPr txBox="1"/>
          <p:nvPr userDrawn="1"/>
        </p:nvSpPr>
        <p:spPr>
          <a:xfrm>
            <a:off x="861319" y="6093314"/>
            <a:ext cx="19290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5000"/>
              </a:lnSpc>
            </a:pPr>
            <a:r>
              <a:rPr lang="es-CO" sz="2000">
                <a:solidFill>
                  <a:srgbClr val="232F3D"/>
                </a:solidFill>
                <a:latin typeface="Avenir LT Std 65 Medium" panose="020B0803020203020204" pitchFamily="34" charset="0"/>
              </a:rPr>
              <a:t>Presentación</a:t>
            </a:r>
            <a:endParaRPr lang="en-US" sz="2000">
              <a:solidFill>
                <a:srgbClr val="232F3D"/>
              </a:solidFill>
              <a:latin typeface="Avenir LT Std 65 Medium" panose="020B0803020203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8AAEE95-E498-6347-0F2F-5D25D56E5A4B}"/>
              </a:ext>
            </a:extLst>
          </p:cNvPr>
          <p:cNvSpPr txBox="1"/>
          <p:nvPr userDrawn="1"/>
        </p:nvSpPr>
        <p:spPr>
          <a:xfrm>
            <a:off x="861319" y="6330976"/>
            <a:ext cx="19290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00">
                <a:solidFill>
                  <a:srgbClr val="232F3D"/>
                </a:solidFill>
                <a:latin typeface="Avenir LT Std 45 Book" panose="020B0502020203020204" pitchFamily="34" charset="0"/>
              </a:rPr>
              <a:t>www.website.com</a:t>
            </a:r>
            <a:endParaRPr lang="en-US" sz="2000">
              <a:solidFill>
                <a:srgbClr val="232F3D"/>
              </a:solidFill>
              <a:latin typeface="Avenir LT Std 45 Book" panose="020B0502020203020204" pitchFamily="34" charset="0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FCE2E73F-496B-CFD9-670C-E9E2906DD3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910" y="5957572"/>
            <a:ext cx="924416" cy="917813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538445BD-EA3F-FED6-F286-FF2326297AB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50106"/>
            <a:ext cx="12192000" cy="107894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11190CA-94D3-9CCE-3BAC-D510F5B3B6E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947"/>
            <a:ext cx="12192000" cy="65371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25AD5A00-87D9-E33B-B4F4-23F53728657D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54" y="98304"/>
            <a:ext cx="1566145" cy="36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414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6A64070-BBF3-7FF8-D75F-88522220A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9EA888-4D02-195B-1113-46340662C8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FF2119-638A-66A2-DAC0-D520B9B74C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5770BF-07DA-4469-9E8D-7FB6D6799EA4}" type="datetimeFigureOut">
              <a:rPr lang="es-CO" smtClean="0"/>
              <a:t>6/05/2026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F10799-4A52-4C95-2570-2A4655123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BAA52D4-7487-355C-543D-140384DD73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1F3AC0-C637-40CB-A2D1-9A74153CCD1B}" type="slidenum">
              <a:rPr lang="es-CO" smtClean="0"/>
              <a:t>‹Nº›</a:t>
            </a:fld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46B1C0A-7D4E-D53C-B64E-A8E4033E1B6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87066" cy="6858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A31E113-72DD-CDDF-41BA-1BC90A2C3C8C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103" y="2730278"/>
            <a:ext cx="5947794" cy="139744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0F5B8DA-345E-E3F2-B29B-547EDEE0A776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50106"/>
            <a:ext cx="12192000" cy="10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273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72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047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microsoft.com/office/2007/relationships/media" Target="../media/media2.mp4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slideLayout" Target="../slideLayouts/slideLayout20.xml"/><Relationship Id="rId10" Type="http://schemas.openxmlformats.org/officeDocument/2006/relationships/image" Target="../media/image17.png"/><Relationship Id="rId4" Type="http://schemas.openxmlformats.org/officeDocument/2006/relationships/video" Target="../media/media2.mp4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d.docs.live.net/cde0af702fd0b216/Formulario%20sin%20t%C3%ADtulo%20(respuestas)%20(1).xlsx" TargetMode="Externa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7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0.xml"/><Relationship Id="rId6" Type="http://schemas.openxmlformats.org/officeDocument/2006/relationships/slide" Target="slide11.xml"/><Relationship Id="rId5" Type="http://schemas.openxmlformats.org/officeDocument/2006/relationships/slide" Target="slide10.xml"/><Relationship Id="rId4" Type="http://schemas.openxmlformats.org/officeDocument/2006/relationships/slide" Target="slide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view?r=eyJrIjoiNTM1NGNmMDUtZTBiZi00OGU5LWI4OWMtNTRkNmFkNmRmMDk5IiwidCI6IjI0MWQ1MTkyLTA2ZGYtNGQ4OS05N2NiLTE0NTMxYmJjYWI3MSIsImMiOjR9" TargetMode="External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10" Type="http://schemas.openxmlformats.org/officeDocument/2006/relationships/image" Target="../media/image68.png"/><Relationship Id="rId4" Type="http://schemas.openxmlformats.org/officeDocument/2006/relationships/image" Target="../media/image62.jpeg"/><Relationship Id="rId9" Type="http://schemas.openxmlformats.org/officeDocument/2006/relationships/image" Target="../media/image6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image" Target="../media/image70.jpeg"/><Relationship Id="rId7" Type="http://schemas.openxmlformats.org/officeDocument/2006/relationships/image" Target="../media/image74.jpe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10" Type="http://schemas.openxmlformats.org/officeDocument/2006/relationships/image" Target="../media/image77.png"/><Relationship Id="rId4" Type="http://schemas.openxmlformats.org/officeDocument/2006/relationships/image" Target="../media/image71.jpeg"/><Relationship Id="rId9" Type="http://schemas.openxmlformats.org/officeDocument/2006/relationships/image" Target="../media/image7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78.png"/><Relationship Id="rId5" Type="http://schemas.openxmlformats.org/officeDocument/2006/relationships/hyperlink" Target="https://app.powerbi.com/view?r=eyJrIjoiNDhiMDQ5NDQtMWI2OC00OWJkLWFlZTAtNjA0MzI4NGZjZDExIiwidCI6IjI0MWQ1MTkyLTA2ZGYtNGQ4OS05N2NiLTE0NTMxYmJjYWI3MSIsImMiOjR9" TargetMode="Externa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3" Type="http://schemas.openxmlformats.org/officeDocument/2006/relationships/image" Target="../media/image8.jpeg"/><Relationship Id="rId7" Type="http://schemas.openxmlformats.org/officeDocument/2006/relationships/image" Target="../media/image8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10" Type="http://schemas.openxmlformats.org/officeDocument/2006/relationships/image" Target="../media/image85.png"/><Relationship Id="rId4" Type="http://schemas.openxmlformats.org/officeDocument/2006/relationships/image" Target="../media/image9.png"/><Relationship Id="rId9" Type="http://schemas.openxmlformats.org/officeDocument/2006/relationships/image" Target="../media/image84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88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30.png"/><Relationship Id="rId9" Type="http://schemas.openxmlformats.org/officeDocument/2006/relationships/image" Target="../media/image90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6.png"/><Relationship Id="rId18" Type="http://schemas.openxmlformats.org/officeDocument/2006/relationships/image" Target="../media/image101.png"/><Relationship Id="rId3" Type="http://schemas.openxmlformats.org/officeDocument/2006/relationships/tags" Target="../tags/tag5.xml"/><Relationship Id="rId7" Type="http://schemas.openxmlformats.org/officeDocument/2006/relationships/image" Target="../media/image86.png"/><Relationship Id="rId12" Type="http://schemas.openxmlformats.org/officeDocument/2006/relationships/image" Target="../media/image95.png"/><Relationship Id="rId17" Type="http://schemas.openxmlformats.org/officeDocument/2006/relationships/image" Target="../media/image100.jpeg"/><Relationship Id="rId2" Type="http://schemas.openxmlformats.org/officeDocument/2006/relationships/tags" Target="../tags/tag4.xml"/><Relationship Id="rId16" Type="http://schemas.openxmlformats.org/officeDocument/2006/relationships/image" Target="../media/image99.jpeg"/><Relationship Id="rId1" Type="http://schemas.openxmlformats.org/officeDocument/2006/relationships/tags" Target="../tags/tag3.xml"/><Relationship Id="rId6" Type="http://schemas.openxmlformats.org/officeDocument/2006/relationships/image" Target="../media/image30.png"/><Relationship Id="rId11" Type="http://schemas.openxmlformats.org/officeDocument/2006/relationships/image" Target="../media/image94.jpeg"/><Relationship Id="rId5" Type="http://schemas.openxmlformats.org/officeDocument/2006/relationships/slideLayout" Target="../slideLayouts/slideLayout4.xml"/><Relationship Id="rId15" Type="http://schemas.openxmlformats.org/officeDocument/2006/relationships/image" Target="../media/image98.png"/><Relationship Id="rId10" Type="http://schemas.openxmlformats.org/officeDocument/2006/relationships/image" Target="../media/image93.png"/><Relationship Id="rId19" Type="http://schemas.openxmlformats.org/officeDocument/2006/relationships/image" Target="../media/image102.jpeg"/><Relationship Id="rId4" Type="http://schemas.openxmlformats.org/officeDocument/2006/relationships/tags" Target="../tags/tag6.xml"/><Relationship Id="rId9" Type="http://schemas.openxmlformats.org/officeDocument/2006/relationships/image" Target="../media/image92.png"/><Relationship Id="rId14" Type="http://schemas.openxmlformats.org/officeDocument/2006/relationships/image" Target="../media/image9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tags" Target="../tags/tag9.xml"/><Relationship Id="rId7" Type="http://schemas.openxmlformats.org/officeDocument/2006/relationships/hyperlink" Target="https://app.powerbi.com/view?r=eyJrIjoiMzI3NGJkYTAtN2UwOC00MDZkLWI5OWItNTM1ZWE5M2MwNWUyIiwidCI6IjI0MWQ1MTkyLTA2ZGYtNGQ4OS05N2NiLTE0NTMxYmJjYWI3MSIsImMiOjR9" TargetMode="Externa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hyperlink" Target="https://app.powerbi.com/view?r=eyJrIjoiMzM2YjA0MTAtNDE3Ny00ZjU2LWI5YmQtM2I1YTkxYjg0ZjNiIiwidCI6IjI0MWQ1MTkyLTA2ZGYtNGQ4OS05N2NiLTE0NTMxYmJjYWI3MSIsImMiOjR9" TargetMode="External"/><Relationship Id="rId11" Type="http://schemas.openxmlformats.org/officeDocument/2006/relationships/image" Target="../media/image105.png"/><Relationship Id="rId5" Type="http://schemas.openxmlformats.org/officeDocument/2006/relationships/image" Target="../media/image86.png"/><Relationship Id="rId10" Type="http://schemas.openxmlformats.org/officeDocument/2006/relationships/image" Target="../media/image104.png"/><Relationship Id="rId4" Type="http://schemas.openxmlformats.org/officeDocument/2006/relationships/slideLayout" Target="../slideLayouts/slideLayout5.xml"/><Relationship Id="rId9" Type="http://schemas.openxmlformats.org/officeDocument/2006/relationships/hyperlink" Target="https://app.powerbi.com/view?r=eyJrIjoiNmFlNWM5ZDItYjk3My00MGRmLThlYTYtMWFlN2MyMDQxNDgzIiwidCI6IjI0MWQ1MTkyLTA2ZGYtNGQ4OS05N2NiLTE0NTMxYmJjYWI3MSIsImMiOjR9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jpeg"/><Relationship Id="rId13" Type="http://schemas.openxmlformats.org/officeDocument/2006/relationships/image" Target="../media/image111.jpeg"/><Relationship Id="rId3" Type="http://schemas.openxmlformats.org/officeDocument/2006/relationships/tags" Target="../tags/tag12.xml"/><Relationship Id="rId7" Type="http://schemas.openxmlformats.org/officeDocument/2006/relationships/image" Target="../media/image86.png"/><Relationship Id="rId12" Type="http://schemas.openxmlformats.org/officeDocument/2006/relationships/image" Target="../media/image110.jpe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slideLayout" Target="../slideLayouts/slideLayout20.xml"/><Relationship Id="rId11" Type="http://schemas.openxmlformats.org/officeDocument/2006/relationships/image" Target="../media/image109.jpeg"/><Relationship Id="rId5" Type="http://schemas.openxmlformats.org/officeDocument/2006/relationships/video" Target="../media/media3.mp4"/><Relationship Id="rId10" Type="http://schemas.openxmlformats.org/officeDocument/2006/relationships/image" Target="../media/image108.jpeg"/><Relationship Id="rId4" Type="http://schemas.microsoft.com/office/2007/relationships/media" Target="../media/media3.mp4"/><Relationship Id="rId9" Type="http://schemas.openxmlformats.org/officeDocument/2006/relationships/image" Target="../media/image107.jpeg"/><Relationship Id="rId14" Type="http://schemas.openxmlformats.org/officeDocument/2006/relationships/image" Target="../media/image11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jpeg"/><Relationship Id="rId13" Type="http://schemas.openxmlformats.org/officeDocument/2006/relationships/image" Target="../media/image117.png"/><Relationship Id="rId3" Type="http://schemas.microsoft.com/office/2007/relationships/media" Target="../media/media5.mp4"/><Relationship Id="rId7" Type="http://schemas.openxmlformats.org/officeDocument/2006/relationships/image" Target="../media/image69.png"/><Relationship Id="rId12" Type="http://schemas.openxmlformats.org/officeDocument/2006/relationships/hyperlink" Target="https://app.powerbi.com/view?r=eyJrIjoiZGNjNDgxMWYtODc5Ni00MDZhLTkxNDYtMzA0OTdlYmRkYzhmIiwidCI6IjI0MWQ1MTkyLTA2ZGYtNGQ4OS05N2NiLTE0NTMxYmJjYWI3MSIsImMiOjR9" TargetMode="Externa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61.png"/><Relationship Id="rId11" Type="http://schemas.openxmlformats.org/officeDocument/2006/relationships/image" Target="../media/image116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15.png"/><Relationship Id="rId4" Type="http://schemas.openxmlformats.org/officeDocument/2006/relationships/video" Target="../media/media5.mp4"/><Relationship Id="rId9" Type="http://schemas.openxmlformats.org/officeDocument/2006/relationships/image" Target="../media/image114.jpeg"/><Relationship Id="rId14" Type="http://schemas.openxmlformats.org/officeDocument/2006/relationships/image" Target="../media/image118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865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086C39A-4002-6DED-7F7D-8DF1D33276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95674" y="5779173"/>
            <a:ext cx="897332" cy="91458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F8AC728-5A07-F25C-EED8-2669FB6295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002" y="5988272"/>
            <a:ext cx="2085774" cy="705489"/>
          </a:xfrm>
          <a:prstGeom prst="rect">
            <a:avLst/>
          </a:prstGeom>
        </p:spPr>
      </p:pic>
      <p:sp>
        <p:nvSpPr>
          <p:cNvPr id="2" name="TextBox 9">
            <a:extLst>
              <a:ext uri="{FF2B5EF4-FFF2-40B4-BE49-F238E27FC236}">
                <a16:creationId xmlns:a16="http://schemas.microsoft.com/office/drawing/2014/main" id="{FA4E50E0-6F94-4E40-05A3-4E7966A9FB23}"/>
              </a:ext>
            </a:extLst>
          </p:cNvPr>
          <p:cNvSpPr txBox="1"/>
          <p:nvPr/>
        </p:nvSpPr>
        <p:spPr>
          <a:xfrm>
            <a:off x="2455454" y="14388"/>
            <a:ext cx="84210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 algn="just">
              <a:defRPr sz="140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</a:defRPr>
            </a:lvl1pPr>
          </a:lstStyle>
          <a:p>
            <a:r>
              <a:rPr lang="es-CO" sz="1600">
                <a:sym typeface=" Avenir Next Arabic Light"/>
              </a:rPr>
              <a:t>3.1.1 </a:t>
            </a:r>
            <a:r>
              <a:rPr lang="es-MX" sz="1600">
                <a:sym typeface=" Avenir Next Arabic Light"/>
              </a:rPr>
              <a:t>Los miembros del equipo comprenden claramente su paquete de Compensación y Beneficios, incluyendo la compensación variable y los objetivos asociados.</a:t>
            </a:r>
            <a:endParaRPr lang="es-CO" sz="1600">
              <a:sym typeface=" Avenir Next Arabic Light"/>
            </a:endParaRPr>
          </a:p>
          <a:p>
            <a:endParaRPr lang="es-ES" sz="1600">
              <a:sym typeface=" Avenir Next Arabic Light"/>
            </a:endParaRPr>
          </a:p>
        </p:txBody>
      </p:sp>
      <p:pic>
        <p:nvPicPr>
          <p:cNvPr id="9" name="Imagen 8" descr="Diagrama&#10;&#10;El contenido generado por IA puede ser incorrecto.">
            <a:extLst>
              <a:ext uri="{FF2B5EF4-FFF2-40B4-BE49-F238E27FC236}">
                <a16:creationId xmlns:a16="http://schemas.microsoft.com/office/drawing/2014/main" id="{5BC5D676-23CA-E631-A202-ADC58E88B8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6613" y="853756"/>
            <a:ext cx="2625766" cy="852205"/>
          </a:xfrm>
          <a:prstGeom prst="rect">
            <a:avLst/>
          </a:prstGeom>
        </p:spPr>
      </p:pic>
      <p:pic>
        <p:nvPicPr>
          <p:cNvPr id="11" name="Imagen 10" descr="Diagrama, Texto&#10;&#10;El contenido generado por IA puede ser incorrecto.">
            <a:extLst>
              <a:ext uri="{FF2B5EF4-FFF2-40B4-BE49-F238E27FC236}">
                <a16:creationId xmlns:a16="http://schemas.microsoft.com/office/drawing/2014/main" id="{E883AD11-D79C-D5CC-2B24-A05D4EE525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7480" y="1826864"/>
            <a:ext cx="2624032" cy="756679"/>
          </a:xfrm>
          <a:prstGeom prst="rect">
            <a:avLst/>
          </a:prstGeom>
        </p:spPr>
      </p:pic>
      <p:pic>
        <p:nvPicPr>
          <p:cNvPr id="13" name="Imagen 12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BB1706F7-FDE9-3EE3-701E-A69E1CA8A309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247" r="4241" b="-177"/>
          <a:stretch>
            <a:fillRect/>
          </a:stretch>
        </p:blipFill>
        <p:spPr>
          <a:xfrm>
            <a:off x="268474" y="2869097"/>
            <a:ext cx="2619294" cy="3575600"/>
          </a:xfrm>
          <a:prstGeom prst="rect">
            <a:avLst/>
          </a:prstGeom>
        </p:spPr>
      </p:pic>
      <p:pic>
        <p:nvPicPr>
          <p:cNvPr id="15" name="COMP">
            <a:hlinkClick r:id="" action="ppaction://media"/>
            <a:extLst>
              <a:ext uri="{FF2B5EF4-FFF2-40B4-BE49-F238E27FC236}">
                <a16:creationId xmlns:a16="http://schemas.microsoft.com/office/drawing/2014/main" id="{EDB8D031-3D75-A152-A732-1C575430A2F5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2323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121116" y="849987"/>
            <a:ext cx="3475594" cy="2476729"/>
          </a:xfrm>
          <a:prstGeom prst="rect">
            <a:avLst/>
          </a:prstGeom>
        </p:spPr>
      </p:pic>
      <p:pic>
        <p:nvPicPr>
          <p:cNvPr id="20" name="VARIABLEOL">
            <a:hlinkClick r:id="" action="ppaction://media"/>
            <a:extLst>
              <a:ext uri="{FF2B5EF4-FFF2-40B4-BE49-F238E27FC236}">
                <a16:creationId xmlns:a16="http://schemas.microsoft.com/office/drawing/2014/main" id="{C087B551-7B81-522E-B0FD-90B1E2BBFC0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125371" y="3980070"/>
            <a:ext cx="3482429" cy="24725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F17F6D9-24F8-2535-E440-69CF5943F1A9}"/>
              </a:ext>
            </a:extLst>
          </p:cNvPr>
          <p:cNvSpPr txBox="1"/>
          <p:nvPr/>
        </p:nvSpPr>
        <p:spPr>
          <a:xfrm>
            <a:off x="3046956" y="5075523"/>
            <a:ext cx="4846184" cy="1200329"/>
          </a:xfrm>
          <a:prstGeom prst="rect">
            <a:avLst/>
          </a:prstGeom>
          <a:solidFill>
            <a:srgbClr val="4CC4B0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ea typeface="Calibri"/>
                <a:cs typeface="Calibri"/>
              </a:rPr>
              <a:t>TOTAL HC 326</a:t>
            </a:r>
            <a:br>
              <a:rPr lang="en-US">
                <a:ea typeface="Calibri"/>
                <a:cs typeface="Calibri"/>
              </a:rPr>
            </a:br>
            <a:r>
              <a:rPr lang="en-US">
                <a:ea typeface="Calibri"/>
                <a:cs typeface="Calibri"/>
              </a:rPr>
              <a:t>HC IMPACTADO 326</a:t>
            </a:r>
            <a:br>
              <a:rPr lang="en-US">
                <a:ea typeface="Calibri"/>
                <a:cs typeface="Calibri"/>
              </a:rPr>
            </a:br>
            <a:r>
              <a:rPr lang="en-US">
                <a:ea typeface="Calibri"/>
                <a:cs typeface="Calibri"/>
              </a:rPr>
              <a:t>Se </a:t>
            </a:r>
            <a:r>
              <a:rPr lang="en-US" err="1">
                <a:ea typeface="Calibri"/>
                <a:cs typeface="Calibri"/>
              </a:rPr>
              <a:t>programa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resocialización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/>
              <a:t>para </a:t>
            </a:r>
            <a:r>
              <a:rPr lang="en-US" err="1"/>
              <a:t>los</a:t>
            </a:r>
            <a:r>
              <a:rPr lang="en-US"/>
              <a:t> </a:t>
            </a:r>
            <a:r>
              <a:rPr lang="en-US">
                <a:solidFill>
                  <a:srgbClr val="FF0000"/>
                </a:solidFill>
              </a:rPr>
              <a:t>34</a:t>
            </a:r>
            <a:r>
              <a:rPr lang="en-US" b="1">
                <a:solidFill>
                  <a:srgbClr val="FF0000"/>
                </a:solidFill>
              </a:rPr>
              <a:t> </a:t>
            </a:r>
            <a:r>
              <a:rPr lang="en-US" err="1"/>
              <a:t>colaboradores</a:t>
            </a:r>
            <a:r>
              <a:rPr lang="en-US"/>
              <a:t> y </a:t>
            </a:r>
            <a:r>
              <a:rPr lang="en-US" err="1"/>
              <a:t>cerrar</a:t>
            </a:r>
            <a:r>
              <a:rPr lang="en-US"/>
              <a:t> </a:t>
            </a:r>
            <a:r>
              <a:rPr lang="en-US" err="1"/>
              <a:t>el</a:t>
            </a:r>
            <a:r>
              <a:rPr lang="en-US"/>
              <a:t> GAP</a:t>
            </a:r>
            <a:endParaRPr lang="en-US" b="1">
              <a:ea typeface="Calibri"/>
              <a:cs typeface="Calibri"/>
            </a:endParaRPr>
          </a:p>
        </p:txBody>
      </p:sp>
      <p:pic>
        <p:nvPicPr>
          <p:cNvPr id="3" name="Imagen 2" descr="Gráfico, Gráfico de cajas y bigotes&#10;&#10;El contenido generado por IA puede ser incorrecto.">
            <a:extLst>
              <a:ext uri="{FF2B5EF4-FFF2-40B4-BE49-F238E27FC236}">
                <a16:creationId xmlns:a16="http://schemas.microsoft.com/office/drawing/2014/main" id="{D831EED9-02B0-D319-8B55-B13910B8B6D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61118" y="1281044"/>
            <a:ext cx="4410807" cy="357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439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05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>
                <p:cTn id="16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>
                <p:cTn id="2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46DB7-4C16-C67D-AB6F-C6EA81B48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9B0BE08C-3573-B6A0-1034-F435841D5443}"/>
              </a:ext>
            </a:extLst>
          </p:cNvPr>
          <p:cNvSpPr txBox="1"/>
          <p:nvPr/>
        </p:nvSpPr>
        <p:spPr>
          <a:xfrm>
            <a:off x="2455454" y="14388"/>
            <a:ext cx="84210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 algn="just">
              <a:defRPr sz="140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</a:defRPr>
            </a:lvl1pPr>
          </a:lstStyle>
          <a:p>
            <a:r>
              <a:rPr lang="es-CO" sz="1600">
                <a:sym typeface=" Avenir Next Arabic Light"/>
              </a:rPr>
              <a:t>3.1.1 </a:t>
            </a:r>
            <a:r>
              <a:rPr lang="es-MX" sz="1600">
                <a:sym typeface=" Avenir Next Arabic Light"/>
              </a:rPr>
              <a:t>Los miembros del equipo comprenden claramente su paquete de Compensación y Beneficios, incluyendo la compensación variable y los objetivos asociados.</a:t>
            </a:r>
            <a:endParaRPr lang="es-CO" sz="1600">
              <a:sym typeface=" Avenir Next Arabic Light"/>
            </a:endParaRPr>
          </a:p>
          <a:p>
            <a:endParaRPr lang="es-ES" sz="1600">
              <a:sym typeface=" Avenir Next Arabic Light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E81FB27-10B5-416D-0432-94FB2232C664}"/>
              </a:ext>
            </a:extLst>
          </p:cNvPr>
          <p:cNvSpPr txBox="1"/>
          <p:nvPr/>
        </p:nvSpPr>
        <p:spPr>
          <a:xfrm>
            <a:off x="1164363" y="847955"/>
            <a:ext cx="3240448" cy="923330"/>
          </a:xfrm>
          <a:prstGeom prst="rect">
            <a:avLst/>
          </a:prstGeom>
          <a:solidFill>
            <a:srgbClr val="4CC4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>
                <a:ea typeface="Calibri"/>
                <a:cs typeface="Calibri"/>
              </a:rPr>
              <a:t>CAPACITACIÓN SOBRE LA RESOCIALIZACIÓN SALARIAL 2026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7554880-0726-FC69-9D40-536ECDE6E0BB}"/>
              </a:ext>
            </a:extLst>
          </p:cNvPr>
          <p:cNvSpPr txBox="1"/>
          <p:nvPr/>
        </p:nvSpPr>
        <p:spPr>
          <a:xfrm>
            <a:off x="7428450" y="847955"/>
            <a:ext cx="2870654" cy="923330"/>
          </a:xfrm>
          <a:prstGeom prst="rect">
            <a:avLst/>
          </a:prstGeom>
          <a:solidFill>
            <a:srgbClr val="4CC4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>
                <a:solidFill>
                  <a:schemeClr val="bg1"/>
                </a:solidFill>
                <a:ea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ENCUESTA SOBRE LA RESOCIALIZACIÓN DE LOS AUMENTOS SALARIALES</a:t>
            </a:r>
          </a:p>
        </p:txBody>
      </p:sp>
      <p:pic>
        <p:nvPicPr>
          <p:cNvPr id="18" name="Imagen 17" descr="Un grupo de personas sentadas en un restaurante&#10;&#10;El contenido generado por IA puede ser incorrecto.">
            <a:extLst>
              <a:ext uri="{FF2B5EF4-FFF2-40B4-BE49-F238E27FC236}">
                <a16:creationId xmlns:a16="http://schemas.microsoft.com/office/drawing/2014/main" id="{0EF51762-841C-7802-5243-59570E7F0F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6059" y="1905000"/>
            <a:ext cx="2510118" cy="1848972"/>
          </a:xfrm>
          <a:prstGeom prst="rect">
            <a:avLst/>
          </a:prstGeom>
        </p:spPr>
      </p:pic>
      <p:pic>
        <p:nvPicPr>
          <p:cNvPr id="19" name="Imagen 18" descr="Un grupo de personas sentadas en una estación&#10;&#10;El contenido generado por IA puede ser incorrecto.">
            <a:extLst>
              <a:ext uri="{FF2B5EF4-FFF2-40B4-BE49-F238E27FC236}">
                <a16:creationId xmlns:a16="http://schemas.microsoft.com/office/drawing/2014/main" id="{9740A7E8-5AF6-0B59-8BC3-3AA3D846D4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6059" y="4045323"/>
            <a:ext cx="2510118" cy="1848972"/>
          </a:xfrm>
          <a:prstGeom prst="rect">
            <a:avLst/>
          </a:prstGeom>
        </p:spPr>
      </p:pic>
      <p:pic>
        <p:nvPicPr>
          <p:cNvPr id="3" name="Imagen 2" descr="Gráfico&#10;&#10;El contenido generado por IA puede ser incorrecto.">
            <a:extLst>
              <a:ext uri="{FF2B5EF4-FFF2-40B4-BE49-F238E27FC236}">
                <a16:creationId xmlns:a16="http://schemas.microsoft.com/office/drawing/2014/main" id="{516EE59F-FA04-A80D-D381-53795F3F9C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2444" y="1903320"/>
            <a:ext cx="5489202" cy="400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377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CEA3AC56-180C-387E-FA76-997FA462A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02" y="5988272"/>
            <a:ext cx="2085774" cy="70548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A5FE8C1-2297-685D-11C2-5234AFA983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5674" y="5779173"/>
            <a:ext cx="897332" cy="914588"/>
          </a:xfrm>
          <a:prstGeom prst="rect">
            <a:avLst/>
          </a:prstGeom>
        </p:spPr>
      </p:pic>
      <p:sp>
        <p:nvSpPr>
          <p:cNvPr id="2" name="TextBox 9">
            <a:extLst>
              <a:ext uri="{FF2B5EF4-FFF2-40B4-BE49-F238E27FC236}">
                <a16:creationId xmlns:a16="http://schemas.microsoft.com/office/drawing/2014/main" id="{1681217A-7608-D873-F6A4-58159A503D9F}"/>
              </a:ext>
            </a:extLst>
          </p:cNvPr>
          <p:cNvSpPr txBox="1"/>
          <p:nvPr/>
        </p:nvSpPr>
        <p:spPr>
          <a:xfrm>
            <a:off x="2345483" y="1274"/>
            <a:ext cx="8805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just">
              <a:defRPr sz="140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</a:defRPr>
            </a:lvl1pPr>
          </a:lstStyle>
          <a:p>
            <a:r>
              <a:rPr lang="es-CO" sz="1600">
                <a:sym typeface=" Avenir Next Arabic Light"/>
              </a:rPr>
              <a:t>3.1.2 </a:t>
            </a:r>
            <a:r>
              <a:rPr lang="es-MX" sz="1600">
                <a:sym typeface=" Avenir Next Arabic Light"/>
              </a:rPr>
              <a:t>El área sigue el proceso de definición y cascada de objetivos dentro del Ciclo de People de la Zona.</a:t>
            </a:r>
            <a:endParaRPr lang="es-CO" sz="1600">
              <a:sym typeface=" Avenir Next Arabic Light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CFDD23B-4739-9FAA-1447-096F61E6C18C}"/>
              </a:ext>
            </a:extLst>
          </p:cNvPr>
          <p:cNvSpPr/>
          <p:nvPr/>
        </p:nvSpPr>
        <p:spPr>
          <a:xfrm>
            <a:off x="332001" y="5787538"/>
            <a:ext cx="5831998" cy="8174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s-MX" sz="1600">
                <a:solidFill>
                  <a:schemeClr val="bg1"/>
                </a:solidFill>
                <a:latin typeface="Avenir Next LT Pro"/>
                <a:cs typeface="Arial"/>
              </a:rPr>
              <a:t>Cascadeo de objetivos con la relación entre la compensación y las recompensas vinculadas al cumplimiento (3R)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D62AE20-4C42-1F55-D991-F89E2C5FC009}"/>
              </a:ext>
            </a:extLst>
          </p:cNvPr>
          <p:cNvSpPr/>
          <p:nvPr/>
        </p:nvSpPr>
        <p:spPr>
          <a:xfrm>
            <a:off x="6542811" y="5740135"/>
            <a:ext cx="5251674" cy="8174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s-MX" sz="1600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Despliegue estratégico de la conexión de objetivos con la visión del Centro de Distribución 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D9147FC-6E76-F74D-826E-CA19B3E8C8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6173" y="684695"/>
            <a:ext cx="4262782" cy="2186610"/>
          </a:xfrm>
          <a:prstGeom prst="rect">
            <a:avLst/>
          </a:prstGeom>
        </p:spPr>
      </p:pic>
      <p:pic>
        <p:nvPicPr>
          <p:cNvPr id="6" name="Imagen 5" descr="Un grupo de personas en una oficina&#10;&#10;El contenido generado por IA puede ser incorrecto.">
            <a:extLst>
              <a:ext uri="{FF2B5EF4-FFF2-40B4-BE49-F238E27FC236}">
                <a16:creationId xmlns:a16="http://schemas.microsoft.com/office/drawing/2014/main" id="{130A24C4-B6F5-B948-0D76-F817785889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8934" y="3139108"/>
            <a:ext cx="4262783" cy="23743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408F9D-FB29-0B99-93D9-BDE196805873}"/>
              </a:ext>
            </a:extLst>
          </p:cNvPr>
          <p:cNvSpPr txBox="1"/>
          <p:nvPr/>
        </p:nvSpPr>
        <p:spPr>
          <a:xfrm>
            <a:off x="3244619" y="685962"/>
            <a:ext cx="1117144" cy="400110"/>
          </a:xfrm>
          <a:prstGeom prst="rect">
            <a:avLst/>
          </a:prstGeom>
          <a:solidFill>
            <a:srgbClr val="FCD039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  <a:ea typeface="Calibri"/>
                <a:cs typeface="Calibri"/>
              </a:rPr>
              <a:t>OTIF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F18B31-4868-2480-0814-4C297C760BD0}"/>
              </a:ext>
            </a:extLst>
          </p:cNvPr>
          <p:cNvSpPr txBox="1"/>
          <p:nvPr/>
        </p:nvSpPr>
        <p:spPr>
          <a:xfrm>
            <a:off x="550077" y="1084803"/>
            <a:ext cx="1513871" cy="369332"/>
          </a:xfrm>
          <a:prstGeom prst="rect">
            <a:avLst/>
          </a:prstGeom>
          <a:solidFill>
            <a:srgbClr val="4CC4B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ea typeface="Calibri"/>
                <a:cs typeface="Calibri"/>
              </a:rPr>
              <a:t>ONTIME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B3FD92-10A8-69F7-E4B2-180583AFCD0C}"/>
              </a:ext>
            </a:extLst>
          </p:cNvPr>
          <p:cNvSpPr txBox="1"/>
          <p:nvPr/>
        </p:nvSpPr>
        <p:spPr>
          <a:xfrm>
            <a:off x="5301586" y="1214927"/>
            <a:ext cx="1386916" cy="369332"/>
          </a:xfrm>
          <a:prstGeom prst="rect">
            <a:avLst/>
          </a:prstGeom>
          <a:solidFill>
            <a:srgbClr val="4CC4B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ea typeface="Calibri"/>
                <a:cs typeface="Calibri"/>
              </a:rPr>
              <a:t>INFULL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1CFA69A-6B53-4E85-48AF-E9D3D579B771}"/>
              </a:ext>
            </a:extLst>
          </p:cNvPr>
          <p:cNvSpPr/>
          <p:nvPr/>
        </p:nvSpPr>
        <p:spPr>
          <a:xfrm>
            <a:off x="347801" y="1775218"/>
            <a:ext cx="2384607" cy="997512"/>
          </a:xfrm>
          <a:prstGeom prst="ellipse">
            <a:avLst/>
          </a:prstGeom>
          <a:solidFill>
            <a:srgbClr val="4CB0C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err="1">
                <a:ea typeface="Calibri"/>
                <a:cs typeface="Calibri"/>
              </a:rPr>
              <a:t>Cargue</a:t>
            </a:r>
            <a:r>
              <a:rPr lang="en-US">
                <a:ea typeface="Calibri"/>
                <a:cs typeface="Calibri"/>
              </a:rPr>
              <a:t> y </a:t>
            </a:r>
            <a:r>
              <a:rPr lang="en-US" err="1">
                <a:ea typeface="Calibri"/>
                <a:cs typeface="Calibri"/>
              </a:rPr>
              <a:t>descargue</a:t>
            </a:r>
            <a:r>
              <a:rPr lang="en-US">
                <a:ea typeface="Calibri"/>
                <a:cs typeface="Calibri"/>
              </a:rPr>
              <a:t> de</a:t>
            </a:r>
          </a:p>
          <a:p>
            <a:pPr algn="ctr"/>
            <a:r>
              <a:rPr lang="en-US">
                <a:ea typeface="Calibri"/>
                <a:cs typeface="Calibri"/>
              </a:rPr>
              <a:t> T2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A7A5E40-48B1-14F2-9C21-7DF305863F93}"/>
              </a:ext>
            </a:extLst>
          </p:cNvPr>
          <p:cNvSpPr/>
          <p:nvPr/>
        </p:nvSpPr>
        <p:spPr>
          <a:xfrm>
            <a:off x="4807920" y="1786424"/>
            <a:ext cx="2182902" cy="986306"/>
          </a:xfrm>
          <a:prstGeom prst="ellipse">
            <a:avLst/>
          </a:prstGeom>
          <a:solidFill>
            <a:srgbClr val="4CB0C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ea typeface="Calibri"/>
                <a:cs typeface="Calibri"/>
              </a:rPr>
              <a:t>REFUSAL</a:t>
            </a:r>
            <a:endParaRPr lang="en-US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E8C8DF5-A242-A862-2D35-C4F404925688}"/>
              </a:ext>
            </a:extLst>
          </p:cNvPr>
          <p:cNvCxnSpPr/>
          <p:nvPr/>
        </p:nvCxnSpPr>
        <p:spPr>
          <a:xfrm flipV="1">
            <a:off x="3071591" y="2264135"/>
            <a:ext cx="1545143" cy="615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7A57FC6-D30E-D2F2-2897-38032B54AEE4}"/>
              </a:ext>
            </a:extLst>
          </p:cNvPr>
          <p:cNvCxnSpPr/>
          <p:nvPr/>
        </p:nvCxnSpPr>
        <p:spPr>
          <a:xfrm flipH="1">
            <a:off x="2153935" y="939891"/>
            <a:ext cx="1041299" cy="2219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3D92CAF-D646-4A1C-8B7C-26B093158755}"/>
              </a:ext>
            </a:extLst>
          </p:cNvPr>
          <p:cNvCxnSpPr>
            <a:cxnSpLocks/>
          </p:cNvCxnSpPr>
          <p:nvPr/>
        </p:nvCxnSpPr>
        <p:spPr>
          <a:xfrm>
            <a:off x="4375658" y="943064"/>
            <a:ext cx="866237" cy="2763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6486349E-C7A8-BF63-0868-8D7CB0822747}"/>
              </a:ext>
            </a:extLst>
          </p:cNvPr>
          <p:cNvSpPr/>
          <p:nvPr/>
        </p:nvSpPr>
        <p:spPr>
          <a:xfrm>
            <a:off x="1550" y="3065016"/>
            <a:ext cx="1348022" cy="580905"/>
          </a:xfrm>
          <a:prstGeom prst="roundRect">
            <a:avLst/>
          </a:prstGeom>
          <a:solidFill>
            <a:srgbClr val="4CB0C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>
                <a:solidFill>
                  <a:srgbClr val="000000"/>
                </a:solidFill>
                <a:ea typeface="Calibri"/>
                <a:cs typeface="Calibri"/>
              </a:rPr>
              <a:t>Productividad</a:t>
            </a:r>
            <a:br>
              <a:rPr lang="en-US" sz="1400">
                <a:solidFill>
                  <a:srgbClr val="000000"/>
                </a:solidFill>
                <a:ea typeface="Calibri"/>
                <a:cs typeface="Calibri"/>
              </a:rPr>
            </a:br>
            <a:r>
              <a:rPr lang="en-US" sz="1400">
                <a:solidFill>
                  <a:srgbClr val="000000"/>
                </a:solidFill>
                <a:ea typeface="Calibri"/>
                <a:cs typeface="Calibri"/>
              </a:rPr>
              <a:t>picking</a:t>
            </a:r>
            <a:endParaRPr lang="en-US" err="1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78088B58-6743-C798-3367-71F691BFEC0B}"/>
              </a:ext>
            </a:extLst>
          </p:cNvPr>
          <p:cNvSpPr/>
          <p:nvPr/>
        </p:nvSpPr>
        <p:spPr>
          <a:xfrm>
            <a:off x="2796913" y="3067306"/>
            <a:ext cx="1364689" cy="570583"/>
          </a:xfrm>
          <a:prstGeom prst="roundRect">
            <a:avLst/>
          </a:prstGeom>
          <a:solidFill>
            <a:srgbClr val="4CB0C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>
                <a:solidFill>
                  <a:srgbClr val="000000"/>
                </a:solidFill>
                <a:ea typeface="Calibri"/>
                <a:cs typeface="Calibri"/>
              </a:rPr>
              <a:t>Productividad reempaque</a:t>
            </a:r>
            <a:endParaRPr lang="en-US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387CD189-FA17-A724-38F2-660700B73A5C}"/>
              </a:ext>
            </a:extLst>
          </p:cNvPr>
          <p:cNvSpPr/>
          <p:nvPr/>
        </p:nvSpPr>
        <p:spPr>
          <a:xfrm>
            <a:off x="1398923" y="3070476"/>
            <a:ext cx="1329805" cy="570584"/>
          </a:xfrm>
          <a:prstGeom prst="roundRect">
            <a:avLst/>
          </a:prstGeom>
          <a:solidFill>
            <a:srgbClr val="4CB0C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>
                <a:solidFill>
                  <a:srgbClr val="000000"/>
                </a:solidFill>
                <a:ea typeface="Calibri"/>
                <a:cs typeface="Calibri"/>
              </a:rPr>
              <a:t>Productividad</a:t>
            </a:r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pPr algn="ctr"/>
            <a:r>
              <a:rPr lang="en-US" sz="1400">
                <a:solidFill>
                  <a:srgbClr val="000000"/>
                </a:solidFill>
                <a:ea typeface="Calibri"/>
                <a:cs typeface="Calibri"/>
              </a:rPr>
              <a:t>sorting</a:t>
            </a:r>
            <a:endParaRPr lang="en-US">
              <a:ea typeface="Calibri"/>
              <a:cs typeface="Calibri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FF98B70-5278-F60C-24BF-01C4378BDF97}"/>
              </a:ext>
            </a:extLst>
          </p:cNvPr>
          <p:cNvCxnSpPr/>
          <p:nvPr/>
        </p:nvCxnSpPr>
        <p:spPr>
          <a:xfrm flipH="1">
            <a:off x="444859" y="2488675"/>
            <a:ext cx="11091" cy="5321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C9E2727-BDD6-D1D7-A8FF-BB0DBE7B9F69}"/>
              </a:ext>
            </a:extLst>
          </p:cNvPr>
          <p:cNvCxnSpPr>
            <a:cxnSpLocks/>
          </p:cNvCxnSpPr>
          <p:nvPr/>
        </p:nvCxnSpPr>
        <p:spPr>
          <a:xfrm flipH="1">
            <a:off x="1909424" y="2776998"/>
            <a:ext cx="9823" cy="2551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0A29615-203F-8019-CAB9-9AC51E1CE98A}"/>
              </a:ext>
            </a:extLst>
          </p:cNvPr>
          <p:cNvCxnSpPr>
            <a:cxnSpLocks/>
          </p:cNvCxnSpPr>
          <p:nvPr/>
        </p:nvCxnSpPr>
        <p:spPr>
          <a:xfrm>
            <a:off x="2665411" y="2514252"/>
            <a:ext cx="253833" cy="3192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entagon 29">
            <a:extLst>
              <a:ext uri="{FF2B5EF4-FFF2-40B4-BE49-F238E27FC236}">
                <a16:creationId xmlns:a16="http://schemas.microsoft.com/office/drawing/2014/main" id="{D38DD821-636C-DC20-8718-D153946ACB4A}"/>
              </a:ext>
            </a:extLst>
          </p:cNvPr>
          <p:cNvSpPr/>
          <p:nvPr/>
        </p:nvSpPr>
        <p:spPr>
          <a:xfrm>
            <a:off x="4782216" y="3639048"/>
            <a:ext cx="2108972" cy="1649140"/>
          </a:xfrm>
          <a:prstGeom prst="pentagon">
            <a:avLst/>
          </a:prstGeom>
          <a:solidFill>
            <a:srgbClr val="FCD03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err="1">
                <a:ea typeface="Calibri"/>
                <a:cs typeface="Calibri"/>
              </a:rPr>
              <a:t>Modulación</a:t>
            </a:r>
            <a:endParaRPr lang="en-US" err="1"/>
          </a:p>
        </p:txBody>
      </p:sp>
      <p:sp>
        <p:nvSpPr>
          <p:cNvPr id="31" name="Pentagon 30">
            <a:extLst>
              <a:ext uri="{FF2B5EF4-FFF2-40B4-BE49-F238E27FC236}">
                <a16:creationId xmlns:a16="http://schemas.microsoft.com/office/drawing/2014/main" id="{B4DAF729-4072-1B75-7A85-1844B57AF0F0}"/>
              </a:ext>
            </a:extLst>
          </p:cNvPr>
          <p:cNvSpPr/>
          <p:nvPr/>
        </p:nvSpPr>
        <p:spPr>
          <a:xfrm>
            <a:off x="741121" y="4332334"/>
            <a:ext cx="2115315" cy="1323112"/>
          </a:xfrm>
          <a:prstGeom prst="pentagon">
            <a:avLst/>
          </a:prstGeom>
          <a:solidFill>
            <a:srgbClr val="FCD03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ea typeface="Calibri"/>
                <a:cs typeface="Calibri"/>
              </a:rPr>
              <a:t>Tiempo en Bahía Por </a:t>
            </a:r>
            <a:r>
              <a:rPr lang="en-US" err="1">
                <a:ea typeface="Calibri"/>
                <a:cs typeface="Calibri"/>
              </a:rPr>
              <a:t>opm</a:t>
            </a:r>
            <a:endParaRPr lang="en-US" err="1"/>
          </a:p>
        </p:txBody>
      </p:sp>
      <p:sp>
        <p:nvSpPr>
          <p:cNvPr id="32" name="Arrow: Down 31">
            <a:extLst>
              <a:ext uri="{FF2B5EF4-FFF2-40B4-BE49-F238E27FC236}">
                <a16:creationId xmlns:a16="http://schemas.microsoft.com/office/drawing/2014/main" id="{C04995DE-6D8F-4C1A-97A1-1CDF6419EB4B}"/>
              </a:ext>
            </a:extLst>
          </p:cNvPr>
          <p:cNvSpPr/>
          <p:nvPr/>
        </p:nvSpPr>
        <p:spPr>
          <a:xfrm>
            <a:off x="5734642" y="2950603"/>
            <a:ext cx="285542" cy="547289"/>
          </a:xfrm>
          <a:prstGeom prst="downArrow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row: Down 32">
            <a:extLst>
              <a:ext uri="{FF2B5EF4-FFF2-40B4-BE49-F238E27FC236}">
                <a16:creationId xmlns:a16="http://schemas.microsoft.com/office/drawing/2014/main" id="{1E8CF2F8-1AB7-79CC-5B6C-26C532FE3415}"/>
              </a:ext>
            </a:extLst>
          </p:cNvPr>
          <p:cNvSpPr/>
          <p:nvPr/>
        </p:nvSpPr>
        <p:spPr>
          <a:xfrm>
            <a:off x="1629695" y="3784489"/>
            <a:ext cx="343052" cy="432271"/>
          </a:xfrm>
          <a:prstGeom prst="downArrow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AA6B6F71-0BE2-22D5-CD95-401EDC0702D6}"/>
              </a:ext>
            </a:extLst>
          </p:cNvPr>
          <p:cNvCxnSpPr/>
          <p:nvPr/>
        </p:nvCxnSpPr>
        <p:spPr>
          <a:xfrm>
            <a:off x="1252141" y="1472902"/>
            <a:ext cx="3914" cy="2905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0F004CC-DF5A-26F4-277C-CE9FFC3CA4DC}"/>
              </a:ext>
            </a:extLst>
          </p:cNvPr>
          <p:cNvCxnSpPr>
            <a:cxnSpLocks/>
          </p:cNvCxnSpPr>
          <p:nvPr/>
        </p:nvCxnSpPr>
        <p:spPr>
          <a:xfrm>
            <a:off x="5924993" y="1584959"/>
            <a:ext cx="3914" cy="1673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8981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8C08E-C72A-6362-3336-B0ED30804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D1F4DCFD-E52D-C063-38DC-07CB6DBD8B00}"/>
              </a:ext>
            </a:extLst>
          </p:cNvPr>
          <p:cNvSpPr txBox="1"/>
          <p:nvPr/>
        </p:nvSpPr>
        <p:spPr>
          <a:xfrm>
            <a:off x="2345483" y="1274"/>
            <a:ext cx="8805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just">
              <a:defRPr sz="140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</a:defRPr>
            </a:lvl1pPr>
          </a:lstStyle>
          <a:p>
            <a:r>
              <a:rPr lang="es-CO" sz="1600">
                <a:sym typeface=" Avenir Next Arabic Light"/>
              </a:rPr>
              <a:t>3.1.2 </a:t>
            </a:r>
            <a:r>
              <a:rPr lang="es-MX" sz="1600">
                <a:sym typeface=" Avenir Next Arabic Light"/>
              </a:rPr>
              <a:t>El área sigue el proceso de definición y cascada de objetivos dentro del Ciclo de People de la Zona.</a:t>
            </a:r>
            <a:endParaRPr lang="es-CO" sz="1600">
              <a:sym typeface=" Avenir Next Arabic Light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32AB35A9-B2A5-C2E1-EA42-E2C94E3D6024}"/>
              </a:ext>
            </a:extLst>
          </p:cNvPr>
          <p:cNvSpPr/>
          <p:nvPr/>
        </p:nvSpPr>
        <p:spPr>
          <a:xfrm>
            <a:off x="6029235" y="5472694"/>
            <a:ext cx="4966446" cy="5009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s-MX" sz="1600">
                <a:solidFill>
                  <a:schemeClr val="bg1"/>
                </a:solidFill>
                <a:latin typeface="Avenir Next LT Pro"/>
                <a:cs typeface="Arial"/>
              </a:rPr>
              <a:t>Seguimiento de Tránsitos </a:t>
            </a:r>
            <a:r>
              <a:rPr lang="es-MX" sz="1600" err="1">
                <a:solidFill>
                  <a:schemeClr val="bg1"/>
                </a:solidFill>
                <a:latin typeface="Avenir Next LT Pro"/>
                <a:cs typeface="Arial"/>
              </a:rPr>
              <a:t>Ptes</a:t>
            </a:r>
            <a:r>
              <a:rPr lang="es-MX" sz="1600">
                <a:solidFill>
                  <a:schemeClr val="bg1"/>
                </a:solidFill>
                <a:latin typeface="Avenir Next LT Pro"/>
                <a:cs typeface="Arial"/>
              </a:rPr>
              <a:t> para el AV55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829E47A1-ACBD-62FA-A7D0-8ED03DE830BE}"/>
              </a:ext>
            </a:extLst>
          </p:cNvPr>
          <p:cNvSpPr/>
          <p:nvPr/>
        </p:nvSpPr>
        <p:spPr>
          <a:xfrm>
            <a:off x="396431" y="2769079"/>
            <a:ext cx="4712307" cy="52725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s-MX" sz="1600">
                <a:solidFill>
                  <a:schemeClr val="bg1"/>
                </a:solidFill>
                <a:latin typeface="Avenir Next LT Pro"/>
                <a:cs typeface="Arial"/>
              </a:rPr>
              <a:t>Seguimiento diario del agotado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667A197D-35CA-1912-6D71-58534B7C75E9}"/>
              </a:ext>
            </a:extLst>
          </p:cNvPr>
          <p:cNvSpPr/>
          <p:nvPr/>
        </p:nvSpPr>
        <p:spPr>
          <a:xfrm>
            <a:off x="389405" y="5472115"/>
            <a:ext cx="4719333" cy="5048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s-MX" sz="1600">
                <a:solidFill>
                  <a:schemeClr val="bg1"/>
                </a:solidFill>
                <a:latin typeface="Avenir Next LT Pro"/>
                <a:cs typeface="Arial"/>
              </a:rPr>
              <a:t>Verificación X2 en validaciones del cargue </a:t>
            </a:r>
          </a:p>
        </p:txBody>
      </p:sp>
      <p:pic>
        <p:nvPicPr>
          <p:cNvPr id="35" name="Imagen 34">
            <a:extLst>
              <a:ext uri="{FF2B5EF4-FFF2-40B4-BE49-F238E27FC236}">
                <a16:creationId xmlns:a16="http://schemas.microsoft.com/office/drawing/2014/main" id="{BDC38DBF-D365-4CF3-2D58-F7187B7C1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205" y="600894"/>
            <a:ext cx="4716533" cy="2164545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A6543491-66BB-1F3F-49AC-2E7A07C3F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3345" y="604216"/>
            <a:ext cx="4958230" cy="2163638"/>
          </a:xfrm>
          <a:prstGeom prst="rect">
            <a:avLst/>
          </a:prstGeom>
        </p:spPr>
      </p:pic>
      <p:cxnSp>
        <p:nvCxnSpPr>
          <p:cNvPr id="37" name="Conector recto de flecha 36">
            <a:extLst>
              <a:ext uri="{FF2B5EF4-FFF2-40B4-BE49-F238E27FC236}">
                <a16:creationId xmlns:a16="http://schemas.microsoft.com/office/drawing/2014/main" id="{05AD6BC3-6DBE-00E9-205B-96A275C17175}"/>
              </a:ext>
            </a:extLst>
          </p:cNvPr>
          <p:cNvCxnSpPr>
            <a:cxnSpLocks/>
          </p:cNvCxnSpPr>
          <p:nvPr/>
        </p:nvCxnSpPr>
        <p:spPr>
          <a:xfrm>
            <a:off x="5108738" y="1933732"/>
            <a:ext cx="93581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ángulo 40">
            <a:extLst>
              <a:ext uri="{FF2B5EF4-FFF2-40B4-BE49-F238E27FC236}">
                <a16:creationId xmlns:a16="http://schemas.microsoft.com/office/drawing/2014/main" id="{44F77CF3-EDFC-546E-6281-CE34C0E9F942}"/>
              </a:ext>
            </a:extLst>
          </p:cNvPr>
          <p:cNvSpPr/>
          <p:nvPr/>
        </p:nvSpPr>
        <p:spPr>
          <a:xfrm>
            <a:off x="6044248" y="2771493"/>
            <a:ext cx="4958836" cy="52725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s-MX" sz="1600">
                <a:solidFill>
                  <a:schemeClr val="bg1"/>
                </a:solidFill>
                <a:latin typeface="Avenir Next LT Pro"/>
                <a:cs typeface="Arial"/>
              </a:rPr>
              <a:t>Correo solicitando el PT 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7C2B5979-8EA2-7FFA-1C7A-DB2F540753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683" y="3437419"/>
            <a:ext cx="4719918" cy="2026953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208EC48E-8B21-9FE4-4D96-46990D08A7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3042" y="3447633"/>
            <a:ext cx="4955242" cy="203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40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n 37">
            <a:extLst>
              <a:ext uri="{FF2B5EF4-FFF2-40B4-BE49-F238E27FC236}">
                <a16:creationId xmlns:a16="http://schemas.microsoft.com/office/drawing/2014/main" id="{F9056559-2B7E-00CF-F1A4-9302A7B6B7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5674" y="5794671"/>
            <a:ext cx="897332" cy="914588"/>
          </a:xfrm>
          <a:prstGeom prst="rect">
            <a:avLst/>
          </a:prstGeom>
        </p:spPr>
      </p:pic>
      <p:sp>
        <p:nvSpPr>
          <p:cNvPr id="2" name="TextBox 9">
            <a:extLst>
              <a:ext uri="{FF2B5EF4-FFF2-40B4-BE49-F238E27FC236}">
                <a16:creationId xmlns:a16="http://schemas.microsoft.com/office/drawing/2014/main" id="{5EE7E7F4-E4BE-F4A1-3817-DEDE2CF33EF0}"/>
              </a:ext>
            </a:extLst>
          </p:cNvPr>
          <p:cNvSpPr txBox="1"/>
          <p:nvPr/>
        </p:nvSpPr>
        <p:spPr>
          <a:xfrm>
            <a:off x="2467758" y="129382"/>
            <a:ext cx="81194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just">
              <a:defRPr sz="160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</a:defRPr>
            </a:lvl1pPr>
          </a:lstStyle>
          <a:p>
            <a:r>
              <a:rPr lang="es-CO">
                <a:sym typeface=" Avenir Next Arabic Light"/>
              </a:rPr>
              <a:t>3.1.3 </a:t>
            </a:r>
            <a:r>
              <a:rPr lang="es-MX">
                <a:sym typeface=" Avenir Next Arabic Light"/>
              </a:rPr>
              <a:t>El reconocimiento se realiza de manera formal y/o informal.</a:t>
            </a:r>
            <a:endParaRPr lang="es-CO">
              <a:sym typeface=" Avenir Next Arabic Light"/>
            </a:endParaRPr>
          </a:p>
        </p:txBody>
      </p:sp>
      <p:sp>
        <p:nvSpPr>
          <p:cNvPr id="4" name="Diagrama de flujo: proceso 3">
            <a:extLst>
              <a:ext uri="{FF2B5EF4-FFF2-40B4-BE49-F238E27FC236}">
                <a16:creationId xmlns:a16="http://schemas.microsoft.com/office/drawing/2014/main" id="{EA132AEA-CBBD-6330-4ABB-55974CE938BD}"/>
              </a:ext>
            </a:extLst>
          </p:cNvPr>
          <p:cNvSpPr/>
          <p:nvPr/>
        </p:nvSpPr>
        <p:spPr>
          <a:xfrm>
            <a:off x="8092534" y="1901711"/>
            <a:ext cx="1800000" cy="648000"/>
          </a:xfrm>
          <a:prstGeom prst="flowChartProcess">
            <a:avLst/>
          </a:prstGeom>
          <a:solidFill>
            <a:srgbClr val="196989"/>
          </a:solidFill>
          <a:ln w="9525" cmpd="sng">
            <a:solidFill>
              <a:schemeClr val="lt1">
                <a:shade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 panose="020B0504020202020204" pitchFamily="34" charset="0"/>
              </a:rPr>
              <a:t>Informar y entregar el reconocimiento </a:t>
            </a:r>
          </a:p>
        </p:txBody>
      </p:sp>
      <p:sp>
        <p:nvSpPr>
          <p:cNvPr id="5" name="Diagrama de flujo: documento 4">
            <a:extLst>
              <a:ext uri="{FF2B5EF4-FFF2-40B4-BE49-F238E27FC236}">
                <a16:creationId xmlns:a16="http://schemas.microsoft.com/office/drawing/2014/main" id="{6EB4650E-3D4D-5585-E00A-43A82503A4AC}"/>
              </a:ext>
            </a:extLst>
          </p:cNvPr>
          <p:cNvSpPr/>
          <p:nvPr/>
        </p:nvSpPr>
        <p:spPr>
          <a:xfrm>
            <a:off x="2216302" y="847831"/>
            <a:ext cx="1758556" cy="747641"/>
          </a:xfrm>
          <a:prstGeom prst="flowChartDocument">
            <a:avLst/>
          </a:prstGeom>
          <a:solidFill>
            <a:schemeClr val="accent6">
              <a:lumMod val="40000"/>
              <a:lumOff val="60000"/>
            </a:schemeClr>
          </a:solidFill>
          <a:ln w="9525" cmpd="sng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 panose="020B0504020202020204" pitchFamily="34" charset="0"/>
              </a:rPr>
              <a:t>Tendencia de indicadores</a:t>
            </a:r>
          </a:p>
        </p:txBody>
      </p:sp>
      <p:sp>
        <p:nvSpPr>
          <p:cNvPr id="6" name="Diagrama de flujo: proceso 5">
            <a:extLst>
              <a:ext uri="{FF2B5EF4-FFF2-40B4-BE49-F238E27FC236}">
                <a16:creationId xmlns:a16="http://schemas.microsoft.com/office/drawing/2014/main" id="{A551A75E-D06E-8158-93EB-06E826E8D63B}"/>
              </a:ext>
            </a:extLst>
          </p:cNvPr>
          <p:cNvSpPr/>
          <p:nvPr/>
        </p:nvSpPr>
        <p:spPr>
          <a:xfrm>
            <a:off x="362821" y="2040755"/>
            <a:ext cx="1764293" cy="648000"/>
          </a:xfrm>
          <a:prstGeom prst="flowChartProcess">
            <a:avLst/>
          </a:prstGeom>
          <a:solidFill>
            <a:srgbClr val="196989"/>
          </a:solidFill>
          <a:ln w="9525" cmpd="sng">
            <a:solidFill>
              <a:schemeClr val="lt1">
                <a:shade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 panose="020B0504020202020204" pitchFamily="34" charset="0"/>
              </a:rPr>
              <a:t>Revisar los indicadores que componen el sueño</a:t>
            </a:r>
          </a:p>
        </p:txBody>
      </p:sp>
      <p:sp>
        <p:nvSpPr>
          <p:cNvPr id="7" name="Diagrama de flujo: proceso 6">
            <a:extLst>
              <a:ext uri="{FF2B5EF4-FFF2-40B4-BE49-F238E27FC236}">
                <a16:creationId xmlns:a16="http://schemas.microsoft.com/office/drawing/2014/main" id="{E88E27E1-B2BA-4A0F-7A9B-FACAF33AB087}"/>
              </a:ext>
            </a:extLst>
          </p:cNvPr>
          <p:cNvSpPr/>
          <p:nvPr/>
        </p:nvSpPr>
        <p:spPr>
          <a:xfrm>
            <a:off x="2189577" y="2040755"/>
            <a:ext cx="1800000" cy="648000"/>
          </a:xfrm>
          <a:prstGeom prst="flowChartProcess">
            <a:avLst/>
          </a:prstGeom>
          <a:solidFill>
            <a:srgbClr val="196989"/>
          </a:solidFill>
          <a:ln w="9525" cmpd="sng">
            <a:solidFill>
              <a:schemeClr val="lt1">
                <a:shade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91440" tIns="45720" rIns="91440" bIns="45720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Definir indicadores a premiar que apalanquen el sueño del CD</a:t>
            </a:r>
            <a:r>
              <a:rPr kumimoji="0" lang="es-CO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</a:rPr>
              <a:t> </a:t>
            </a:r>
          </a:p>
        </p:txBody>
      </p:sp>
      <p:sp>
        <p:nvSpPr>
          <p:cNvPr id="8" name="Diagrama de flujo: proceso 7">
            <a:extLst>
              <a:ext uri="{FF2B5EF4-FFF2-40B4-BE49-F238E27FC236}">
                <a16:creationId xmlns:a16="http://schemas.microsoft.com/office/drawing/2014/main" id="{7AE755C4-4D28-CC43-57C0-57EBA6C03938}"/>
              </a:ext>
            </a:extLst>
          </p:cNvPr>
          <p:cNvSpPr/>
          <p:nvPr/>
        </p:nvSpPr>
        <p:spPr>
          <a:xfrm>
            <a:off x="4069939" y="2040755"/>
            <a:ext cx="1800000" cy="648000"/>
          </a:xfrm>
          <a:prstGeom prst="flowChartProcess">
            <a:avLst/>
          </a:prstGeom>
          <a:solidFill>
            <a:srgbClr val="196989"/>
          </a:solidFill>
          <a:ln w="9525" cmpd="sng">
            <a:solidFill>
              <a:schemeClr val="lt1">
                <a:shade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91440" tIns="45720" rIns="91440" bIns="45720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Socializar o divulgar los criterios de premiación</a:t>
            </a:r>
            <a:endParaRPr kumimoji="0" lang="es-CO" sz="11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hlinkClick r:id="rId4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4AE6CABE-4BF1-3404-CFA8-90D7C3D9C8C1}"/>
              </a:ext>
            </a:extLst>
          </p:cNvPr>
          <p:cNvSpPr/>
          <p:nvPr/>
        </p:nvSpPr>
        <p:spPr>
          <a:xfrm>
            <a:off x="6033524" y="830879"/>
            <a:ext cx="1800000" cy="648000"/>
          </a:xfrm>
          <a:prstGeom prst="roundRect">
            <a:avLst/>
          </a:prstGeom>
          <a:solidFill>
            <a:srgbClr val="196989"/>
          </a:solidFill>
          <a:ln w="9525" cmpd="sng">
            <a:solidFill>
              <a:schemeClr val="lt1">
                <a:shade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91440" tIns="45720" rIns="91440" bIns="45720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Reconocimientos formales</a:t>
            </a:r>
            <a:endParaRPr kumimoji="0" lang="es-CO" sz="11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</a:endParaRP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85B848CE-FCF4-C870-A9AD-58A4B8E0A2B4}"/>
              </a:ext>
            </a:extLst>
          </p:cNvPr>
          <p:cNvSpPr/>
          <p:nvPr/>
        </p:nvSpPr>
        <p:spPr>
          <a:xfrm>
            <a:off x="6099042" y="3032953"/>
            <a:ext cx="1800000" cy="648000"/>
          </a:xfrm>
          <a:prstGeom prst="roundRect">
            <a:avLst/>
          </a:prstGeom>
          <a:solidFill>
            <a:srgbClr val="196989"/>
          </a:solidFill>
          <a:ln w="9525" cmpd="sng">
            <a:solidFill>
              <a:schemeClr val="lt1">
                <a:shade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91440" tIns="45720" rIns="91440" bIns="45720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Reconocimientos informales</a:t>
            </a:r>
            <a:endParaRPr kumimoji="0" lang="es-CO" sz="11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</a:endParaRPr>
          </a:p>
        </p:txBody>
      </p:sp>
      <p:sp>
        <p:nvSpPr>
          <p:cNvPr id="11" name="Diagrama de flujo: decisión 10">
            <a:extLst>
              <a:ext uri="{FF2B5EF4-FFF2-40B4-BE49-F238E27FC236}">
                <a16:creationId xmlns:a16="http://schemas.microsoft.com/office/drawing/2014/main" id="{C68A55F2-3D43-E267-C4AD-838B3D71F902}"/>
              </a:ext>
            </a:extLst>
          </p:cNvPr>
          <p:cNvSpPr/>
          <p:nvPr/>
        </p:nvSpPr>
        <p:spPr>
          <a:xfrm>
            <a:off x="8116569" y="3843855"/>
            <a:ext cx="1745729" cy="930630"/>
          </a:xfrm>
          <a:prstGeom prst="flowChartDecision">
            <a:avLst/>
          </a:prstGeom>
          <a:solidFill>
            <a:srgbClr val="FCD02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0"/>
              </a:rPr>
              <a:t>Plan de mejora</a:t>
            </a:r>
          </a:p>
        </p:txBody>
      </p:sp>
      <p:sp>
        <p:nvSpPr>
          <p:cNvPr id="12" name="Diagrama de flujo: proceso 11">
            <a:extLst>
              <a:ext uri="{FF2B5EF4-FFF2-40B4-BE49-F238E27FC236}">
                <a16:creationId xmlns:a16="http://schemas.microsoft.com/office/drawing/2014/main" id="{181E53D0-637A-B7DD-B7CC-5C4A4A284964}"/>
              </a:ext>
            </a:extLst>
          </p:cNvPr>
          <p:cNvSpPr/>
          <p:nvPr/>
        </p:nvSpPr>
        <p:spPr>
          <a:xfrm>
            <a:off x="10392000" y="3983334"/>
            <a:ext cx="1800000" cy="648000"/>
          </a:xfrm>
          <a:prstGeom prst="flowChartProcess">
            <a:avLst/>
          </a:prstGeom>
          <a:solidFill>
            <a:srgbClr val="196989"/>
          </a:solidFill>
          <a:ln w="9525" cmpd="sng">
            <a:solidFill>
              <a:schemeClr val="lt1">
                <a:shade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 panose="020B0504020202020204" pitchFamily="34" charset="0"/>
              </a:rPr>
              <a:t>Toma de acciones</a:t>
            </a:r>
          </a:p>
        </p:txBody>
      </p:sp>
      <p:sp>
        <p:nvSpPr>
          <p:cNvPr id="13" name="CuadroTexto 41">
            <a:extLst>
              <a:ext uri="{FF2B5EF4-FFF2-40B4-BE49-F238E27FC236}">
                <a16:creationId xmlns:a16="http://schemas.microsoft.com/office/drawing/2014/main" id="{1C264837-1304-C097-34E3-AE7D571141A3}"/>
              </a:ext>
            </a:extLst>
          </p:cNvPr>
          <p:cNvSpPr txBox="1"/>
          <p:nvPr/>
        </p:nvSpPr>
        <p:spPr>
          <a:xfrm>
            <a:off x="10392000" y="5176344"/>
            <a:ext cx="1800000" cy="648000"/>
          </a:xfrm>
          <a:prstGeom prst="roundRect">
            <a:avLst/>
          </a:prstGeom>
          <a:solidFill>
            <a:srgbClr val="232F3D"/>
          </a:solidFill>
          <a:ln w="9525" cmpd="sng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 panose="020B0504020202020204" pitchFamily="34" charset="0"/>
              </a:rPr>
              <a:t>Fin</a:t>
            </a:r>
          </a:p>
        </p:txBody>
      </p:sp>
      <p:sp>
        <p:nvSpPr>
          <p:cNvPr id="14" name="CuadroTexto 41">
            <a:extLst>
              <a:ext uri="{FF2B5EF4-FFF2-40B4-BE49-F238E27FC236}">
                <a16:creationId xmlns:a16="http://schemas.microsoft.com/office/drawing/2014/main" id="{D2172D2A-D4DA-F44A-1B5C-8C7A7E2F2035}"/>
              </a:ext>
            </a:extLst>
          </p:cNvPr>
          <p:cNvSpPr txBox="1"/>
          <p:nvPr/>
        </p:nvSpPr>
        <p:spPr>
          <a:xfrm>
            <a:off x="362821" y="852040"/>
            <a:ext cx="1800000" cy="648000"/>
          </a:xfrm>
          <a:prstGeom prst="roundRect">
            <a:avLst/>
          </a:prstGeom>
          <a:solidFill>
            <a:srgbClr val="232F3D"/>
          </a:solidFill>
          <a:ln w="9525" cmpd="sng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 panose="020B0504020202020204" pitchFamily="34" charset="0"/>
              </a:rPr>
              <a:t>Inicio</a:t>
            </a: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EC404C39-EB00-823B-954E-8E35AF4A7F5B}"/>
              </a:ext>
            </a:extLst>
          </p:cNvPr>
          <p:cNvCxnSpPr>
            <a:cxnSpLocks/>
            <a:stCxn id="14" idx="2"/>
            <a:endCxn id="6" idx="0"/>
          </p:cNvCxnSpPr>
          <p:nvPr/>
        </p:nvCxnSpPr>
        <p:spPr>
          <a:xfrm flipH="1">
            <a:off x="1244968" y="1500040"/>
            <a:ext cx="17853" cy="54071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4385097D-6AE1-F005-2C62-328DCEB01E76}"/>
              </a:ext>
            </a:extLst>
          </p:cNvPr>
          <p:cNvCxnSpPr>
            <a:cxnSpLocks/>
            <a:stCxn id="4" idx="1"/>
            <a:endCxn id="9" idx="3"/>
          </p:cNvCxnSpPr>
          <p:nvPr/>
        </p:nvCxnSpPr>
        <p:spPr>
          <a:xfrm flipH="1" flipV="1">
            <a:off x="7833524" y="1154879"/>
            <a:ext cx="259010" cy="10708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41">
            <a:extLst>
              <a:ext uri="{FF2B5EF4-FFF2-40B4-BE49-F238E27FC236}">
                <a16:creationId xmlns:a16="http://schemas.microsoft.com/office/drawing/2014/main" id="{7CFD315E-E782-5B0F-197A-F6746BCD3647}"/>
              </a:ext>
            </a:extLst>
          </p:cNvPr>
          <p:cNvCxnSpPr>
            <a:cxnSpLocks/>
            <a:stCxn id="13" idx="1"/>
            <a:endCxn id="11" idx="2"/>
          </p:cNvCxnSpPr>
          <p:nvPr/>
        </p:nvCxnSpPr>
        <p:spPr>
          <a:xfrm rot="10800000">
            <a:off x="8989434" y="4774486"/>
            <a:ext cx="1402566" cy="725859"/>
          </a:xfrm>
          <a:prstGeom prst="bentConnector2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117AF77C-70A6-EF79-08E9-D0477C450B58}"/>
              </a:ext>
            </a:extLst>
          </p:cNvPr>
          <p:cNvCxnSpPr>
            <a:cxnSpLocks/>
            <a:stCxn id="8" idx="1"/>
            <a:endCxn id="7" idx="3"/>
          </p:cNvCxnSpPr>
          <p:nvPr/>
        </p:nvCxnSpPr>
        <p:spPr>
          <a:xfrm flipH="1">
            <a:off x="3989577" y="2364755"/>
            <a:ext cx="8036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8843C676-B17E-E5AA-7302-6C3BCDC41A13}"/>
              </a:ext>
            </a:extLst>
          </p:cNvPr>
          <p:cNvCxnSpPr>
            <a:cxnSpLocks/>
            <a:stCxn id="7" idx="1"/>
            <a:endCxn id="6" idx="3"/>
          </p:cNvCxnSpPr>
          <p:nvPr/>
        </p:nvCxnSpPr>
        <p:spPr>
          <a:xfrm flipH="1">
            <a:off x="2127114" y="2364755"/>
            <a:ext cx="624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6E0B28EC-3B46-1C3A-D83F-8D347458A12A}"/>
              </a:ext>
            </a:extLst>
          </p:cNvPr>
          <p:cNvCxnSpPr>
            <a:cxnSpLocks/>
            <a:stCxn id="11" idx="0"/>
            <a:endCxn id="35" idx="2"/>
          </p:cNvCxnSpPr>
          <p:nvPr/>
        </p:nvCxnSpPr>
        <p:spPr>
          <a:xfrm flipV="1">
            <a:off x="8989434" y="3439332"/>
            <a:ext cx="0" cy="4045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BD858BC5-2E2B-5A27-8341-A3472E275BA2}"/>
              </a:ext>
            </a:extLst>
          </p:cNvPr>
          <p:cNvCxnSpPr>
            <a:cxnSpLocks/>
            <a:stCxn id="4" idx="1"/>
            <a:endCxn id="10" idx="3"/>
          </p:cNvCxnSpPr>
          <p:nvPr/>
        </p:nvCxnSpPr>
        <p:spPr>
          <a:xfrm flipH="1">
            <a:off x="7899042" y="2225711"/>
            <a:ext cx="193492" cy="113124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0AE85F25-4750-FF9A-3787-F6EC8D49614C}"/>
              </a:ext>
            </a:extLst>
          </p:cNvPr>
          <p:cNvCxnSpPr>
            <a:cxnSpLocks/>
            <a:stCxn id="8" idx="3"/>
            <a:endCxn id="9" idx="1"/>
          </p:cNvCxnSpPr>
          <p:nvPr/>
        </p:nvCxnSpPr>
        <p:spPr>
          <a:xfrm flipV="1">
            <a:off x="5869939" y="1154879"/>
            <a:ext cx="163585" cy="120987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BA78FE00-E422-E83B-2419-DE1ABBD4958F}"/>
              </a:ext>
            </a:extLst>
          </p:cNvPr>
          <p:cNvCxnSpPr>
            <a:cxnSpLocks/>
            <a:stCxn id="8" idx="3"/>
            <a:endCxn id="10" idx="1"/>
          </p:cNvCxnSpPr>
          <p:nvPr/>
        </p:nvCxnSpPr>
        <p:spPr>
          <a:xfrm>
            <a:off x="5869939" y="2364755"/>
            <a:ext cx="229103" cy="9921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Diagrama de flujo: documento 23">
            <a:extLst>
              <a:ext uri="{FF2B5EF4-FFF2-40B4-BE49-F238E27FC236}">
                <a16:creationId xmlns:a16="http://schemas.microsoft.com/office/drawing/2014/main" id="{31374F2E-9A9C-8822-8CA4-4FE60677A107}"/>
              </a:ext>
            </a:extLst>
          </p:cNvPr>
          <p:cNvSpPr/>
          <p:nvPr/>
        </p:nvSpPr>
        <p:spPr>
          <a:xfrm>
            <a:off x="4090661" y="3055179"/>
            <a:ext cx="1758556" cy="747641"/>
          </a:xfrm>
          <a:prstGeom prst="flowChartDocument">
            <a:avLst/>
          </a:prstGeom>
          <a:solidFill>
            <a:schemeClr val="accent6">
              <a:lumMod val="40000"/>
              <a:lumOff val="60000"/>
            </a:schemeClr>
          </a:solidFill>
          <a:ln w="9525" cmpd="sng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 panose="020B0504020202020204" pitchFamily="34" charset="0"/>
              </a:rPr>
              <a:t>Divulgar de acuerdo con el plan de comunicaciones </a:t>
            </a:r>
            <a:endParaRPr kumimoji="0" lang="es-CO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 panose="020B0504020202020204" pitchFamily="34" charset="0"/>
            </a:endParaRPr>
          </a:p>
        </p:txBody>
      </p:sp>
      <p:sp>
        <p:nvSpPr>
          <p:cNvPr id="25" name="CuadroTexto 29">
            <a:extLst>
              <a:ext uri="{FF2B5EF4-FFF2-40B4-BE49-F238E27FC236}">
                <a16:creationId xmlns:a16="http://schemas.microsoft.com/office/drawing/2014/main" id="{9D98F99B-755E-BF9D-821E-284015E0BB4A}"/>
              </a:ext>
            </a:extLst>
          </p:cNvPr>
          <p:cNvSpPr txBox="1"/>
          <p:nvPr/>
        </p:nvSpPr>
        <p:spPr>
          <a:xfrm>
            <a:off x="9263204" y="4820963"/>
            <a:ext cx="416818" cy="231042"/>
          </a:xfrm>
          <a:prstGeom prst="rect">
            <a:avLst/>
          </a:prstGeom>
          <a:solidFill>
            <a:srgbClr val="FF4F4F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 panose="020B0504020202020204" pitchFamily="34" charset="0"/>
              </a:rPr>
              <a:t>NO</a:t>
            </a:r>
          </a:p>
        </p:txBody>
      </p:sp>
      <p:sp>
        <p:nvSpPr>
          <p:cNvPr id="26" name="CuadroTexto 28">
            <a:extLst>
              <a:ext uri="{FF2B5EF4-FFF2-40B4-BE49-F238E27FC236}">
                <a16:creationId xmlns:a16="http://schemas.microsoft.com/office/drawing/2014/main" id="{870856AE-722D-880B-E894-FBC83F8B4F13}"/>
              </a:ext>
            </a:extLst>
          </p:cNvPr>
          <p:cNvSpPr txBox="1"/>
          <p:nvPr/>
        </p:nvSpPr>
        <p:spPr>
          <a:xfrm>
            <a:off x="9862298" y="3910403"/>
            <a:ext cx="391583" cy="257969"/>
          </a:xfrm>
          <a:prstGeom prst="rect">
            <a:avLst/>
          </a:prstGeom>
          <a:solidFill>
            <a:srgbClr val="00B050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 panose="020B0504020202020204" pitchFamily="34" charset="0"/>
              </a:rPr>
              <a:t>SI</a:t>
            </a:r>
          </a:p>
        </p:txBody>
      </p: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5941DA5C-891E-0FCE-F5B7-AD854FCF86DB}"/>
              </a:ext>
            </a:extLst>
          </p:cNvPr>
          <p:cNvCxnSpPr>
            <a:cxnSpLocks/>
            <a:stCxn id="12" idx="1"/>
            <a:endCxn id="11" idx="3"/>
          </p:cNvCxnSpPr>
          <p:nvPr/>
        </p:nvCxnSpPr>
        <p:spPr>
          <a:xfrm flipH="1">
            <a:off x="9862298" y="4307334"/>
            <a:ext cx="529702" cy="18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8515B4CC-9442-93E3-4E18-A8A19EE3B53E}"/>
              </a:ext>
            </a:extLst>
          </p:cNvPr>
          <p:cNvCxnSpPr>
            <a:cxnSpLocks/>
            <a:stCxn id="12" idx="2"/>
            <a:endCxn id="13" idx="0"/>
          </p:cNvCxnSpPr>
          <p:nvPr/>
        </p:nvCxnSpPr>
        <p:spPr>
          <a:xfrm>
            <a:off x="11292000" y="4631334"/>
            <a:ext cx="0" cy="5450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9E3FD5D7-5907-BE35-9833-02DA5D67EE75}"/>
              </a:ext>
            </a:extLst>
          </p:cNvPr>
          <p:cNvCxnSpPr>
            <a:cxnSpLocks/>
            <a:stCxn id="8" idx="2"/>
            <a:endCxn id="24" idx="0"/>
          </p:cNvCxnSpPr>
          <p:nvPr/>
        </p:nvCxnSpPr>
        <p:spPr>
          <a:xfrm>
            <a:off x="4969939" y="2688755"/>
            <a:ext cx="0" cy="3664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Diagrama de flujo: documento 29">
            <a:extLst>
              <a:ext uri="{FF2B5EF4-FFF2-40B4-BE49-F238E27FC236}">
                <a16:creationId xmlns:a16="http://schemas.microsoft.com/office/drawing/2014/main" id="{9CCD10F3-3A01-A5A9-CC0C-336C90DE0FF2}"/>
              </a:ext>
            </a:extLst>
          </p:cNvPr>
          <p:cNvSpPr/>
          <p:nvPr/>
        </p:nvSpPr>
        <p:spPr>
          <a:xfrm>
            <a:off x="8092190" y="806043"/>
            <a:ext cx="1758556" cy="747641"/>
          </a:xfrm>
          <a:prstGeom prst="flowChartDocument">
            <a:avLst/>
          </a:prstGeom>
          <a:solidFill>
            <a:schemeClr val="accent6">
              <a:lumMod val="40000"/>
              <a:lumOff val="60000"/>
            </a:schemeClr>
          </a:solidFill>
          <a:ln w="9525" cmpd="sng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 panose="020B0504020202020204" pitchFamily="34" charset="0"/>
              </a:rPr>
              <a:t>Divulgar de acuerdo con el plan de comunicaciones </a:t>
            </a:r>
            <a:endParaRPr kumimoji="0" lang="es-CO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 panose="020B0504020202020204" pitchFamily="34" charset="0"/>
            </a:endParaRPr>
          </a:p>
        </p:txBody>
      </p: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92C778D5-2666-B2A3-1E93-1C6834A7980A}"/>
              </a:ext>
            </a:extLst>
          </p:cNvPr>
          <p:cNvCxnSpPr>
            <a:cxnSpLocks/>
            <a:stCxn id="5" idx="2"/>
            <a:endCxn id="7" idx="0"/>
          </p:cNvCxnSpPr>
          <p:nvPr/>
        </p:nvCxnSpPr>
        <p:spPr>
          <a:xfrm flipH="1">
            <a:off x="3089577" y="1546045"/>
            <a:ext cx="6003" cy="4947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521EFBD5-94CD-119C-FA91-585B210E0EB1}"/>
              </a:ext>
            </a:extLst>
          </p:cNvPr>
          <p:cNvCxnSpPr>
            <a:cxnSpLocks/>
            <a:stCxn id="4" idx="0"/>
            <a:endCxn id="30" idx="2"/>
          </p:cNvCxnSpPr>
          <p:nvPr/>
        </p:nvCxnSpPr>
        <p:spPr>
          <a:xfrm flipH="1" flipV="1">
            <a:off x="8971468" y="1504257"/>
            <a:ext cx="21066" cy="3974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Diagrama de flujo: proceso 32">
            <a:extLst>
              <a:ext uri="{FF2B5EF4-FFF2-40B4-BE49-F238E27FC236}">
                <a16:creationId xmlns:a16="http://schemas.microsoft.com/office/drawing/2014/main" id="{85C9729E-B78C-FCBC-0764-4343FA614294}"/>
              </a:ext>
            </a:extLst>
          </p:cNvPr>
          <p:cNvSpPr/>
          <p:nvPr/>
        </p:nvSpPr>
        <p:spPr>
          <a:xfrm>
            <a:off x="10148641" y="1893414"/>
            <a:ext cx="1800000" cy="648000"/>
          </a:xfrm>
          <a:prstGeom prst="flowChartProcess">
            <a:avLst/>
          </a:prstGeom>
          <a:solidFill>
            <a:srgbClr val="196989"/>
          </a:solidFill>
          <a:ln w="9525" cmpd="sng">
            <a:solidFill>
              <a:schemeClr val="lt1">
                <a:shade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 panose="020B0504020202020204" pitchFamily="34" charset="0"/>
              </a:rPr>
              <a:t>Satisfacción del programa de reconocimiento</a:t>
            </a:r>
          </a:p>
        </p:txBody>
      </p: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F1470692-5C46-B366-5A4D-F21FBF43211B}"/>
              </a:ext>
            </a:extLst>
          </p:cNvPr>
          <p:cNvCxnSpPr>
            <a:cxnSpLocks/>
            <a:stCxn id="4" idx="3"/>
            <a:endCxn id="33" idx="1"/>
          </p:cNvCxnSpPr>
          <p:nvPr/>
        </p:nvCxnSpPr>
        <p:spPr>
          <a:xfrm flipV="1">
            <a:off x="9892534" y="2217414"/>
            <a:ext cx="256107" cy="82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Diagrama de flujo: proceso 34">
            <a:extLst>
              <a:ext uri="{FF2B5EF4-FFF2-40B4-BE49-F238E27FC236}">
                <a16:creationId xmlns:a16="http://schemas.microsoft.com/office/drawing/2014/main" id="{B8043302-7131-17CA-ED0D-4832EE3D4DA9}"/>
              </a:ext>
            </a:extLst>
          </p:cNvPr>
          <p:cNvSpPr/>
          <p:nvPr/>
        </p:nvSpPr>
        <p:spPr>
          <a:xfrm>
            <a:off x="8089434" y="2791332"/>
            <a:ext cx="1800000" cy="648000"/>
          </a:xfrm>
          <a:prstGeom prst="flowChartProcess">
            <a:avLst/>
          </a:prstGeom>
          <a:solidFill>
            <a:srgbClr val="196989"/>
          </a:solidFill>
          <a:ln w="9525" cmpd="sng">
            <a:solidFill>
              <a:schemeClr val="lt1">
                <a:shade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 panose="020B0504020202020204" pitchFamily="34" charset="0"/>
              </a:rPr>
              <a:t>Performance de rendimiento por persona</a:t>
            </a:r>
          </a:p>
        </p:txBody>
      </p:sp>
      <p:cxnSp>
        <p:nvCxnSpPr>
          <p:cNvPr id="36" name="Conector recto 35">
            <a:extLst>
              <a:ext uri="{FF2B5EF4-FFF2-40B4-BE49-F238E27FC236}">
                <a16:creationId xmlns:a16="http://schemas.microsoft.com/office/drawing/2014/main" id="{666043D6-02AB-3A97-D37D-7024AFDA9E16}"/>
              </a:ext>
            </a:extLst>
          </p:cNvPr>
          <p:cNvCxnSpPr>
            <a:cxnSpLocks/>
            <a:stCxn id="35" idx="0"/>
            <a:endCxn id="4" idx="2"/>
          </p:cNvCxnSpPr>
          <p:nvPr/>
        </p:nvCxnSpPr>
        <p:spPr>
          <a:xfrm flipV="1">
            <a:off x="8989434" y="2549711"/>
            <a:ext cx="3100" cy="24162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233">
            <a:extLst>
              <a:ext uri="{FF2B5EF4-FFF2-40B4-BE49-F238E27FC236}">
                <a16:creationId xmlns:a16="http://schemas.microsoft.com/office/drawing/2014/main" id="{AF0AEEE1-0C3C-D935-F893-2AF2CFB226E8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9599384" y="1985253"/>
            <a:ext cx="897918" cy="2059207"/>
          </a:xfrm>
          <a:prstGeom prst="bentConnector3">
            <a:avLst>
              <a:gd name="adj1" fmla="val -25459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Imagen 38">
            <a:extLst>
              <a:ext uri="{FF2B5EF4-FFF2-40B4-BE49-F238E27FC236}">
                <a16:creationId xmlns:a16="http://schemas.microsoft.com/office/drawing/2014/main" id="{DA90ADA5-4145-1C91-0E8C-876604CCD3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002" y="5988272"/>
            <a:ext cx="2085774" cy="705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115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E966C-4B52-B52D-4AC4-01880CFB9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9">
            <a:extLst>
              <a:ext uri="{FF2B5EF4-FFF2-40B4-BE49-F238E27FC236}">
                <a16:creationId xmlns:a16="http://schemas.microsoft.com/office/drawing/2014/main" id="{12A0C470-AD90-9566-A7AB-9E37D34090A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54317" y="6413150"/>
            <a:ext cx="939685" cy="209588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385300D-FA1A-73FB-A4C9-70D535A279AF}"/>
              </a:ext>
            </a:extLst>
          </p:cNvPr>
          <p:cNvSpPr txBox="1"/>
          <p:nvPr/>
        </p:nvSpPr>
        <p:spPr>
          <a:xfrm>
            <a:off x="3915712" y="716095"/>
            <a:ext cx="4063305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2000" b="1">
                <a:latin typeface="Calibri"/>
                <a:ea typeface="Calibri"/>
                <a:cs typeface="Calibri"/>
              </a:rPr>
              <a:t>INDICADORES A MEDIR </a:t>
            </a: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6F9F0EB8-E7F2-2BAA-EC74-1F259F171A59}"/>
              </a:ext>
            </a:extLst>
          </p:cNvPr>
          <p:cNvSpPr txBox="1"/>
          <p:nvPr/>
        </p:nvSpPr>
        <p:spPr>
          <a:xfrm>
            <a:off x="2467758" y="129382"/>
            <a:ext cx="81194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just">
              <a:defRPr sz="160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</a:defRPr>
            </a:lvl1pPr>
          </a:lstStyle>
          <a:p>
            <a:r>
              <a:rPr lang="es-CO">
                <a:sym typeface=" Avenir Next Arabic Light"/>
              </a:rPr>
              <a:t>3.1.3 </a:t>
            </a:r>
            <a:r>
              <a:rPr lang="es-MX">
                <a:sym typeface=" Avenir Next Arabic Light"/>
              </a:rPr>
              <a:t>El reconocimiento se realiza de manera formal y/o informal.</a:t>
            </a:r>
            <a:endParaRPr lang="es-CO">
              <a:sym typeface=" Avenir Next Arabic Light"/>
            </a:endParaRPr>
          </a:p>
        </p:txBody>
      </p:sp>
      <p:pic>
        <p:nvPicPr>
          <p:cNvPr id="10" name="Imagen 9" descr="Texto&#10;&#10;El contenido generado por IA puede ser incorrecto.">
            <a:extLst>
              <a:ext uri="{FF2B5EF4-FFF2-40B4-BE49-F238E27FC236}">
                <a16:creationId xmlns:a16="http://schemas.microsoft.com/office/drawing/2014/main" id="{E7245E1A-0558-F774-8B3E-880B8DE3D745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8072998" y="1911759"/>
            <a:ext cx="1800000" cy="3240000"/>
          </a:xfrm>
          <a:prstGeom prst="rect">
            <a:avLst/>
          </a:prstGeom>
        </p:spPr>
      </p:pic>
      <p:pic>
        <p:nvPicPr>
          <p:cNvPr id="3" name="Imagen 2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881BC2AB-0F34-1BE2-A9C4-7D85CCAF0E2B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9970675" y="1912649"/>
            <a:ext cx="1800000" cy="3240000"/>
          </a:xfrm>
          <a:prstGeom prst="rect">
            <a:avLst/>
          </a:prstGeom>
        </p:spPr>
      </p:pic>
      <p:pic>
        <p:nvPicPr>
          <p:cNvPr id="11" name="Imagen 10" descr="Texto&#10;&#10;El contenido generado por IA puede ser incorrecto.">
            <a:extLst>
              <a:ext uri="{FF2B5EF4-FFF2-40B4-BE49-F238E27FC236}">
                <a16:creationId xmlns:a16="http://schemas.microsoft.com/office/drawing/2014/main" id="{432B4C2F-0E9F-C7F7-A412-B48896BF745F}"/>
              </a:ext>
            </a:extLst>
          </p:cNvPr>
          <p:cNvPicPr preferRelativeResize="0"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6148457" y="1912456"/>
            <a:ext cx="1822086" cy="32400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4AD1517-3A93-3AC6-AD8F-3F99F871545B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2184278" y="1911404"/>
            <a:ext cx="1800000" cy="3240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3956E97-00B0-239B-77D6-67FC12ECF452}"/>
              </a:ext>
            </a:extLst>
          </p:cNvPr>
          <p:cNvSpPr txBox="1"/>
          <p:nvPr/>
        </p:nvSpPr>
        <p:spPr>
          <a:xfrm>
            <a:off x="738539" y="1385838"/>
            <a:ext cx="2870654" cy="369332"/>
          </a:xfrm>
          <a:prstGeom prst="rect">
            <a:avLst/>
          </a:prstGeom>
          <a:solidFill>
            <a:srgbClr val="4CC4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>
                <a:ea typeface="Calibri"/>
                <a:cs typeface="Calibri"/>
              </a:rPr>
              <a:t>ENERO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5282888-153C-5636-A637-7726C25E1B9D}"/>
              </a:ext>
            </a:extLst>
          </p:cNvPr>
          <p:cNvSpPr txBox="1"/>
          <p:nvPr/>
        </p:nvSpPr>
        <p:spPr>
          <a:xfrm>
            <a:off x="8535235" y="1341664"/>
            <a:ext cx="2870654" cy="369332"/>
          </a:xfrm>
          <a:prstGeom prst="rect">
            <a:avLst/>
          </a:prstGeom>
          <a:solidFill>
            <a:srgbClr val="4CC4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>
                <a:ea typeface="Calibri"/>
                <a:cs typeface="Calibri"/>
              </a:rPr>
              <a:t>MARZO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EAEF3F8-C566-62F4-2A27-F301260C74C2}"/>
              </a:ext>
            </a:extLst>
          </p:cNvPr>
          <p:cNvSpPr txBox="1"/>
          <p:nvPr/>
        </p:nvSpPr>
        <p:spPr>
          <a:xfrm>
            <a:off x="4767200" y="1339455"/>
            <a:ext cx="2870654" cy="369332"/>
          </a:xfrm>
          <a:prstGeom prst="rect">
            <a:avLst/>
          </a:prstGeom>
          <a:solidFill>
            <a:srgbClr val="4CC4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>
                <a:ea typeface="Calibri"/>
                <a:cs typeface="Calibri"/>
              </a:rPr>
              <a:t>FEBRERO</a:t>
            </a:r>
          </a:p>
        </p:txBody>
      </p:sp>
      <p:pic>
        <p:nvPicPr>
          <p:cNvPr id="15" name="Imagen 14" descr="Imagen que contiene 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ADA18928-9FA4-FC7E-A05C-11FCA832D3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5664" y="1910523"/>
            <a:ext cx="1803694" cy="3235741"/>
          </a:xfrm>
          <a:prstGeom prst="rect">
            <a:avLst/>
          </a:prstGeom>
        </p:spPr>
      </p:pic>
      <p:pic>
        <p:nvPicPr>
          <p:cNvPr id="17" name="Imagen 16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1C4F392E-9299-30B4-6583-3527C069BF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41303" y="1910521"/>
            <a:ext cx="1800088" cy="3246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157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A7DDA-4BC8-C357-20DF-C14DD2587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9">
            <a:extLst>
              <a:ext uri="{FF2B5EF4-FFF2-40B4-BE49-F238E27FC236}">
                <a16:creationId xmlns:a16="http://schemas.microsoft.com/office/drawing/2014/main" id="{A57B3663-7713-42BE-4EBE-59CA591072E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54317" y="6380020"/>
            <a:ext cx="939685" cy="209588"/>
          </a:xfrm>
          <a:prstGeom prst="rect">
            <a:avLst/>
          </a:prstGeom>
        </p:spPr>
      </p:pic>
      <p:pic>
        <p:nvPicPr>
          <p:cNvPr id="3" name="Imagen 2" descr="Un grupo de personas sentadas en una oficina&#10;&#10;El contenido generado por IA puede ser incorrecto.">
            <a:extLst>
              <a:ext uri="{FF2B5EF4-FFF2-40B4-BE49-F238E27FC236}">
                <a16:creationId xmlns:a16="http://schemas.microsoft.com/office/drawing/2014/main" id="{A6B1F361-9EC2-C462-2034-887F343CFC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9188" y="2383883"/>
            <a:ext cx="1878392" cy="2888515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BA21AFA2-6C67-2CA5-BB2C-F031F8049AFC}"/>
              </a:ext>
            </a:extLst>
          </p:cNvPr>
          <p:cNvSpPr txBox="1"/>
          <p:nvPr/>
        </p:nvSpPr>
        <p:spPr>
          <a:xfrm>
            <a:off x="2467758" y="129382"/>
            <a:ext cx="81194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just">
              <a:defRPr sz="160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</a:defRPr>
            </a:lvl1pPr>
          </a:lstStyle>
          <a:p>
            <a:r>
              <a:rPr lang="es-CO">
                <a:sym typeface=" Avenir Next Arabic Light"/>
              </a:rPr>
              <a:t>3.1.3 </a:t>
            </a:r>
            <a:r>
              <a:rPr lang="es-MX">
                <a:sym typeface=" Avenir Next Arabic Light"/>
              </a:rPr>
              <a:t>El reconocimiento se realiza de manera formal y/o informal.</a:t>
            </a:r>
            <a:endParaRPr lang="es-CO">
              <a:sym typeface=" Avenir Next Arabic Light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B2CF9181-041A-A5B0-A78B-44DC94DC0A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632329" y="2948085"/>
            <a:ext cx="2827134" cy="1750654"/>
          </a:xfrm>
          <a:prstGeom prst="rect">
            <a:avLst/>
          </a:prstGeom>
        </p:spPr>
      </p:pic>
      <p:pic>
        <p:nvPicPr>
          <p:cNvPr id="13" name="Imagen 12" descr="Imagen que contiene persona, mujer, sostener, joven&#10;&#10;El contenido generado por IA puede ser incorrecto.">
            <a:extLst>
              <a:ext uri="{FF2B5EF4-FFF2-40B4-BE49-F238E27FC236}">
                <a16:creationId xmlns:a16="http://schemas.microsoft.com/office/drawing/2014/main" id="{CCEC3244-2335-4517-5F45-80440B9093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886" y="2418521"/>
            <a:ext cx="1746641" cy="284774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00DAD98E-FFE7-7494-6C9F-4CBC93882D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3167" y="2404848"/>
            <a:ext cx="1875290" cy="2863419"/>
          </a:xfrm>
          <a:prstGeom prst="rect">
            <a:avLst/>
          </a:prstGeom>
        </p:spPr>
      </p:pic>
      <p:pic>
        <p:nvPicPr>
          <p:cNvPr id="19" name="Imagen 18" descr="Texto&#10;&#10;El contenido generado por IA puede ser incorrecto.">
            <a:extLst>
              <a:ext uri="{FF2B5EF4-FFF2-40B4-BE49-F238E27FC236}">
                <a16:creationId xmlns:a16="http://schemas.microsoft.com/office/drawing/2014/main" id="{620EA6B8-DFBA-2731-CE49-2E25A5B4C2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0969" y="2382762"/>
            <a:ext cx="1878515" cy="2885504"/>
          </a:xfrm>
          <a:prstGeom prst="rect">
            <a:avLst/>
          </a:prstGeom>
        </p:spPr>
      </p:pic>
      <p:pic>
        <p:nvPicPr>
          <p:cNvPr id="20" name="Imagen 19" descr="Interfaz de usuario gráfica, Texto, Chat o mensaje de texto&#10;&#10;El contenido generado por IA puede ser incorrecto.">
            <a:extLst>
              <a:ext uri="{FF2B5EF4-FFF2-40B4-BE49-F238E27FC236}">
                <a16:creationId xmlns:a16="http://schemas.microsoft.com/office/drawing/2014/main" id="{477C096E-A259-85BC-E65D-0D889AB180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12164" y="2406952"/>
            <a:ext cx="1867473" cy="285027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50E09C3-43EF-C8B0-EB95-6CF6E884BDDB}"/>
              </a:ext>
            </a:extLst>
          </p:cNvPr>
          <p:cNvSpPr txBox="1"/>
          <p:nvPr/>
        </p:nvSpPr>
        <p:spPr>
          <a:xfrm>
            <a:off x="738539" y="1385838"/>
            <a:ext cx="2870654" cy="646331"/>
          </a:xfrm>
          <a:prstGeom prst="rect">
            <a:avLst/>
          </a:prstGeom>
          <a:solidFill>
            <a:srgbClr val="4CC4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>
                <a:ea typeface="Calibri"/>
                <a:cs typeface="Calibri"/>
              </a:rPr>
              <a:t>DIVULGACIÓN ANTES DE EMPEZAR SUS TURNOS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D58A98B-1C08-BB3B-E67E-A0B6BC27F0E9}"/>
              </a:ext>
            </a:extLst>
          </p:cNvPr>
          <p:cNvSpPr txBox="1"/>
          <p:nvPr/>
        </p:nvSpPr>
        <p:spPr>
          <a:xfrm>
            <a:off x="4656765" y="1383629"/>
            <a:ext cx="2870654" cy="646331"/>
          </a:xfrm>
          <a:prstGeom prst="rect">
            <a:avLst/>
          </a:prstGeom>
          <a:solidFill>
            <a:srgbClr val="4CC4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>
                <a:ea typeface="Calibri"/>
                <a:cs typeface="Calibri"/>
              </a:rPr>
              <a:t>DIVULGACIÓN POR GRUPOS DE WHATSAPP</a:t>
            </a:r>
            <a:endParaRPr lang="es-ES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02D1DFA-DDBD-313C-8738-F04A47A6E1DE}"/>
              </a:ext>
            </a:extLst>
          </p:cNvPr>
          <p:cNvSpPr txBox="1"/>
          <p:nvPr/>
        </p:nvSpPr>
        <p:spPr>
          <a:xfrm>
            <a:off x="8685426" y="1392464"/>
            <a:ext cx="2870654" cy="646331"/>
          </a:xfrm>
          <a:prstGeom prst="rect">
            <a:avLst/>
          </a:prstGeom>
          <a:solidFill>
            <a:srgbClr val="4CC4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>
                <a:ea typeface="Calibri"/>
                <a:cs typeface="Calibri"/>
              </a:rPr>
              <a:t>DIVULGACIÓN EN CAPACITACIONES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431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A48FDA82-C5C1-F547-3E58-FB2E31D240A4}"/>
              </a:ext>
            </a:extLst>
          </p:cNvPr>
          <p:cNvSpPr txBox="1"/>
          <p:nvPr/>
        </p:nvSpPr>
        <p:spPr>
          <a:xfrm>
            <a:off x="2463242" y="159035"/>
            <a:ext cx="8119428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s-CO"/>
            </a:defPPr>
            <a:lvl1pPr marR="0" lvl="0" indent="0" fontAlgn="auto">
              <a:lnSpc>
                <a:spcPts val="18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0"/>
                <a:ea typeface=" Avenir Next Arabic Light"/>
                <a:cs typeface=" Avenir Next Arabic Light"/>
              </a:defRPr>
            </a:lvl1pPr>
          </a:lstStyle>
          <a:p>
            <a:r>
              <a:rPr lang="es-CO" sz="1600">
                <a:sym typeface=" Avenir Next Arabic Light"/>
              </a:rPr>
              <a:t>3.1.3 </a:t>
            </a:r>
            <a:r>
              <a:rPr lang="es-MX" sz="1600">
                <a:sym typeface=" Avenir Next Arabic Light"/>
              </a:rPr>
              <a:t>El reconocimiento se realiza de manera formal y/o informal.</a:t>
            </a:r>
            <a:endParaRPr lang="es-CO" sz="1600">
              <a:sym typeface=" Avenir Next Arabic Light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715DD780-5A28-EA19-2B50-8314D2C589D3}"/>
              </a:ext>
            </a:extLst>
          </p:cNvPr>
          <p:cNvSpPr/>
          <p:nvPr/>
        </p:nvSpPr>
        <p:spPr>
          <a:xfrm>
            <a:off x="5970505" y="676280"/>
            <a:ext cx="5314937" cy="53149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spcAft>
                <a:spcPts val="800"/>
              </a:spcAft>
              <a:tabLst>
                <a:tab pos="457200" algn="l"/>
              </a:tabLst>
            </a:pPr>
            <a:r>
              <a:rPr lang="es-ES" sz="1400">
                <a:solidFill>
                  <a:schemeClr val="bg1"/>
                </a:solidFill>
                <a:latin typeface="Avenir Next LT Pro"/>
                <a:cs typeface="Arial"/>
                <a:sym typeface=" Avenir Next Arabic Light"/>
              </a:rPr>
              <a:t>Reconocimiento formal por vivir el principio #3 </a:t>
            </a:r>
            <a:endParaRPr lang="es-ES" sz="1400">
              <a:solidFill>
                <a:schemeClr val="bg1"/>
              </a:solidFill>
              <a:latin typeface="Avenir Next LT Pro"/>
              <a:cs typeface="Arial"/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9ABA15C4-7DF5-2B5A-BA65-03066DB69A29}"/>
              </a:ext>
            </a:extLst>
          </p:cNvPr>
          <p:cNvSpPr/>
          <p:nvPr/>
        </p:nvSpPr>
        <p:spPr>
          <a:xfrm>
            <a:off x="1103306" y="678042"/>
            <a:ext cx="4185111" cy="520448"/>
          </a:xfrm>
          <a:prstGeom prst="rect">
            <a:avLst/>
          </a:prstGeom>
          <a:solidFill>
            <a:srgbClr val="4CC4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CO" b="1" dirty="0">
                <a:latin typeface="Avenir Next LT Pro"/>
              </a:rPr>
              <a:t>Se desempatan por medio de </a:t>
            </a:r>
            <a:r>
              <a:rPr lang="es-CO" b="1">
                <a:latin typeface="Avenir Next LT Pro"/>
              </a:rPr>
              <a:t>Acis</a:t>
            </a:r>
            <a:endParaRPr lang="es-CO" b="1" dirty="0">
              <a:latin typeface="Avenir Next LT Pro"/>
            </a:endParaRPr>
          </a:p>
        </p:txBody>
      </p:sp>
      <p:pic>
        <p:nvPicPr>
          <p:cNvPr id="2" name="Imagen 1" descr="Imagen que contiene taza, café, tabla, pequeño&#10;&#10;El contenido generado por IA puede ser incorrecto.">
            <a:extLst>
              <a:ext uri="{FF2B5EF4-FFF2-40B4-BE49-F238E27FC236}">
                <a16:creationId xmlns:a16="http://schemas.microsoft.com/office/drawing/2014/main" id="{E31D3FA1-D101-3627-291B-7263C34DBA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067" y="3678306"/>
            <a:ext cx="4175954" cy="2726082"/>
          </a:xfrm>
          <a:prstGeom prst="rect">
            <a:avLst/>
          </a:prstGeom>
        </p:spPr>
      </p:pic>
      <p:pic>
        <p:nvPicPr>
          <p:cNvPr id="3" name="Imagen 2" descr="Imagen que contiene persona, hombre, maleta, equipaje&#10;&#10;El contenido generado por IA puede ser incorrecto.">
            <a:extLst>
              <a:ext uri="{FF2B5EF4-FFF2-40B4-BE49-F238E27FC236}">
                <a16:creationId xmlns:a16="http://schemas.microsoft.com/office/drawing/2014/main" id="{0D66FCA8-970D-1E7C-0E43-99DF48058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793" y="1370220"/>
            <a:ext cx="4194589" cy="219599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C27ACB3-E184-8ED3-8AB9-F9FCDA653A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5216" y="4207564"/>
            <a:ext cx="2341220" cy="2197654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F2CA6BF-1EE4-2F6F-2205-FF6C78A07C6C}"/>
              </a:ext>
            </a:extLst>
          </p:cNvPr>
          <p:cNvSpPr/>
          <p:nvPr/>
        </p:nvSpPr>
        <p:spPr>
          <a:xfrm>
            <a:off x="5970505" y="3569670"/>
            <a:ext cx="5314938" cy="5204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spcAft>
                <a:spcPts val="800"/>
              </a:spcAft>
              <a:tabLst>
                <a:tab pos="457200" algn="l"/>
              </a:tabLst>
            </a:pPr>
            <a:r>
              <a:rPr lang="es-ES" sz="1200">
                <a:solidFill>
                  <a:schemeClr val="bg1"/>
                </a:solidFill>
                <a:latin typeface="Avenir Next LT Pro"/>
                <a:cs typeface="Arial"/>
                <a:sym typeface=" Avenir Next Arabic Light"/>
              </a:rPr>
              <a:t>Reconocimiento informal por resolver sopa letras 10 principios</a:t>
            </a:r>
            <a:endParaRPr lang="es-ES" sz="1200">
              <a:solidFill>
                <a:schemeClr val="bg1"/>
              </a:solidFill>
              <a:latin typeface="Calibri"/>
              <a:ea typeface="Calibri"/>
              <a:cs typeface="Calibri"/>
              <a:sym typeface=" Avenir Next Arabic Light"/>
            </a:endParaRPr>
          </a:p>
        </p:txBody>
      </p:sp>
      <p:pic>
        <p:nvPicPr>
          <p:cNvPr id="7" name="Imagen 6" descr="Un grupo de personas en una tienda&#10;&#10;El contenido generado por IA puede ser incorrecto.">
            <a:extLst>
              <a:ext uri="{FF2B5EF4-FFF2-40B4-BE49-F238E27FC236}">
                <a16:creationId xmlns:a16="http://schemas.microsoft.com/office/drawing/2014/main" id="{E1D278DD-EEF3-A2E9-6E83-1903A2669D2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7" t="11533" r="-244" b="11339"/>
          <a:stretch>
            <a:fillRect/>
          </a:stretch>
        </p:blipFill>
        <p:spPr>
          <a:xfrm>
            <a:off x="8944675" y="1371753"/>
            <a:ext cx="2336513" cy="20467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788C4B1-D91F-051C-9D3B-58D2D1878A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9707" y="1372152"/>
            <a:ext cx="2073414" cy="205408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A3277EF-9F59-2C7C-DCEB-58000B325D0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7204" t="19991" r="18804"/>
          <a:stretch>
            <a:fillRect/>
          </a:stretch>
        </p:blipFill>
        <p:spPr>
          <a:xfrm>
            <a:off x="5975903" y="4209172"/>
            <a:ext cx="2087680" cy="219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441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21946-0300-92CA-AF04-A2CBB23A4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9">
            <a:extLst>
              <a:ext uri="{FF2B5EF4-FFF2-40B4-BE49-F238E27FC236}">
                <a16:creationId xmlns:a16="http://schemas.microsoft.com/office/drawing/2014/main" id="{706F1F77-8061-C291-048A-B7BA015C353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99099" y="6103933"/>
            <a:ext cx="939685" cy="209588"/>
          </a:xfrm>
          <a:prstGeom prst="rect">
            <a:avLst/>
          </a:prstGeom>
        </p:spPr>
      </p:pic>
      <p:pic>
        <p:nvPicPr>
          <p:cNvPr id="2" name="Imagen 1" descr="Un grupo de personas de pie&#10;&#10;El contenido generado por IA puede ser incorrecto.">
            <a:extLst>
              <a:ext uri="{FF2B5EF4-FFF2-40B4-BE49-F238E27FC236}">
                <a16:creationId xmlns:a16="http://schemas.microsoft.com/office/drawing/2014/main" id="{42A0ADC0-5DFA-100B-EBC9-1E306FC0D3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192" y="1230414"/>
            <a:ext cx="3099556" cy="2160000"/>
          </a:xfrm>
          <a:prstGeom prst="rect">
            <a:avLst/>
          </a:prstGeom>
        </p:spPr>
      </p:pic>
      <p:pic>
        <p:nvPicPr>
          <p:cNvPr id="3" name="Imagen 2" descr="Una persona en frente de un grupo de personas en una tienda&#10;&#10;El contenido generado por IA puede ser incorrecto.">
            <a:extLst>
              <a:ext uri="{FF2B5EF4-FFF2-40B4-BE49-F238E27FC236}">
                <a16:creationId xmlns:a16="http://schemas.microsoft.com/office/drawing/2014/main" id="{4DA8D6F9-28EA-209C-C3CD-498381BB36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2622" y="1231850"/>
            <a:ext cx="2893427" cy="2160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05CE327-C6D3-2E89-4B3D-7033966FE9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4697" y="1230413"/>
            <a:ext cx="2912431" cy="2160000"/>
          </a:xfrm>
          <a:prstGeom prst="rect">
            <a:avLst/>
          </a:prstGeom>
        </p:spPr>
      </p:pic>
      <p:sp>
        <p:nvSpPr>
          <p:cNvPr id="12" name="TextBox 9">
            <a:extLst>
              <a:ext uri="{FF2B5EF4-FFF2-40B4-BE49-F238E27FC236}">
                <a16:creationId xmlns:a16="http://schemas.microsoft.com/office/drawing/2014/main" id="{778EA967-C03B-F897-23C9-AF95908FBE5E}"/>
              </a:ext>
            </a:extLst>
          </p:cNvPr>
          <p:cNvSpPr txBox="1"/>
          <p:nvPr/>
        </p:nvSpPr>
        <p:spPr>
          <a:xfrm>
            <a:off x="2467758" y="129382"/>
            <a:ext cx="81194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just">
              <a:defRPr sz="160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</a:defRPr>
            </a:lvl1pPr>
          </a:lstStyle>
          <a:p>
            <a:r>
              <a:rPr lang="es-CO">
                <a:sym typeface=" Avenir Next Arabic Light"/>
              </a:rPr>
              <a:t>3.1.3 </a:t>
            </a:r>
            <a:r>
              <a:rPr lang="es-MX">
                <a:sym typeface=" Avenir Next Arabic Light"/>
              </a:rPr>
              <a:t>El reconocimiento se realiza de manera formal y/o informal.</a:t>
            </a:r>
            <a:endParaRPr lang="es-CO">
              <a:sym typeface=" Avenir Next Arabic Light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2C9D437-DAFD-68C3-EC7B-34BFE8AD11C1}"/>
              </a:ext>
            </a:extLst>
          </p:cNvPr>
          <p:cNvSpPr txBox="1"/>
          <p:nvPr/>
        </p:nvSpPr>
        <p:spPr>
          <a:xfrm>
            <a:off x="2136481" y="679042"/>
            <a:ext cx="7921901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b="1"/>
              <a:t>PREMIACIÓN SEGÚN INDICADORES DE PRODUCTIVIDAD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B25DC6-59D6-1FC3-BA05-3C9A4366C9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6109" y="3654865"/>
            <a:ext cx="2889593" cy="2160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E9345EA-958F-DEB7-6AAB-F6EE8A69FE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1237" y="3649739"/>
            <a:ext cx="2909134" cy="2160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307961C-97C9-7CCA-D6BD-94D161736C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408" y="3649869"/>
            <a:ext cx="3127519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253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476D9-B2FA-38EB-957A-61E10B8DC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persona, interior, parado, mujer&#10;&#10;El contenido generado por IA puede ser incorrecto.">
            <a:extLst>
              <a:ext uri="{FF2B5EF4-FFF2-40B4-BE49-F238E27FC236}">
                <a16:creationId xmlns:a16="http://schemas.microsoft.com/office/drawing/2014/main" id="{D07417E0-5C5B-F5F6-9EF3-7782270218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640" y="1182234"/>
            <a:ext cx="4978176" cy="2241770"/>
          </a:xfrm>
          <a:prstGeom prst="rect">
            <a:avLst/>
          </a:prstGeom>
        </p:spPr>
      </p:pic>
      <p:pic>
        <p:nvPicPr>
          <p:cNvPr id="6" name="Imagen 5" descr="Hombre parado enfrente de una tienda&#10;&#10;El contenido generado por IA puede ser incorrecto.">
            <a:extLst>
              <a:ext uri="{FF2B5EF4-FFF2-40B4-BE49-F238E27FC236}">
                <a16:creationId xmlns:a16="http://schemas.microsoft.com/office/drawing/2014/main" id="{C81F1CCE-5ADC-D406-4E8F-14FCEAB907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2137" y="1164077"/>
            <a:ext cx="4994563" cy="2258710"/>
          </a:xfrm>
          <a:prstGeom prst="rect">
            <a:avLst/>
          </a:prstGeom>
        </p:spPr>
      </p:pic>
      <p:sp>
        <p:nvSpPr>
          <p:cNvPr id="3" name="TextBox 9">
            <a:extLst>
              <a:ext uri="{FF2B5EF4-FFF2-40B4-BE49-F238E27FC236}">
                <a16:creationId xmlns:a16="http://schemas.microsoft.com/office/drawing/2014/main" id="{E3BAD9FF-E55E-D148-7A59-AAD601ED6B9E}"/>
              </a:ext>
            </a:extLst>
          </p:cNvPr>
          <p:cNvSpPr txBox="1"/>
          <p:nvPr/>
        </p:nvSpPr>
        <p:spPr>
          <a:xfrm>
            <a:off x="2467758" y="129382"/>
            <a:ext cx="81194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just">
              <a:defRPr sz="160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</a:defRPr>
            </a:lvl1pPr>
          </a:lstStyle>
          <a:p>
            <a:r>
              <a:rPr lang="es-CO">
                <a:sym typeface=" Avenir Next Arabic Light"/>
              </a:rPr>
              <a:t>3.1.3 </a:t>
            </a:r>
            <a:r>
              <a:rPr lang="es-MX">
                <a:sym typeface=" Avenir Next Arabic Light"/>
              </a:rPr>
              <a:t>El reconocimiento se realiza de manera formal y/o informal.</a:t>
            </a:r>
            <a:endParaRPr lang="es-CO">
              <a:sym typeface=" Avenir Next Arabic Light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8C4324A-D0F1-A7BA-2F07-442D479D9CC2}"/>
              </a:ext>
            </a:extLst>
          </p:cNvPr>
          <p:cNvSpPr txBox="1"/>
          <p:nvPr/>
        </p:nvSpPr>
        <p:spPr>
          <a:xfrm>
            <a:off x="557576" y="662459"/>
            <a:ext cx="4978176" cy="3726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b="1"/>
              <a:t>Premiación  por poema de los 10 principios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B1D4019-E0D7-A1DA-DE11-328B0A33972F}"/>
              </a:ext>
            </a:extLst>
          </p:cNvPr>
          <p:cNvSpPr txBox="1"/>
          <p:nvPr/>
        </p:nvSpPr>
        <p:spPr>
          <a:xfrm>
            <a:off x="557575" y="3552506"/>
            <a:ext cx="11081423" cy="3726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b="1"/>
              <a:t>Divulgación y reconocimiento a los ganadores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E5E6685-C437-F8D5-6EE8-C7F77921839B}"/>
              </a:ext>
            </a:extLst>
          </p:cNvPr>
          <p:cNvSpPr txBox="1"/>
          <p:nvPr/>
        </p:nvSpPr>
        <p:spPr>
          <a:xfrm>
            <a:off x="6647404" y="665977"/>
            <a:ext cx="4978176" cy="3726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b="1"/>
              <a:t>Premiación  por  trova de los 10 principios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D22526F-73DE-A660-4283-2D84FEEA74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2136" y="4050606"/>
            <a:ext cx="3566862" cy="26073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B0B56F-7068-D85F-C2F4-BDD56737198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6746" b="-2584"/>
          <a:stretch>
            <a:fillRect/>
          </a:stretch>
        </p:blipFill>
        <p:spPr>
          <a:xfrm>
            <a:off x="4120256" y="4050811"/>
            <a:ext cx="3566862" cy="26073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6494462-A98A-C53E-919A-E35C9E4DEC4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53719" r="869"/>
          <a:stretch>
            <a:fillRect/>
          </a:stretch>
        </p:blipFill>
        <p:spPr>
          <a:xfrm>
            <a:off x="557575" y="4053640"/>
            <a:ext cx="3284851" cy="2607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868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BBDFA-4524-84A0-A860-50F5F10E3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:a16="http://schemas.microsoft.com/office/drawing/2014/main" id="{61BD242C-D92B-F91B-C2F6-B9483EBE6A3A}"/>
              </a:ext>
            </a:extLst>
          </p:cNvPr>
          <p:cNvSpPr txBox="1"/>
          <p:nvPr/>
        </p:nvSpPr>
        <p:spPr>
          <a:xfrm>
            <a:off x="2467758" y="129382"/>
            <a:ext cx="81194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just">
              <a:defRPr sz="1600">
                <a:solidFill>
                  <a:schemeClr val="bg1"/>
                </a:solidFill>
                <a:latin typeface="Avenir Next LT Pro" panose="020B0504020202020204" pitchFamily="34" charset="0"/>
                <a:ea typeface="Azo Sans"/>
                <a:cs typeface="Azo Sans"/>
              </a:defRPr>
            </a:lvl1pPr>
          </a:lstStyle>
          <a:p>
            <a:r>
              <a:rPr lang="es-CO">
                <a:sym typeface=" Avenir Next Arabic Light"/>
              </a:rPr>
              <a:t>3.1.3 </a:t>
            </a:r>
            <a:r>
              <a:rPr lang="es-MX">
                <a:sym typeface=" Avenir Next Arabic Light"/>
              </a:rPr>
              <a:t>El reconocimiento se realiza de manera formal y/o informal.</a:t>
            </a:r>
            <a:endParaRPr lang="es-CO">
              <a:sym typeface=" Avenir Next Arabic Light"/>
            </a:endParaRPr>
          </a:p>
        </p:txBody>
      </p:sp>
      <p:pic>
        <p:nvPicPr>
          <p:cNvPr id="5" name="Imagen 4" descr="Gráfico, Gráfico de barras&#10;&#10;El contenido generado por IA puede ser incorrecto.">
            <a:extLst>
              <a:ext uri="{FF2B5EF4-FFF2-40B4-BE49-F238E27FC236}">
                <a16:creationId xmlns:a16="http://schemas.microsoft.com/office/drawing/2014/main" id="{FE7F801F-5958-A23B-3E4D-9BA8EFD926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631" y="1690329"/>
            <a:ext cx="9765324" cy="394850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4F62145-1156-BF3C-B6BD-39970B6DFAED}"/>
              </a:ext>
            </a:extLst>
          </p:cNvPr>
          <p:cNvSpPr txBox="1"/>
          <p:nvPr/>
        </p:nvSpPr>
        <p:spPr>
          <a:xfrm>
            <a:off x="2474199" y="983872"/>
            <a:ext cx="6881193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b="1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Seguimiento a ganadores de happy hour</a:t>
            </a:r>
          </a:p>
        </p:txBody>
      </p:sp>
    </p:spTree>
    <p:extLst>
      <p:ext uri="{BB962C8B-B14F-4D97-AF65-F5344CB8AC3E}">
        <p14:creationId xmlns:p14="http://schemas.microsoft.com/office/powerpoint/2010/main" val="529496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>
            <a:extLst>
              <a:ext uri="{FF2B5EF4-FFF2-40B4-BE49-F238E27FC236}">
                <a16:creationId xmlns:a16="http://schemas.microsoft.com/office/drawing/2014/main" id="{859E0476-8FED-213A-E23C-E9B97B1B5D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5674" y="5794671"/>
            <a:ext cx="897332" cy="91458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C41BE5C-32EE-EC0D-DFA7-5A309656C1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050" y="6021641"/>
            <a:ext cx="2615847" cy="689125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A764160C-6F01-A572-FA24-B9670FEF4B57}"/>
              </a:ext>
            </a:extLst>
          </p:cNvPr>
          <p:cNvSpPr/>
          <p:nvPr/>
        </p:nvSpPr>
        <p:spPr>
          <a:xfrm>
            <a:off x="437686" y="693798"/>
            <a:ext cx="5103129" cy="6518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MX" sz="1400">
                <a:latin typeface="Avenir Next LT Pro"/>
                <a:cs typeface="Arial"/>
              </a:rPr>
              <a:t>Espacios de socialización de indicadores de compensación variable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D28D083-6D57-2F5D-F7A2-53B4DF0A99C8}"/>
              </a:ext>
            </a:extLst>
          </p:cNvPr>
          <p:cNvSpPr txBox="1"/>
          <p:nvPr/>
        </p:nvSpPr>
        <p:spPr>
          <a:xfrm>
            <a:off x="2342028" y="0"/>
            <a:ext cx="7463119" cy="8002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algn="l" rtl="0"/>
            <a:r>
              <a:rPr lang="es-CO" sz="1400" kern="1200">
                <a:solidFill>
                  <a:srgbClr val="FFFFFF"/>
                </a:solidFill>
                <a:latin typeface="Aptos"/>
                <a:ea typeface="+mn-ea"/>
                <a:cs typeface="+mn-cs"/>
              </a:rPr>
              <a:t>3.1.4 </a:t>
            </a:r>
            <a:r>
              <a:rPr lang="es-MX" sz="1400" kern="1200">
                <a:solidFill>
                  <a:srgbClr val="FFFFFF"/>
                </a:solidFill>
                <a:latin typeface="Aptos"/>
                <a:ea typeface="+mn-ea"/>
                <a:cs typeface="+mn-cs"/>
              </a:rPr>
              <a:t>El departamento cuenta con rutinas establecidas para revisar y analizar el cumplimiento de los objetivos de los miembros del equipo.</a:t>
            </a:r>
          </a:p>
          <a:p>
            <a:pPr algn="ctr"/>
            <a:endParaRPr lang="es-ES">
              <a:solidFill>
                <a:srgbClr val="FFFFFF"/>
              </a:solidFill>
            </a:endParaRPr>
          </a:p>
        </p:txBody>
      </p:sp>
      <p:pic>
        <p:nvPicPr>
          <p:cNvPr id="4" name="Imagen 3" descr="Una persona parado en un aeropuerto&#10;&#10;El contenido generado por IA puede ser incorrecto.">
            <a:extLst>
              <a:ext uri="{FF2B5EF4-FFF2-40B4-BE49-F238E27FC236}">
                <a16:creationId xmlns:a16="http://schemas.microsoft.com/office/drawing/2014/main" id="{214A4E52-4692-B1BC-35A2-F9170389B6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743" y="1402520"/>
            <a:ext cx="5099071" cy="2255079"/>
          </a:xfrm>
          <a:prstGeom prst="rect">
            <a:avLst/>
          </a:prstGeom>
        </p:spPr>
      </p:pic>
      <p:pic>
        <p:nvPicPr>
          <p:cNvPr id="6" name="Imagen 5" descr="Imagen que contiene 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2B645D26-51E6-39B0-4EEA-18BB117A29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2433" y="5099290"/>
            <a:ext cx="3302002" cy="1573767"/>
          </a:xfrm>
          <a:prstGeom prst="rect">
            <a:avLst/>
          </a:prstGeom>
        </p:spPr>
      </p:pic>
      <p:pic>
        <p:nvPicPr>
          <p:cNvPr id="7" name="Imagen 6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6A5ED0C2-28B9-D9B3-B8CB-E8B7F431CA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5195" y="3158398"/>
            <a:ext cx="3302002" cy="1718898"/>
          </a:xfrm>
          <a:prstGeom prst="rect">
            <a:avLst/>
          </a:prstGeom>
        </p:spPr>
      </p:pic>
      <p:pic>
        <p:nvPicPr>
          <p:cNvPr id="9" name="Imagen 8" descr="Interfaz de usuario gráfica, Gráfico&#10;&#10;El contenido generado por IA puede ser incorrecto.">
            <a:extLst>
              <a:ext uri="{FF2B5EF4-FFF2-40B4-BE49-F238E27FC236}">
                <a16:creationId xmlns:a16="http://schemas.microsoft.com/office/drawing/2014/main" id="{7C3A9DF8-5F51-DB7D-22ED-CED8E2C242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97956" y="1305856"/>
            <a:ext cx="3290959" cy="1633397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2DADA7B-22E8-0EDE-E21C-F0D6AB1D3B93}"/>
              </a:ext>
            </a:extLst>
          </p:cNvPr>
          <p:cNvSpPr txBox="1"/>
          <p:nvPr/>
        </p:nvSpPr>
        <p:spPr>
          <a:xfrm>
            <a:off x="5984163" y="932942"/>
            <a:ext cx="1647762" cy="523220"/>
          </a:xfrm>
          <a:prstGeom prst="rect">
            <a:avLst/>
          </a:prstGeom>
          <a:solidFill>
            <a:srgbClr val="FCD039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>
                <a:solidFill>
                  <a:srgbClr val="FFFFFF"/>
                </a:solidFill>
              </a:rPr>
              <a:t>ENERO </a:t>
            </a:r>
          </a:p>
          <a:p>
            <a:r>
              <a:rPr lang="es-ES" sz="1400">
                <a:solidFill>
                  <a:srgbClr val="FFFFFF"/>
                </a:solidFill>
              </a:rPr>
              <a:t> NEMIA GARCIA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2D21EBE-B887-8ED2-C726-BE86639DC2F3}"/>
              </a:ext>
            </a:extLst>
          </p:cNvPr>
          <p:cNvSpPr txBox="1"/>
          <p:nvPr/>
        </p:nvSpPr>
        <p:spPr>
          <a:xfrm>
            <a:off x="6000722" y="2986628"/>
            <a:ext cx="1625713" cy="523220"/>
          </a:xfrm>
          <a:prstGeom prst="rect">
            <a:avLst/>
          </a:prstGeom>
          <a:solidFill>
            <a:srgbClr val="FCD039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>
                <a:solidFill>
                  <a:srgbClr val="FFFFFF"/>
                </a:solidFill>
              </a:rPr>
              <a:t>FEBRERO</a:t>
            </a:r>
            <a:br>
              <a:rPr lang="es-ES" sz="1400">
                <a:solidFill>
                  <a:srgbClr val="FFFFFF"/>
                </a:solidFill>
              </a:rPr>
            </a:br>
            <a:r>
              <a:rPr lang="es-ES" sz="1400">
                <a:solidFill>
                  <a:srgbClr val="FFFFFF"/>
                </a:solidFill>
              </a:rPr>
              <a:t>JACOB MENDOZA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E57C3BA-7E1E-ECA0-53D2-7F7A063B9787}"/>
              </a:ext>
            </a:extLst>
          </p:cNvPr>
          <p:cNvSpPr txBox="1"/>
          <p:nvPr/>
        </p:nvSpPr>
        <p:spPr>
          <a:xfrm>
            <a:off x="5981382" y="4979520"/>
            <a:ext cx="1631227" cy="523220"/>
          </a:xfrm>
          <a:prstGeom prst="rect">
            <a:avLst/>
          </a:prstGeom>
          <a:solidFill>
            <a:srgbClr val="FCD039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>
                <a:solidFill>
                  <a:srgbClr val="FFFFFF"/>
                </a:solidFill>
              </a:rPr>
              <a:t>MARZO</a:t>
            </a:r>
          </a:p>
          <a:p>
            <a:r>
              <a:rPr lang="es-ES" sz="1400">
                <a:solidFill>
                  <a:srgbClr val="FFFFFF"/>
                </a:solidFill>
              </a:rPr>
              <a:t>JACOB MENDOZA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F35095-2E20-8E42-5745-1298C458F0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1739" y="4346741"/>
            <a:ext cx="5099075" cy="2255079"/>
          </a:xfrm>
          <a:prstGeom prst="rect">
            <a:avLst/>
          </a:prstGeom>
        </p:spPr>
      </p:pic>
      <p:sp>
        <p:nvSpPr>
          <p:cNvPr id="13" name="Rectángulo 1">
            <a:extLst>
              <a:ext uri="{FF2B5EF4-FFF2-40B4-BE49-F238E27FC236}">
                <a16:creationId xmlns:a16="http://schemas.microsoft.com/office/drawing/2014/main" id="{580D92DC-BC13-FC58-A248-B246BCCE3DD7}"/>
              </a:ext>
            </a:extLst>
          </p:cNvPr>
          <p:cNvSpPr/>
          <p:nvPr/>
        </p:nvSpPr>
        <p:spPr>
          <a:xfrm>
            <a:off x="437686" y="3763885"/>
            <a:ext cx="5103129" cy="5082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MX" sz="1400">
                <a:latin typeface="Avenir Next LT Pro"/>
                <a:cs typeface="Arial"/>
              </a:rPr>
              <a:t>Comité de gente </a:t>
            </a:r>
          </a:p>
        </p:txBody>
      </p:sp>
      <p:cxnSp>
        <p:nvCxnSpPr>
          <p:cNvPr id="14" name="Connector: Curved 13">
            <a:extLst>
              <a:ext uri="{FF2B5EF4-FFF2-40B4-BE49-F238E27FC236}">
                <a16:creationId xmlns:a16="http://schemas.microsoft.com/office/drawing/2014/main" id="{1DA7B164-C483-4080-59A4-BFD0C51D6339}"/>
              </a:ext>
            </a:extLst>
          </p:cNvPr>
          <p:cNvCxnSpPr/>
          <p:nvPr/>
        </p:nvCxnSpPr>
        <p:spPr>
          <a:xfrm>
            <a:off x="7629168" y="1302854"/>
            <a:ext cx="759790" cy="472661"/>
          </a:xfrm>
          <a:prstGeom prst="curved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98696A72-0F09-CB69-0819-0843A9DF9671}"/>
              </a:ext>
            </a:extLst>
          </p:cNvPr>
          <p:cNvCxnSpPr>
            <a:cxnSpLocks/>
          </p:cNvCxnSpPr>
          <p:nvPr/>
        </p:nvCxnSpPr>
        <p:spPr>
          <a:xfrm>
            <a:off x="7629167" y="3390071"/>
            <a:ext cx="759790" cy="494748"/>
          </a:xfrm>
          <a:prstGeom prst="curved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: Curved 15">
            <a:extLst>
              <a:ext uri="{FF2B5EF4-FFF2-40B4-BE49-F238E27FC236}">
                <a16:creationId xmlns:a16="http://schemas.microsoft.com/office/drawing/2014/main" id="{45B7C749-E638-78C8-DBBD-D6CDA6E7A383}"/>
              </a:ext>
            </a:extLst>
          </p:cNvPr>
          <p:cNvCxnSpPr>
            <a:cxnSpLocks/>
          </p:cNvCxnSpPr>
          <p:nvPr/>
        </p:nvCxnSpPr>
        <p:spPr>
          <a:xfrm>
            <a:off x="7640211" y="5366853"/>
            <a:ext cx="748747" cy="295967"/>
          </a:xfrm>
          <a:prstGeom prst="curved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ángulo 1">
            <a:extLst>
              <a:ext uri="{FF2B5EF4-FFF2-40B4-BE49-F238E27FC236}">
                <a16:creationId xmlns:a16="http://schemas.microsoft.com/office/drawing/2014/main" id="{BCD3F2D6-D3BB-7971-5920-62AA9DE6924E}"/>
              </a:ext>
            </a:extLst>
          </p:cNvPr>
          <p:cNvSpPr/>
          <p:nvPr/>
        </p:nvSpPr>
        <p:spPr>
          <a:xfrm>
            <a:off x="8499424" y="693798"/>
            <a:ext cx="3303043" cy="5082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MX" sz="1400">
                <a:latin typeface="Avenir Next LT Pro"/>
                <a:cs typeface="Arial"/>
              </a:rPr>
              <a:t>Seguimiento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A1853D4-F865-37B2-AC12-DF58B7BF1E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07250" y="1203004"/>
            <a:ext cx="1222004" cy="152904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00700F0-BB7F-C480-35EE-71312787988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30515" y="3454412"/>
            <a:ext cx="975473" cy="126010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D5E49A3-6666-6DF9-D97D-4963CD8D2E4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7518" y="5367206"/>
            <a:ext cx="852209" cy="1069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n 39">
            <a:extLst>
              <a:ext uri="{FF2B5EF4-FFF2-40B4-BE49-F238E27FC236}">
                <a16:creationId xmlns:a16="http://schemas.microsoft.com/office/drawing/2014/main" id="{82AA83A9-2B3B-A079-97FC-ED913E72AC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1676" y="5830850"/>
            <a:ext cx="1867268" cy="873009"/>
          </a:xfrm>
          <a:prstGeom prst="rect">
            <a:avLst/>
          </a:prstGeom>
        </p:spPr>
      </p:pic>
      <p:sp>
        <p:nvSpPr>
          <p:cNvPr id="4" name="TextBox 9">
            <a:extLst>
              <a:ext uri="{FF2B5EF4-FFF2-40B4-BE49-F238E27FC236}">
                <a16:creationId xmlns:a16="http://schemas.microsoft.com/office/drawing/2014/main" id="{C77D770B-6FE5-A115-6BF6-EA6BF2C966AE}"/>
              </a:ext>
            </a:extLst>
          </p:cNvPr>
          <p:cNvSpPr txBox="1"/>
          <p:nvPr/>
        </p:nvSpPr>
        <p:spPr>
          <a:xfrm>
            <a:off x="2309618" y="48660"/>
            <a:ext cx="8756171" cy="730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1866"/>
              </a:lnSpc>
              <a:defRPr/>
            </a:pPr>
            <a:r>
              <a:rPr lang="es-CO" sz="1600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 Avenir Next Arabic Light"/>
              </a:rPr>
              <a:t>3.1.5 </a:t>
            </a:r>
            <a:r>
              <a:rPr lang="es-MX" sz="1600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 Avenir Next Arabic Light"/>
              </a:rPr>
              <a:t>La metodología 3R está implementada. Los miembros del equipo pueden describir comportamientos impulsados por las formas de trabajo 3R.</a:t>
            </a:r>
            <a:endParaRPr lang="es-CO" sz="1600">
              <a:solidFill>
                <a:schemeClr val="bg1"/>
              </a:solidFill>
              <a:latin typeface="Avenir Next LT Pro" panose="020B0504020202020204" pitchFamily="34" charset="0"/>
              <a:cs typeface="Arial" panose="020B0604020202020204" pitchFamily="34" charset="0"/>
              <a:sym typeface=" Avenir Next Arabic Light"/>
            </a:endParaRPr>
          </a:p>
          <a:p>
            <a:pPr marL="0" marR="0" lvl="0" indent="0" algn="ctr" defTabSz="609630" rtl="0" eaLnBrk="1" fontAlgn="auto" latinLnBrk="0" hangingPunct="1">
              <a:lnSpc>
                <a:spcPts val="18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60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venir Next LT Pro" panose="020B0504020202020204" pitchFamily="34" charset="0"/>
              <a:ea typeface=" Avenir Next Arabic Light"/>
              <a:cs typeface="Arial" panose="020B0604020202020204" pitchFamily="34" charset="0"/>
              <a:sym typeface=" Avenir Next Arabic Light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A7BF873-ADA9-E869-44A9-0958BF85CE15}"/>
              </a:ext>
            </a:extLst>
          </p:cNvPr>
          <p:cNvSpPr txBox="1"/>
          <p:nvPr/>
        </p:nvSpPr>
        <p:spPr>
          <a:xfrm>
            <a:off x="6514176" y="1076494"/>
            <a:ext cx="5065048" cy="182176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s-E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790032B-CD1F-7201-1570-803E9AE0BE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184" y="3935273"/>
            <a:ext cx="2736851" cy="20133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92EA085-4D9E-8665-DA99-6CCB61B8AE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945" y="790643"/>
            <a:ext cx="2729561" cy="30259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C1EFD9-E947-8855-4C35-24490D25C9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5565" y="4833362"/>
            <a:ext cx="2377163" cy="18032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34A754-A0CF-C98E-BB98-0A93C7E2EE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66221" y="1484689"/>
            <a:ext cx="2374876" cy="21124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D9183B-1776-057F-6971-76BE77B3E9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4056" y="4829156"/>
            <a:ext cx="1426388" cy="18006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4CC4B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A92D8F-2056-7881-DC57-4F6F6E02DC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49294" y="4831024"/>
            <a:ext cx="1426151" cy="17995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4CC4B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DE046EA-F572-8F28-0DAB-CD3572C2C2A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45187" y="4836616"/>
            <a:ext cx="1436178" cy="1810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4CC4B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F00D833-C2AE-9CD4-EC5A-1619FA78DB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06687" y="785056"/>
            <a:ext cx="5723770" cy="3159127"/>
          </a:xfrm>
          <a:prstGeom prst="rect">
            <a:avLst/>
          </a:prstGeom>
        </p:spPr>
      </p:pic>
      <p:sp>
        <p:nvSpPr>
          <p:cNvPr id="13" name="Rectángulo 1">
            <a:extLst>
              <a:ext uri="{FF2B5EF4-FFF2-40B4-BE49-F238E27FC236}">
                <a16:creationId xmlns:a16="http://schemas.microsoft.com/office/drawing/2014/main" id="{3F113C9D-4CF2-1E1A-BE26-42195B1819C0}"/>
              </a:ext>
            </a:extLst>
          </p:cNvPr>
          <p:cNvSpPr/>
          <p:nvPr/>
        </p:nvSpPr>
        <p:spPr>
          <a:xfrm>
            <a:off x="3340543" y="4108337"/>
            <a:ext cx="5538557" cy="508236"/>
          </a:xfrm>
          <a:prstGeom prst="rect">
            <a:avLst/>
          </a:prstGeom>
          <a:solidFill>
            <a:srgbClr val="4CC4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MX" sz="1400">
                <a:latin typeface="Avenir Next LT Pro"/>
                <a:cs typeface="Arial"/>
              </a:rPr>
              <a:t>RECURSOS </a:t>
            </a:r>
          </a:p>
        </p:txBody>
      </p:sp>
      <p:sp>
        <p:nvSpPr>
          <p:cNvPr id="14" name="Rectángulo 1">
            <a:extLst>
              <a:ext uri="{FF2B5EF4-FFF2-40B4-BE49-F238E27FC236}">
                <a16:creationId xmlns:a16="http://schemas.microsoft.com/office/drawing/2014/main" id="{1D44AC85-CF13-5B4D-7D4B-FF0F9527B17E}"/>
              </a:ext>
            </a:extLst>
          </p:cNvPr>
          <p:cNvSpPr/>
          <p:nvPr/>
        </p:nvSpPr>
        <p:spPr>
          <a:xfrm>
            <a:off x="9363971" y="4084145"/>
            <a:ext cx="2381701" cy="556616"/>
          </a:xfrm>
          <a:prstGeom prst="rect">
            <a:avLst/>
          </a:prstGeom>
          <a:solidFill>
            <a:srgbClr val="4CC4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MX" sz="1400">
                <a:latin typeface="Avenir Next LT Pro"/>
                <a:cs typeface="Arial"/>
              </a:rPr>
              <a:t>ESTIBADORES</a:t>
            </a:r>
          </a:p>
        </p:txBody>
      </p:sp>
      <p:sp>
        <p:nvSpPr>
          <p:cNvPr id="15" name="Rectángulo 1">
            <a:extLst>
              <a:ext uri="{FF2B5EF4-FFF2-40B4-BE49-F238E27FC236}">
                <a16:creationId xmlns:a16="http://schemas.microsoft.com/office/drawing/2014/main" id="{4FFF3A1F-7BF9-EC91-E2F9-D8FD82400FC1}"/>
              </a:ext>
            </a:extLst>
          </p:cNvPr>
          <p:cNvSpPr/>
          <p:nvPr/>
        </p:nvSpPr>
        <p:spPr>
          <a:xfrm>
            <a:off x="9363970" y="794239"/>
            <a:ext cx="2381701" cy="556616"/>
          </a:xfrm>
          <a:prstGeom prst="rect">
            <a:avLst/>
          </a:prstGeom>
          <a:solidFill>
            <a:srgbClr val="4CC4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MX" sz="1400">
                <a:latin typeface="Avenir Next LT Pro"/>
                <a:cs typeface="Arial"/>
              </a:rPr>
              <a:t>CELULARES</a:t>
            </a:r>
          </a:p>
        </p:txBody>
      </p:sp>
    </p:spTree>
    <p:extLst>
      <p:ext uri="{BB962C8B-B14F-4D97-AF65-F5344CB8AC3E}">
        <p14:creationId xmlns:p14="http://schemas.microsoft.com/office/powerpoint/2010/main" val="29088488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6F322-C3A9-30D1-236F-0B11FAAB4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n 34">
            <a:extLst>
              <a:ext uri="{FF2B5EF4-FFF2-40B4-BE49-F238E27FC236}">
                <a16:creationId xmlns:a16="http://schemas.microsoft.com/office/drawing/2014/main" id="{01E7FB24-6977-9D87-3E6E-1CC6FDC649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391"/>
            <a:ext cx="12192000" cy="745236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66FABF40-6DDE-DA55-7046-7E9338F8744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18" y="201031"/>
            <a:ext cx="1448776" cy="340392"/>
          </a:xfrm>
          <a:prstGeom prst="rect">
            <a:avLst/>
          </a:prstGeom>
        </p:spPr>
      </p:pic>
      <p:sp>
        <p:nvSpPr>
          <p:cNvPr id="37" name="TextBox 9">
            <a:extLst>
              <a:ext uri="{FF2B5EF4-FFF2-40B4-BE49-F238E27FC236}">
                <a16:creationId xmlns:a16="http://schemas.microsoft.com/office/drawing/2014/main" id="{27229658-1D4C-19D0-B19E-1673C28D7384}"/>
              </a:ext>
            </a:extLst>
          </p:cNvPr>
          <p:cNvSpPr txBox="1"/>
          <p:nvPr/>
        </p:nvSpPr>
        <p:spPr>
          <a:xfrm>
            <a:off x="2496532" y="80911"/>
            <a:ext cx="8508352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18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0"/>
                <a:ea typeface=" Avenir Next Arabic Light"/>
                <a:cs typeface="Arial" panose="020B0604020202020204" pitchFamily="34" charset="0"/>
                <a:sym typeface=" Avenir Next Arabic Light"/>
              </a:rPr>
              <a:t>3.1.6</a:t>
            </a:r>
            <a:r>
              <a:rPr lang="es-CO" sz="1600" b="1">
                <a:solidFill>
                  <a:schemeClr val="bg1"/>
                </a:solidFill>
                <a:latin typeface="Avenir Next LT Pro" panose="020B0504020202020204" pitchFamily="34" charset="0"/>
                <a:ea typeface=" Avenir Next Arabic Light"/>
                <a:cs typeface="Arial" panose="020B0604020202020204" pitchFamily="34" charset="0"/>
                <a:sym typeface=" Avenir Next Arabic Light"/>
              </a:rPr>
              <a:t> </a:t>
            </a:r>
            <a:r>
              <a:rPr kumimoji="0" lang="es-MX" sz="16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0"/>
                <a:ea typeface=" Avenir Next Arabic Light"/>
                <a:cs typeface="Arial" panose="020B0604020202020204" pitchFamily="34" charset="0"/>
                <a:sym typeface=" Avenir Next Arabic Light"/>
              </a:rPr>
              <a:t>Existen programas de reconocimiento implementados, con una comunicación clara, medición de su efectividad y acciones orientadas a mitigar sesgos..</a:t>
            </a:r>
            <a:endParaRPr kumimoji="0" lang="es-CO" sz="120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venir Next LT Pro" panose="020B0504020202020204" pitchFamily="34" charset="0"/>
              <a:ea typeface=" Avenir Next Arabic Light"/>
              <a:cs typeface="Arial" panose="020B0604020202020204" pitchFamily="34" charset="0"/>
              <a:sym typeface=" Avenir Next Arabic Light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48A1D9-644F-4966-7A97-1F872B1A4F8A}"/>
              </a:ext>
            </a:extLst>
          </p:cNvPr>
          <p:cNvSpPr txBox="1"/>
          <p:nvPr/>
        </p:nvSpPr>
        <p:spPr>
          <a:xfrm>
            <a:off x="2929881" y="1234910"/>
            <a:ext cx="6329892" cy="369332"/>
          </a:xfrm>
          <a:prstGeom prst="rect">
            <a:avLst/>
          </a:prstGeom>
          <a:solidFill>
            <a:srgbClr val="4CC4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>
                <a:ea typeface="Calibri"/>
                <a:cs typeface="Calibri"/>
                <a:hlinkClick r:id="rId5"/>
              </a:rPr>
              <a:t>PRODUCTIVIDAD PICKING</a:t>
            </a:r>
            <a:endParaRPr lang="es-ES"/>
          </a:p>
        </p:txBody>
      </p:sp>
      <p:pic>
        <p:nvPicPr>
          <p:cNvPr id="2" name="Imagen 1" descr="Gráfico, Gráfico de barras&#10;&#10;El contenido generado por IA puede ser incorrecto.">
            <a:extLst>
              <a:ext uri="{FF2B5EF4-FFF2-40B4-BE49-F238E27FC236}">
                <a16:creationId xmlns:a16="http://schemas.microsoft.com/office/drawing/2014/main" id="{A0D437C1-FF54-8F53-79BE-51E468CC40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333" y="1918379"/>
            <a:ext cx="5454954" cy="3722764"/>
          </a:xfrm>
          <a:prstGeom prst="rect">
            <a:avLst/>
          </a:prstGeom>
        </p:spPr>
      </p:pic>
      <p:pic>
        <p:nvPicPr>
          <p:cNvPr id="3" name="Imagen 2" descr="Gráfico, Gráfico de barras&#10;&#10;El contenido generado por IA puede ser incorrecto.">
            <a:extLst>
              <a:ext uri="{FF2B5EF4-FFF2-40B4-BE49-F238E27FC236}">
                <a16:creationId xmlns:a16="http://schemas.microsoft.com/office/drawing/2014/main" id="{0964BA9C-24A9-1E7A-7715-65A739B639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5619" y="1912399"/>
            <a:ext cx="5225143" cy="3710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6236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F86AB-E2BC-D7E0-FA02-F248F1EE8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n 34">
            <a:extLst>
              <a:ext uri="{FF2B5EF4-FFF2-40B4-BE49-F238E27FC236}">
                <a16:creationId xmlns:a16="http://schemas.microsoft.com/office/drawing/2014/main" id="{6D447933-5166-B240-2266-F28554106A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391"/>
            <a:ext cx="12192000" cy="745236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3FA1D992-CBAA-7289-DBF5-3FE64888F8E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18" y="201031"/>
            <a:ext cx="1448776" cy="340392"/>
          </a:xfrm>
          <a:prstGeom prst="rect">
            <a:avLst/>
          </a:prstGeom>
        </p:spPr>
      </p:pic>
      <p:sp>
        <p:nvSpPr>
          <p:cNvPr id="37" name="TextBox 9">
            <a:extLst>
              <a:ext uri="{FF2B5EF4-FFF2-40B4-BE49-F238E27FC236}">
                <a16:creationId xmlns:a16="http://schemas.microsoft.com/office/drawing/2014/main" id="{6049303D-0E1B-3B53-C15F-A8AA0F38210D}"/>
              </a:ext>
            </a:extLst>
          </p:cNvPr>
          <p:cNvSpPr txBox="1"/>
          <p:nvPr/>
        </p:nvSpPr>
        <p:spPr>
          <a:xfrm>
            <a:off x="2496532" y="80911"/>
            <a:ext cx="8508352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18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0"/>
                <a:ea typeface=" Avenir Next Arabic Light"/>
                <a:cs typeface="Arial" panose="020B0604020202020204" pitchFamily="34" charset="0"/>
                <a:sym typeface=" Avenir Next Arabic Light"/>
              </a:rPr>
              <a:t>3.1.6</a:t>
            </a:r>
            <a:r>
              <a:rPr lang="es-CO" sz="1600" b="1">
                <a:solidFill>
                  <a:schemeClr val="bg1"/>
                </a:solidFill>
                <a:latin typeface="Avenir Next LT Pro" panose="020B0504020202020204" pitchFamily="34" charset="0"/>
                <a:ea typeface=" Avenir Next Arabic Light"/>
                <a:cs typeface="Arial" panose="020B0604020202020204" pitchFamily="34" charset="0"/>
                <a:sym typeface=" Avenir Next Arabic Light"/>
              </a:rPr>
              <a:t> </a:t>
            </a:r>
            <a:r>
              <a:rPr kumimoji="0" lang="es-MX" sz="16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0"/>
                <a:ea typeface=" Avenir Next Arabic Light"/>
                <a:cs typeface="Arial" panose="020B0604020202020204" pitchFamily="34" charset="0"/>
                <a:sym typeface=" Avenir Next Arabic Light"/>
              </a:rPr>
              <a:t>Existen programas de reconocimiento implementados, con una comunicación clara, medición de su efectividad y acciones orientadas a mitigar sesgos..</a:t>
            </a:r>
            <a:endParaRPr kumimoji="0" lang="es-CO" sz="120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venir Next LT Pro" panose="020B0504020202020204" pitchFamily="34" charset="0"/>
              <a:ea typeface=" Avenir Next Arabic Light"/>
              <a:cs typeface="Arial" panose="020B0604020202020204" pitchFamily="34" charset="0"/>
              <a:sym typeface=" Avenir Next Arabic Light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C9A2E97-F443-A01B-4DD3-9938DC4C5A96}"/>
              </a:ext>
            </a:extLst>
          </p:cNvPr>
          <p:cNvSpPr txBox="1"/>
          <p:nvPr/>
        </p:nvSpPr>
        <p:spPr>
          <a:xfrm>
            <a:off x="1986452" y="1065577"/>
            <a:ext cx="2870654" cy="646331"/>
          </a:xfrm>
          <a:prstGeom prst="rect">
            <a:avLst/>
          </a:prstGeom>
          <a:solidFill>
            <a:srgbClr val="4CC4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>
                <a:ea typeface="Calibri"/>
                <a:cs typeface="Calibri"/>
              </a:rPr>
              <a:t>CAPACITACIÓN SOBRE PRODUCTIVIDAD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76353F3-95D6-6D75-D74F-1CDC812BAF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088" y="2005852"/>
            <a:ext cx="2510118" cy="192741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2E708F9-6BE8-D92A-4DCE-587D5C9934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088" y="4146175"/>
            <a:ext cx="2510119" cy="193862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76F2D7DA-B29C-6894-C756-A4A5511F5F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7521" y="2010725"/>
            <a:ext cx="2497648" cy="1919943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C09F47C-FC9F-FBCC-619B-DA38568AE1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4261" y="1506461"/>
            <a:ext cx="2506547" cy="1916369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469A6609-365B-F734-9A85-E1E6D6911248}"/>
              </a:ext>
            </a:extLst>
          </p:cNvPr>
          <p:cNvSpPr txBox="1"/>
          <p:nvPr/>
        </p:nvSpPr>
        <p:spPr>
          <a:xfrm>
            <a:off x="6863933" y="896353"/>
            <a:ext cx="5172894" cy="338554"/>
          </a:xfrm>
          <a:prstGeom prst="rect">
            <a:avLst/>
          </a:prstGeom>
          <a:solidFill>
            <a:srgbClr val="4CC4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600">
                <a:ea typeface="Calibri"/>
                <a:cs typeface="Calibri"/>
              </a:rPr>
              <a:t>CAPACITACIÓN SOBRE INDICADORES A MEDIR VARIABLE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9DDFC26E-43A8-38D5-76E5-516D7E7611B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93771" y="4148288"/>
            <a:ext cx="2506546" cy="1943978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8D1E191D-CF3C-2876-23C2-62FFA2EB5BB6}"/>
              </a:ext>
            </a:extLst>
          </p:cNvPr>
          <p:cNvSpPr txBox="1"/>
          <p:nvPr/>
        </p:nvSpPr>
        <p:spPr>
          <a:xfrm>
            <a:off x="6867018" y="3546786"/>
            <a:ext cx="5169484" cy="370245"/>
          </a:xfrm>
          <a:prstGeom prst="rect">
            <a:avLst/>
          </a:prstGeom>
          <a:solidFill>
            <a:srgbClr val="4CC4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>
                <a:ea typeface="Calibri"/>
                <a:cs typeface="Calibri"/>
              </a:rPr>
              <a:t>SOCIALIZACIÓN LIDERES INDICADORES DE VARIABLE</a:t>
            </a:r>
          </a:p>
        </p:txBody>
      </p:sp>
      <p:pic>
        <p:nvPicPr>
          <p:cNvPr id="2" name="Imagen 1" descr="Un grupo de personas sentadas alrededor de una mesa con una computadora&#10;&#10;El contenido generado por IA puede ser incorrecto.">
            <a:extLst>
              <a:ext uri="{FF2B5EF4-FFF2-40B4-BE49-F238E27FC236}">
                <a16:creationId xmlns:a16="http://schemas.microsoft.com/office/drawing/2014/main" id="{630DF928-1595-A8C1-8A5E-1C4AFAEA25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23478" y="4141304"/>
            <a:ext cx="2506869" cy="192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9997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F8AA36F-F2DD-13BF-3E30-1A1861028707}"/>
              </a:ext>
            </a:extLst>
          </p:cNvPr>
          <p:cNvSpPr txBox="1"/>
          <p:nvPr/>
        </p:nvSpPr>
        <p:spPr>
          <a:xfrm>
            <a:off x="2362853" y="136380"/>
            <a:ext cx="8005511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08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500" b="1" i="0" u="none" strike="noStrike" kern="1200" cap="none" spc="0" normalizeH="0" baseline="0" noProof="0">
                <a:ln>
                  <a:noFill/>
                </a:ln>
                <a:solidFill>
                  <a:srgbClr val="FFD200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Avantt" pitchFamily="2" charset="0"/>
              </a:rPr>
              <a:t>Estrategia de reconocimientos CD|</a:t>
            </a:r>
            <a:r>
              <a:rPr kumimoji="0" lang="es-MX" sz="15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Avantt" pitchFamily="2" charset="0"/>
              </a:rPr>
              <a:t>Estrategia de recompensas con 3R </a:t>
            </a:r>
            <a:endParaRPr kumimoji="0" lang="es-ES" sz="15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Avantt" pitchFamily="2" charset="0"/>
            </a:endParaRPr>
          </a:p>
          <a:p>
            <a:pPr marL="0" marR="0" lvl="0" indent="0" algn="l" defTabSz="1808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5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Avantt" pitchFamily="2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88056" y="6159150"/>
            <a:ext cx="939685" cy="209588"/>
          </a:xfrm>
          <a:prstGeom prst="rect">
            <a:avLst/>
          </a:prstGeom>
        </p:spPr>
      </p:pic>
      <p:sp>
        <p:nvSpPr>
          <p:cNvPr id="11" name="TextBox 22">
            <a:extLst>
              <a:ext uri="{FF2B5EF4-FFF2-40B4-BE49-F238E27FC236}">
                <a16:creationId xmlns:a16="http://schemas.microsoft.com/office/drawing/2014/main" id="{D9028FED-9CB5-14DF-7454-1324BEA4642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156597" y="699804"/>
            <a:ext cx="3719513" cy="245632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xy" algn="b"/>
          </a:blipFill>
        </p:spPr>
        <p:txBody>
          <a:bodyPr vert="horz" wrap="square" lIns="0" tIns="0" rIns="0" bIns="60375" rtlCol="0" anchor="b">
            <a:spAutoFit/>
          </a:bodyPr>
          <a:lstStyle/>
          <a:p>
            <a:pPr marL="0" marR="0" lvl="0" indent="0" algn="l" defTabSz="8321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all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Tarea</a:t>
            </a:r>
            <a:r>
              <a:rPr kumimoji="0" lang="en-US" sz="1200" b="1" i="0" u="none" strike="noStrike" kern="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 </a:t>
            </a:r>
            <a:r>
              <a:rPr kumimoji="0" lang="en-US" sz="1200" b="1" i="0" u="none" strike="noStrike" kern="0" cap="all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critica</a:t>
            </a:r>
            <a:r>
              <a:rPr kumimoji="0" lang="en-US" sz="1200" b="1" i="0" u="none" strike="noStrike" kern="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 </a:t>
            </a:r>
            <a:r>
              <a:rPr kumimoji="0" lang="en-US" sz="1200" b="1" i="0" u="none" strike="noStrike" kern="0" cap="all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transporte</a:t>
            </a:r>
            <a:endParaRPr kumimoji="0" lang="en-US" sz="1200" b="1" i="0" u="none" strike="noStrike" kern="0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 panose="00000500000000000000" pitchFamily="2" charset="0"/>
              <a:ea typeface="+mn-ea"/>
              <a:cs typeface="+mn-cs"/>
            </a:endParaRPr>
          </a:p>
        </p:txBody>
      </p:sp>
      <p:sp>
        <p:nvSpPr>
          <p:cNvPr id="27" name="TextBox 22">
            <a:extLst>
              <a:ext uri="{FF2B5EF4-FFF2-40B4-BE49-F238E27FC236}">
                <a16:creationId xmlns:a16="http://schemas.microsoft.com/office/drawing/2014/main" id="{3F6648F5-822C-E7FE-16EC-E94D2FE17A5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089521" y="697297"/>
            <a:ext cx="3719513" cy="245632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xy" algn="b"/>
          </a:blipFill>
        </p:spPr>
        <p:txBody>
          <a:bodyPr vert="horz" wrap="square" lIns="0" tIns="0" rIns="0" bIns="60375" rtlCol="0" anchor="b">
            <a:spAutoFit/>
          </a:bodyPr>
          <a:lstStyle/>
          <a:p>
            <a:pPr marL="0" marR="0" lvl="0" indent="0" algn="l" defTabSz="8321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all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Tarea</a:t>
            </a:r>
            <a:r>
              <a:rPr kumimoji="0" lang="en-US" sz="1200" b="1" i="0" u="none" strike="noStrike" kern="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 </a:t>
            </a:r>
            <a:r>
              <a:rPr kumimoji="0" lang="en-US" sz="1200" b="1" i="0" u="none" strike="noStrike" kern="0" cap="all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critica</a:t>
            </a:r>
            <a:r>
              <a:rPr kumimoji="0" lang="en-US" sz="1200" b="1" i="0" u="none" strike="noStrike" kern="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 ALMACEN</a:t>
            </a:r>
          </a:p>
        </p:txBody>
      </p:sp>
      <p:pic>
        <p:nvPicPr>
          <p:cNvPr id="3" name="Imagen 2" descr="Tabla&#10;&#10;El contenido generado por IA puede ser incorrecto.">
            <a:extLst>
              <a:ext uri="{FF2B5EF4-FFF2-40B4-BE49-F238E27FC236}">
                <a16:creationId xmlns:a16="http://schemas.microsoft.com/office/drawing/2014/main" id="{E774509A-33B9-F0C7-569B-E8678FD02A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032" y="3204441"/>
            <a:ext cx="5685862" cy="336947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F9F6578-20A9-6E56-E18D-F44155EBFB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6215" y="3207537"/>
            <a:ext cx="5684409" cy="336830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6E3A873-F05A-2EC0-7818-3F7FEFD85A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23691" y="1099932"/>
            <a:ext cx="2374345" cy="1929906"/>
          </a:xfrm>
          <a:prstGeom prst="rect">
            <a:avLst/>
          </a:prstGeom>
        </p:spPr>
      </p:pic>
      <p:pic>
        <p:nvPicPr>
          <p:cNvPr id="12" name="Imagen 11" descr="Imagen que contiene firmar, persona, posando, parado&#10;&#10;El contenido generado por IA puede ser incorrecto.">
            <a:extLst>
              <a:ext uri="{FF2B5EF4-FFF2-40B4-BE49-F238E27FC236}">
                <a16:creationId xmlns:a16="http://schemas.microsoft.com/office/drawing/2014/main" id="{2D843AC5-54A4-A21C-648C-65585D3A319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21734" y="1096646"/>
            <a:ext cx="2370126" cy="1924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9621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736076" y="6267451"/>
            <a:ext cx="939685" cy="209588"/>
          </a:xfrm>
          <a:prstGeom prst="rect">
            <a:avLst/>
          </a:prstGeom>
        </p:spPr>
      </p:pic>
      <p:sp>
        <p:nvSpPr>
          <p:cNvPr id="11" name="TextBox 22">
            <a:extLst>
              <a:ext uri="{FF2B5EF4-FFF2-40B4-BE49-F238E27FC236}">
                <a16:creationId xmlns:a16="http://schemas.microsoft.com/office/drawing/2014/main" id="{D9028FED-9CB5-14DF-7454-1324BEA4642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5176" y="732068"/>
            <a:ext cx="4257537" cy="245631"/>
          </a:xfrm>
          <a:prstGeom prst="rect">
            <a:avLst/>
          </a:pr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xy" algn="b"/>
          </a:blipFill>
        </p:spPr>
        <p:txBody>
          <a:bodyPr vert="horz" wrap="square" lIns="0" tIns="0" rIns="0" bIns="60375" rtlCol="0" anchor="b">
            <a:spAutoFit/>
          </a:bodyPr>
          <a:lstStyle/>
          <a:p>
            <a:pPr marL="0" marR="0" lvl="0" indent="0" algn="ctr" defTabSz="8321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all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</a:rPr>
              <a:t>Tarea</a:t>
            </a:r>
            <a:r>
              <a:rPr kumimoji="0" lang="en-US" sz="1200" b="1" i="0" u="none" strike="noStrike" kern="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</a:rPr>
              <a:t> </a:t>
            </a:r>
            <a:r>
              <a:rPr kumimoji="0" lang="en-US" sz="1200" b="1" i="0" u="none" strike="noStrike" kern="0" cap="all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</a:rPr>
              <a:t>critica</a:t>
            </a:r>
            <a:r>
              <a:rPr kumimoji="0" lang="en-US" sz="1200" b="1" i="0" u="none" strike="noStrike" kern="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</a:rPr>
              <a:t> </a:t>
            </a:r>
            <a:r>
              <a:rPr kumimoji="0" lang="en-US" sz="1200" b="1" i="0" u="none" strike="noStrike" kern="0" cap="all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</a:rPr>
              <a:t>transporte</a:t>
            </a:r>
            <a:r>
              <a:rPr kumimoji="0" lang="en-US" sz="1200" b="1" i="0" u="none" strike="noStrike" kern="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</a:rPr>
              <a:t> CON RESPONSABILIDADES</a:t>
            </a:r>
            <a:endParaRPr lang="en-US">
              <a:latin typeface="Barlow"/>
            </a:endParaRPr>
          </a:p>
        </p:txBody>
      </p: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D0F1F468-FFDE-79F3-15B8-8D44E3ABA549}"/>
              </a:ext>
            </a:extLst>
          </p:cNvPr>
          <p:cNvCxnSpPr>
            <a:cxnSpLocks/>
          </p:cNvCxnSpPr>
          <p:nvPr/>
        </p:nvCxnSpPr>
        <p:spPr>
          <a:xfrm>
            <a:off x="6096000" y="813086"/>
            <a:ext cx="0" cy="4797693"/>
          </a:xfrm>
          <a:prstGeom prst="line">
            <a:avLst/>
          </a:prstGeom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7" name="TextBox 22">
            <a:extLst>
              <a:ext uri="{FF2B5EF4-FFF2-40B4-BE49-F238E27FC236}">
                <a16:creationId xmlns:a16="http://schemas.microsoft.com/office/drawing/2014/main" id="{3F6648F5-822C-E7FE-16EC-E94D2FE17A5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250185" y="735933"/>
            <a:ext cx="3719513" cy="245632"/>
          </a:xfrm>
          <a:prstGeom prst="rect">
            <a:avLst/>
          </a:pr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xy" algn="b"/>
          </a:blipFill>
        </p:spPr>
        <p:txBody>
          <a:bodyPr vert="horz" wrap="square" lIns="0" tIns="0" rIns="0" bIns="60375" rtlCol="0" anchor="b">
            <a:spAutoFit/>
          </a:bodyPr>
          <a:lstStyle/>
          <a:p>
            <a:pPr marL="0" marR="0" lvl="0" indent="0" algn="ctr" defTabSz="8321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all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</a:rPr>
              <a:t>Tarea</a:t>
            </a:r>
            <a:r>
              <a:rPr kumimoji="0" lang="en-US" sz="1200" b="1" i="0" u="none" strike="noStrike" kern="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</a:rPr>
              <a:t> </a:t>
            </a:r>
            <a:r>
              <a:rPr kumimoji="0" lang="en-US" sz="1200" b="1" i="0" u="none" strike="noStrike" kern="0" cap="all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</a:rPr>
              <a:t>critica</a:t>
            </a:r>
            <a:r>
              <a:rPr kumimoji="0" lang="en-US" sz="1200" b="1" i="0" u="none" strike="noStrike" kern="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</a:rPr>
              <a:t> ALMACEN CON RESPONSABILIDADES</a:t>
            </a:r>
            <a:endParaRPr lang="en-US">
              <a:latin typeface="Barlow"/>
            </a:endParaRPr>
          </a:p>
        </p:txBody>
      </p:sp>
      <p:sp>
        <p:nvSpPr>
          <p:cNvPr id="81" name="TextBox 22">
            <a:extLst>
              <a:ext uri="{FF2B5EF4-FFF2-40B4-BE49-F238E27FC236}">
                <a16:creationId xmlns:a16="http://schemas.microsoft.com/office/drawing/2014/main" id="{029163C6-4328-5030-28B8-BA717E9CDE2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245104" y="3080321"/>
            <a:ext cx="4953605" cy="245631"/>
          </a:xfrm>
          <a:prstGeom prst="rect">
            <a:avLst/>
          </a:pr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xy" algn="b"/>
          </a:blipFill>
        </p:spPr>
        <p:txBody>
          <a:bodyPr vert="horz" wrap="square" lIns="0" tIns="0" rIns="0" bIns="60375" rtlCol="0" anchor="b">
            <a:spAutoFit/>
          </a:bodyPr>
          <a:lstStyle/>
          <a:p>
            <a:pPr marL="0" marR="0" lvl="0" indent="0" algn="l" defTabSz="8321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RESPONSABILIDAD DE LIDERES – EJECUCIÓN DE LATAREA  CRITICA</a:t>
            </a:r>
          </a:p>
        </p:txBody>
      </p:sp>
      <p:sp>
        <p:nvSpPr>
          <p:cNvPr id="93" name="TextBox 22">
            <a:extLst>
              <a:ext uri="{FF2B5EF4-FFF2-40B4-BE49-F238E27FC236}">
                <a16:creationId xmlns:a16="http://schemas.microsoft.com/office/drawing/2014/main" id="{048CB59D-0190-D99D-B38B-7A065105578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49051" y="3077726"/>
            <a:ext cx="4953605" cy="245631"/>
          </a:xfrm>
          <a:prstGeom prst="rect">
            <a:avLst/>
          </a:pr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xy" algn="b"/>
          </a:blipFill>
        </p:spPr>
        <p:txBody>
          <a:bodyPr vert="horz" wrap="square" lIns="0" tIns="0" rIns="0" bIns="60375" rtlCol="0" anchor="b">
            <a:spAutoFit/>
          </a:bodyPr>
          <a:lstStyle/>
          <a:p>
            <a:pPr marL="0" marR="0" lvl="0" indent="0" algn="l" defTabSz="8321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RESPONSABILIDAD DE LIDERES – EJECUCIÓN DE LATAREA  CRITICA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AFEBFBF-2014-D123-3B99-29FA0E203777}"/>
              </a:ext>
            </a:extLst>
          </p:cNvPr>
          <p:cNvSpPr txBox="1"/>
          <p:nvPr/>
        </p:nvSpPr>
        <p:spPr>
          <a:xfrm>
            <a:off x="2424845" y="74388"/>
            <a:ext cx="8005511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08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500" b="1" i="0" u="none" strike="noStrike" kern="1200" cap="none" spc="0" normalizeH="0" baseline="0" noProof="0">
                <a:ln>
                  <a:noFill/>
                </a:ln>
                <a:solidFill>
                  <a:srgbClr val="FFD200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Avantt" pitchFamily="2" charset="0"/>
              </a:rPr>
              <a:t>Estrategia de reconocimientos CD|</a:t>
            </a:r>
            <a:r>
              <a:rPr kumimoji="0" lang="es-MX" sz="15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Avantt" pitchFamily="2" charset="0"/>
              </a:rPr>
              <a:t>Estrategia de recompensas con 3R </a:t>
            </a:r>
            <a:endParaRPr kumimoji="0" lang="es-ES" sz="15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Avantt" pitchFamily="2" charset="0"/>
            </a:endParaRPr>
          </a:p>
          <a:p>
            <a:pPr marL="0" marR="0" lvl="0" indent="0" algn="l" defTabSz="1808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5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Avantt" pitchFamily="2" charset="0"/>
            </a:endParaRPr>
          </a:p>
        </p:txBody>
      </p:sp>
      <p:pic>
        <p:nvPicPr>
          <p:cNvPr id="3" name="Imagen 2" descr="Imagen que contiene persona, firmar, mujer, frente&#10;&#10;El contenido generado por IA puede ser incorrecto.">
            <a:extLst>
              <a:ext uri="{FF2B5EF4-FFF2-40B4-BE49-F238E27FC236}">
                <a16:creationId xmlns:a16="http://schemas.microsoft.com/office/drawing/2014/main" id="{10C3BD09-D09B-F455-9F02-E0E9237093F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5779" r="-2063" b="1561"/>
          <a:stretch>
            <a:fillRect/>
          </a:stretch>
        </p:blipFill>
        <p:spPr>
          <a:xfrm>
            <a:off x="954807" y="3617772"/>
            <a:ext cx="1158461" cy="955499"/>
          </a:xfrm>
          <a:prstGeom prst="rect">
            <a:avLst/>
          </a:prstGeom>
        </p:spPr>
      </p:pic>
      <p:pic>
        <p:nvPicPr>
          <p:cNvPr id="5" name="Imagen 4" descr="Imagen que contiene firmar, hombre, parado, sostener&#10;&#10;El contenido generado por IA puede ser incorrecto.">
            <a:extLst>
              <a:ext uri="{FF2B5EF4-FFF2-40B4-BE49-F238E27FC236}">
                <a16:creationId xmlns:a16="http://schemas.microsoft.com/office/drawing/2014/main" id="{384F8B90-EC15-D18B-D720-B0D5EF8147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61155" y="3614925"/>
            <a:ext cx="1161794" cy="94509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34C7931-9113-6690-2E6E-F0001932D55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37339" y="4785715"/>
            <a:ext cx="1130091" cy="949822"/>
          </a:xfrm>
          <a:prstGeom prst="rect">
            <a:avLst/>
          </a:prstGeom>
        </p:spPr>
      </p:pic>
      <p:pic>
        <p:nvPicPr>
          <p:cNvPr id="13" name="Imagen 12" descr="Texto&#10;&#10;El contenido generado por IA puede ser incorrecto.">
            <a:extLst>
              <a:ext uri="{FF2B5EF4-FFF2-40B4-BE49-F238E27FC236}">
                <a16:creationId xmlns:a16="http://schemas.microsoft.com/office/drawing/2014/main" id="{2655B2A5-D992-B8E8-6225-4B5D241C331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48002" y="3611215"/>
            <a:ext cx="2352260" cy="2087219"/>
          </a:xfrm>
          <a:prstGeom prst="rect">
            <a:avLst/>
          </a:prstGeom>
        </p:spPr>
      </p:pic>
      <p:pic>
        <p:nvPicPr>
          <p:cNvPr id="19" name="Imagen 18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15C36715-3142-4001-6473-E4945AEBFFE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41676" y="979372"/>
            <a:ext cx="5703794" cy="1963316"/>
          </a:xfrm>
          <a:prstGeom prst="rect">
            <a:avLst/>
          </a:prstGeom>
        </p:spPr>
      </p:pic>
      <p:pic>
        <p:nvPicPr>
          <p:cNvPr id="17" name="Imagen 16" descr="Texto&#10;&#10;El contenido generado por IA puede ser incorrecto.">
            <a:extLst>
              <a:ext uri="{FF2B5EF4-FFF2-40B4-BE49-F238E27FC236}">
                <a16:creationId xmlns:a16="http://schemas.microsoft.com/office/drawing/2014/main" id="{EB12A912-2FF6-EB98-8D4D-B50B56984D2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9627" y="985215"/>
            <a:ext cx="1561962" cy="1950003"/>
          </a:xfrm>
          <a:prstGeom prst="rect">
            <a:avLst/>
          </a:prstGeom>
        </p:spPr>
      </p:pic>
      <p:pic>
        <p:nvPicPr>
          <p:cNvPr id="18" name="Imagen 17" descr="Interfaz de usuario gráfica, Gráfico&#10;&#10;El contenido generado por IA puede ser incorrecto.">
            <a:extLst>
              <a:ext uri="{FF2B5EF4-FFF2-40B4-BE49-F238E27FC236}">
                <a16:creationId xmlns:a16="http://schemas.microsoft.com/office/drawing/2014/main" id="{080D6AB0-9921-2974-81E8-EF45C4ED925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125110" y="989516"/>
            <a:ext cx="1577975" cy="1962566"/>
          </a:xfrm>
          <a:prstGeom prst="rect">
            <a:avLst/>
          </a:prstGeom>
        </p:spPr>
      </p:pic>
      <p:pic>
        <p:nvPicPr>
          <p:cNvPr id="20" name="Imagen 19" descr="Texto&#10;&#10;El contenido generado por IA puede ser incorrecto.">
            <a:extLst>
              <a:ext uri="{FF2B5EF4-FFF2-40B4-BE49-F238E27FC236}">
                <a16:creationId xmlns:a16="http://schemas.microsoft.com/office/drawing/2014/main" id="{5F350F39-3D33-2515-8D92-21D0D97FB97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54036" y="978935"/>
            <a:ext cx="1546364" cy="1962565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48880520-D6EB-8534-E91F-18584CF116E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35956" y="4748695"/>
            <a:ext cx="1115393" cy="949740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E9E6711-C762-AF2F-DB51-732003FFBFB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26392" y="4748697"/>
            <a:ext cx="1170610" cy="971826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212E7E60-A059-DED8-7E8A-5A751B943FD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540842" y="4750282"/>
            <a:ext cx="1170057" cy="97969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C3C64F2-E506-19F2-CC6C-46E187AAB26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86" r="4193" b="10731"/>
          <a:stretch>
            <a:fillRect/>
          </a:stretch>
        </p:blipFill>
        <p:spPr>
          <a:xfrm>
            <a:off x="9208572" y="3633304"/>
            <a:ext cx="2736898" cy="208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662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B014DB4-724D-B678-59E2-250E19939258}"/>
              </a:ext>
            </a:extLst>
          </p:cNvPr>
          <p:cNvSpPr txBox="1"/>
          <p:nvPr/>
        </p:nvSpPr>
        <p:spPr>
          <a:xfrm>
            <a:off x="2424845" y="74388"/>
            <a:ext cx="8005511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08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500" b="1" i="0" u="none" strike="noStrike" kern="1200" cap="none" spc="0" normalizeH="0" baseline="0" noProof="0">
                <a:ln>
                  <a:noFill/>
                </a:ln>
                <a:solidFill>
                  <a:srgbClr val="FFD200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Avantt" pitchFamily="2" charset="0"/>
              </a:rPr>
              <a:t>Estrategia de reconocimientos CD|</a:t>
            </a:r>
            <a:r>
              <a:rPr kumimoji="0" lang="es-MX" sz="15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Avantt" pitchFamily="2" charset="0"/>
              </a:rPr>
              <a:t>Estrategia de recompensas con 3R </a:t>
            </a:r>
            <a:endParaRPr kumimoji="0" lang="es-ES" sz="15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Avantt" pitchFamily="2" charset="0"/>
            </a:endParaRPr>
          </a:p>
          <a:p>
            <a:pPr marL="0" marR="0" lvl="0" indent="0" algn="l" defTabSz="1808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5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Avantt" pitchFamily="2" charset="0"/>
            </a:endParaRPr>
          </a:p>
        </p:txBody>
      </p:sp>
      <p:sp>
        <p:nvSpPr>
          <p:cNvPr id="13" name="TextBox 22">
            <a:extLst>
              <a:ext uri="{FF2B5EF4-FFF2-40B4-BE49-F238E27FC236}">
                <a16:creationId xmlns:a16="http://schemas.microsoft.com/office/drawing/2014/main" id="{8EC2B27E-F3DC-3527-54CA-A5B7DF8671A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435313" y="705145"/>
            <a:ext cx="4777706" cy="430296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xy" algn="b"/>
          </a:blipFill>
        </p:spPr>
        <p:txBody>
          <a:bodyPr vert="horz" wrap="square" lIns="0" tIns="0" rIns="0" bIns="60375" rtlCol="0" anchor="b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hlinkClick r:id="rId6"/>
              </a:rPr>
              <a:t>% de camiones cargados antes de la hora de salida es monitoreado</a:t>
            </a:r>
            <a:endParaRPr kumimoji="0" lang="es-ES" sz="1200" b="1" i="0" u="none" strike="noStrike" kern="0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</a:endParaRPr>
          </a:p>
        </p:txBody>
      </p:sp>
      <p:sp>
        <p:nvSpPr>
          <p:cNvPr id="511" name="TextBox 22">
            <a:extLst>
              <a:ext uri="{FF2B5EF4-FFF2-40B4-BE49-F238E27FC236}">
                <a16:creationId xmlns:a16="http://schemas.microsoft.com/office/drawing/2014/main" id="{FCB348A8-E840-F098-863F-9A2E7C74044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83357" y="797906"/>
            <a:ext cx="5294401" cy="245631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xy" algn="b"/>
          </a:blipFill>
        </p:spPr>
        <p:txBody>
          <a:bodyPr vert="horz" wrap="square" lIns="0" tIns="0" rIns="0" bIns="60375" rtlCol="0" anchor="b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hlinkClick r:id="rId7"/>
              </a:rPr>
              <a:t>% DE MODULACIÓN </a:t>
            </a:r>
            <a:r>
              <a:rPr lang="es-ES" sz="1200" b="1" kern="0" cap="all">
                <a:solidFill>
                  <a:srgbClr val="000000"/>
                </a:solidFill>
                <a:latin typeface="Barlow"/>
                <a:hlinkClick r:id="rId7"/>
              </a:rPr>
              <a:t>2025</a:t>
            </a:r>
            <a:r>
              <a:rPr kumimoji="0" lang="es-ES" sz="1200" b="1" i="0" u="none" strike="noStrike" kern="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hlinkClick r:id="rId7"/>
              </a:rPr>
              <a:t> VS </a:t>
            </a:r>
            <a:r>
              <a:rPr lang="es-ES" sz="1200" b="1" kern="0" cap="all">
                <a:solidFill>
                  <a:srgbClr val="000000"/>
                </a:solidFill>
                <a:latin typeface="Barlow"/>
                <a:hlinkClick r:id="rId7"/>
              </a:rPr>
              <a:t>2026</a:t>
            </a:r>
            <a:endParaRPr kumimoji="0" lang="es-ES" sz="1200" b="1" i="0" u="none" strike="noStrike" kern="0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6826D43-35B5-82A1-A188-D789B34178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3776" y="1253049"/>
            <a:ext cx="5108816" cy="2390874"/>
          </a:xfrm>
          <a:prstGeom prst="rect">
            <a:avLst/>
          </a:prstGeom>
        </p:spPr>
      </p:pic>
      <p:sp>
        <p:nvSpPr>
          <p:cNvPr id="7" name="TextBox 22">
            <a:extLst>
              <a:ext uri="{FF2B5EF4-FFF2-40B4-BE49-F238E27FC236}">
                <a16:creationId xmlns:a16="http://schemas.microsoft.com/office/drawing/2014/main" id="{6634A9F1-EEBB-366F-BB0A-4A158049E65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423445" y="3862117"/>
            <a:ext cx="5293176" cy="245631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xy" algn="b"/>
          </a:blipFill>
        </p:spPr>
        <p:txBody>
          <a:bodyPr vert="horz" wrap="square" lIns="0" tIns="0" rIns="0" bIns="60375" rtlCol="0" anchor="b">
            <a:spAutoFit/>
          </a:bodyPr>
          <a:lstStyle/>
          <a:p>
            <a:pPr algn="just">
              <a:defRPr/>
            </a:pPr>
            <a:r>
              <a:rPr lang="es-ES" sz="1200" b="1" kern="0" cap="all">
                <a:solidFill>
                  <a:srgbClr val="000000"/>
                </a:solidFill>
                <a:latin typeface="Barlow"/>
                <a:hlinkClick r:id="rId9"/>
              </a:rPr>
              <a:t>PERFORMANCE OTIF</a:t>
            </a:r>
            <a:endParaRPr lang="es-ES" sz="1200" b="1" kern="0" cap="all">
              <a:solidFill>
                <a:srgbClr val="000000"/>
              </a:solidFill>
              <a:latin typeface="Barlow"/>
            </a:endParaRPr>
          </a:p>
        </p:txBody>
      </p:sp>
      <p:pic>
        <p:nvPicPr>
          <p:cNvPr id="4" name="Imagen 3" descr="Gráfico, Gráfico de barras&#10;&#10;El contenido generado por IA puede ser incorrecto.">
            <a:extLst>
              <a:ext uri="{FF2B5EF4-FFF2-40B4-BE49-F238E27FC236}">
                <a16:creationId xmlns:a16="http://schemas.microsoft.com/office/drawing/2014/main" id="{C1EA3D8B-F652-9840-761C-93BF1C11EFC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3333" y="1247851"/>
            <a:ext cx="5297715" cy="2378677"/>
          </a:xfrm>
          <a:prstGeom prst="rect">
            <a:avLst/>
          </a:prstGeom>
        </p:spPr>
      </p:pic>
      <p:pic>
        <p:nvPicPr>
          <p:cNvPr id="3" name="Imagen 2" descr="Interfaz de usuario gráfica, Texto, Aplicación, Chat o mensaje de texto&#10;&#10;El contenido generado por IA puede ser incorrecto.">
            <a:extLst>
              <a:ext uri="{FF2B5EF4-FFF2-40B4-BE49-F238E27FC236}">
                <a16:creationId xmlns:a16="http://schemas.microsoft.com/office/drawing/2014/main" id="{0503053F-DCD9-8591-BD3F-2D89BB600B9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20471" y="4106130"/>
            <a:ext cx="7239000" cy="222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543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2">
            <a:extLst>
              <a:ext uri="{FF2B5EF4-FFF2-40B4-BE49-F238E27FC236}">
                <a16:creationId xmlns:a16="http://schemas.microsoft.com/office/drawing/2014/main" id="{322498C5-7661-BF74-8456-DE69DCBC73A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816869" y="903443"/>
            <a:ext cx="4257537" cy="245631"/>
          </a:xfrm>
          <a:prstGeom prst="rect">
            <a:avLst/>
          </a:pr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xy" algn="b"/>
          </a:blipFill>
        </p:spPr>
        <p:txBody>
          <a:bodyPr vert="horz" wrap="square" lIns="0" tIns="0" rIns="0" bIns="60375" rtlCol="0" anchor="b">
            <a:spAutoFit/>
          </a:bodyPr>
          <a:lstStyle/>
          <a:p>
            <a:pPr marL="0" marR="0" lvl="0" indent="0" algn="l" defTabSz="8321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</a:rPr>
              <a:t>IMPACTO DE LAS 3RS CON TAREA DESDE EL ROL</a:t>
            </a:r>
            <a:endParaRPr kumimoji="0" lang="en-US" sz="1200" b="1" i="0" u="none" strike="noStrike" kern="0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 panose="00000500000000000000" pitchFamily="2" charset="0"/>
              <a:ea typeface="+mn-ea"/>
              <a:cs typeface="+mn-cs"/>
            </a:endParaRPr>
          </a:p>
        </p:txBody>
      </p:sp>
      <p:sp>
        <p:nvSpPr>
          <p:cNvPr id="27" name="TextBox 22">
            <a:extLst>
              <a:ext uri="{FF2B5EF4-FFF2-40B4-BE49-F238E27FC236}">
                <a16:creationId xmlns:a16="http://schemas.microsoft.com/office/drawing/2014/main" id="{B84AFA6F-6588-59C1-48DC-C45A445064A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5176" y="4083045"/>
            <a:ext cx="4257537" cy="245631"/>
          </a:xfrm>
          <a:prstGeom prst="rect">
            <a:avLst/>
          </a:pr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xy" algn="b"/>
          </a:blipFill>
        </p:spPr>
        <p:txBody>
          <a:bodyPr vert="horz" wrap="square" lIns="0" tIns="0" rIns="0" bIns="60375" rtlCol="0" anchor="b">
            <a:spAutoFit/>
          </a:bodyPr>
          <a:lstStyle/>
          <a:p>
            <a:pPr marL="0" marR="0" lvl="0" indent="0" algn="l" defTabSz="8321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RECONOCIMIENTOS</a:t>
            </a:r>
          </a:p>
        </p:txBody>
      </p:sp>
      <p:sp>
        <p:nvSpPr>
          <p:cNvPr id="41" name="TextBox 22">
            <a:extLst>
              <a:ext uri="{FF2B5EF4-FFF2-40B4-BE49-F238E27FC236}">
                <a16:creationId xmlns:a16="http://schemas.microsoft.com/office/drawing/2014/main" id="{565DEE36-BD65-B721-580D-E9262D4B28B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258901" y="4052279"/>
            <a:ext cx="4257537" cy="245631"/>
          </a:xfrm>
          <a:prstGeom prst="rect">
            <a:avLst/>
          </a:pr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xy" algn="b"/>
          </a:blipFill>
        </p:spPr>
        <p:txBody>
          <a:bodyPr vert="horz" wrap="square" lIns="0" tIns="0" rIns="0" bIns="60375" rtlCol="0" anchor="b">
            <a:spAutoFit/>
          </a:bodyPr>
          <a:lstStyle/>
          <a:p>
            <a:pPr marL="0" marR="0" lvl="0" indent="0" algn="l" defTabSz="8321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RECONOCIMIENTOS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CE9DB0C-4B55-600B-B543-C9A167F415B7}"/>
              </a:ext>
            </a:extLst>
          </p:cNvPr>
          <p:cNvSpPr txBox="1"/>
          <p:nvPr/>
        </p:nvSpPr>
        <p:spPr>
          <a:xfrm>
            <a:off x="2424845" y="74388"/>
            <a:ext cx="8005511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08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500" b="1" i="0" u="none" strike="noStrike" kern="1200" cap="none" spc="0" normalizeH="0" baseline="0" noProof="0">
                <a:ln>
                  <a:noFill/>
                </a:ln>
                <a:solidFill>
                  <a:srgbClr val="FFD200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Avantt" pitchFamily="2" charset="0"/>
              </a:rPr>
              <a:t>Estrategia de reconocimientos CD|</a:t>
            </a:r>
            <a:r>
              <a:rPr kumimoji="0" lang="es-MX" sz="15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Avantt" pitchFamily="2" charset="0"/>
              </a:rPr>
              <a:t>Estrategia de recompensas con 3R </a:t>
            </a:r>
            <a:endParaRPr kumimoji="0" lang="es-ES" sz="15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Avantt" pitchFamily="2" charset="0"/>
            </a:endParaRPr>
          </a:p>
          <a:p>
            <a:pPr marL="0" marR="0" lvl="0" indent="0" algn="l" defTabSz="1808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5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Avantt" pitchFamily="2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B564756-DFE6-72EC-EB44-FB682DDFF18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5517" r="13961" b="565"/>
          <a:stretch>
            <a:fillRect/>
          </a:stretch>
        </p:blipFill>
        <p:spPr>
          <a:xfrm>
            <a:off x="10248346" y="4450521"/>
            <a:ext cx="1611310" cy="1612414"/>
          </a:xfrm>
          <a:prstGeom prst="rect">
            <a:avLst/>
          </a:prstGeom>
        </p:spPr>
      </p:pic>
      <p:pic>
        <p:nvPicPr>
          <p:cNvPr id="5" name="Imagen 4" descr="Mujer posando para una foto&#10;&#10;El contenido generado por IA puede ser incorrecto.">
            <a:extLst>
              <a:ext uri="{FF2B5EF4-FFF2-40B4-BE49-F238E27FC236}">
                <a16:creationId xmlns:a16="http://schemas.microsoft.com/office/drawing/2014/main" id="{377A776A-C229-C686-1E7C-E586F90C7EC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61902" y="4450521"/>
            <a:ext cx="1885675" cy="1590264"/>
          </a:xfrm>
          <a:prstGeom prst="rect">
            <a:avLst/>
          </a:prstGeom>
        </p:spPr>
      </p:pic>
      <p:pic>
        <p:nvPicPr>
          <p:cNvPr id="6" name="Imagen 5" descr="Imagen que contiene persona, interior, mujer, sostener&#10;&#10;El contenido generado por IA puede ser incorrecto.">
            <a:extLst>
              <a:ext uri="{FF2B5EF4-FFF2-40B4-BE49-F238E27FC236}">
                <a16:creationId xmlns:a16="http://schemas.microsoft.com/office/drawing/2014/main" id="{9BF471F3-03AD-DDBF-6476-A49AF2E7A43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3565" y="4450521"/>
            <a:ext cx="1888436" cy="159026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0839FA5-24A8-04D5-E2CD-003639CA8CF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0609" y="4450521"/>
            <a:ext cx="1899478" cy="1612348"/>
          </a:xfrm>
          <a:prstGeom prst="rect">
            <a:avLst/>
          </a:prstGeom>
        </p:spPr>
      </p:pic>
      <p:pic>
        <p:nvPicPr>
          <p:cNvPr id="9" name="Imagen 8" descr="Imagen que contiene persona, parado, mujer, sostener&#10;&#10;El contenido generado por IA puede ser incorrecto.">
            <a:extLst>
              <a:ext uri="{FF2B5EF4-FFF2-40B4-BE49-F238E27FC236}">
                <a16:creationId xmlns:a16="http://schemas.microsoft.com/office/drawing/2014/main" id="{7A8363EF-B52C-EB3D-5B03-9A205341FDE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09304" y="4450522"/>
            <a:ext cx="1877394" cy="1590261"/>
          </a:xfrm>
          <a:prstGeom prst="rect">
            <a:avLst/>
          </a:prstGeom>
        </p:spPr>
      </p:pic>
      <p:pic>
        <p:nvPicPr>
          <p:cNvPr id="10" name="Imagen 9" descr="Un grupo de personas de pie&#10;&#10;El contenido generado por IA puede ser incorrecto.">
            <a:extLst>
              <a:ext uri="{FF2B5EF4-FFF2-40B4-BE49-F238E27FC236}">
                <a16:creationId xmlns:a16="http://schemas.microsoft.com/office/drawing/2014/main" id="{4C875A52-B35C-C126-C49E-C01B53A6626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08174" y="4450522"/>
            <a:ext cx="1844262" cy="1612347"/>
          </a:xfrm>
          <a:prstGeom prst="rect">
            <a:avLst/>
          </a:prstGeom>
        </p:spPr>
      </p:pic>
      <p:pic>
        <p:nvPicPr>
          <p:cNvPr id="3" name="WhatsApp Video 2026-03-17 at 9.07.05 PM">
            <a:hlinkClick r:id="" action="ppaction://media"/>
            <a:extLst>
              <a:ext uri="{FF2B5EF4-FFF2-40B4-BE49-F238E27FC236}">
                <a16:creationId xmlns:a16="http://schemas.microsoft.com/office/drawing/2014/main" id="{B3C01589-3AEF-CF15-12F6-2471560B65B4}"/>
              </a:ext>
            </a:extLst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978870" y="1290430"/>
            <a:ext cx="6061435" cy="2548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29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6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2614EF5D-D673-A68D-E46B-7D6759C459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050" y="6021641"/>
            <a:ext cx="2615847" cy="689125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10356705-7764-4396-28FC-40E6A87835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11676" y="5830850"/>
            <a:ext cx="1867268" cy="873009"/>
          </a:xfrm>
          <a:prstGeom prst="rect">
            <a:avLst/>
          </a:prstGeom>
        </p:spPr>
      </p:pic>
      <p:sp>
        <p:nvSpPr>
          <p:cNvPr id="28" name="Rectángulo: esquinas redondeadas 27">
            <a:extLst>
              <a:ext uri="{FF2B5EF4-FFF2-40B4-BE49-F238E27FC236}">
                <a16:creationId xmlns:a16="http://schemas.microsoft.com/office/drawing/2014/main" id="{38771291-6EF3-030D-B011-AD23EB9293D4}"/>
              </a:ext>
            </a:extLst>
          </p:cNvPr>
          <p:cNvSpPr/>
          <p:nvPr/>
        </p:nvSpPr>
        <p:spPr>
          <a:xfrm>
            <a:off x="8725892" y="5944326"/>
            <a:ext cx="2719595" cy="313658"/>
          </a:xfrm>
          <a:prstGeom prst="roundRect">
            <a:avLst/>
          </a:prstGeom>
          <a:solidFill>
            <a:srgbClr val="FFB800"/>
          </a:solidFill>
          <a:ln>
            <a:solidFill>
              <a:srgbClr val="FFB8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>
                <a:latin typeface="Avenir Next LT Pro" panose="020B0504020202020204" pitchFamily="34" charset="0"/>
              </a:rPr>
              <a:t>RECONOCIMIENTOS </a:t>
            </a:r>
            <a:endParaRPr lang="es-CO" sz="1600" b="1">
              <a:latin typeface="Avenir Next LT Pro" panose="020B0504020202020204" pitchFamily="34" charset="0"/>
            </a:endParaRPr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B5B067A4-F64B-3119-1622-CC86A0259E43}"/>
              </a:ext>
            </a:extLst>
          </p:cNvPr>
          <p:cNvSpPr/>
          <p:nvPr/>
        </p:nvSpPr>
        <p:spPr>
          <a:xfrm>
            <a:off x="5095044" y="3194635"/>
            <a:ext cx="2719929" cy="233375"/>
          </a:xfrm>
          <a:prstGeom prst="roundRect">
            <a:avLst/>
          </a:prstGeom>
          <a:solidFill>
            <a:srgbClr val="18738C"/>
          </a:solidFill>
          <a:ln>
            <a:solidFill>
              <a:srgbClr val="19698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>
                <a:latin typeface="Avenir Next LT Pro" panose="020B0504020202020204" pitchFamily="34" charset="0"/>
              </a:rPr>
              <a:t>RECURSOS </a:t>
            </a:r>
            <a:endParaRPr lang="es-CO" sz="1600" b="1">
              <a:latin typeface="Avenir Next LT Pro" panose="020B0504020202020204" pitchFamily="34" charset="0"/>
            </a:endParaRPr>
          </a:p>
        </p:txBody>
      </p:sp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B3C6144A-CB13-6985-B988-1E6844B9C0F4}"/>
              </a:ext>
            </a:extLst>
          </p:cNvPr>
          <p:cNvSpPr/>
          <p:nvPr/>
        </p:nvSpPr>
        <p:spPr>
          <a:xfrm>
            <a:off x="8798507" y="3193394"/>
            <a:ext cx="2770395" cy="233375"/>
          </a:xfrm>
          <a:prstGeom prst="roundRect">
            <a:avLst/>
          </a:prstGeom>
          <a:solidFill>
            <a:srgbClr val="232F3D"/>
          </a:solidFill>
          <a:ln>
            <a:solidFill>
              <a:srgbClr val="19698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>
                <a:latin typeface="Avenir Next LT Pro" panose="020B0504020202020204" pitchFamily="34" charset="0"/>
              </a:rPr>
              <a:t>RESPONSABILIDADES </a:t>
            </a:r>
            <a:endParaRPr lang="es-CO" sz="1600" b="1">
              <a:latin typeface="Avenir Next LT Pro" panose="020B0504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5F986DA-0C8B-A8FE-C2D5-8EE83EEE7734}"/>
              </a:ext>
            </a:extLst>
          </p:cNvPr>
          <p:cNvSpPr txBox="1"/>
          <p:nvPr/>
        </p:nvSpPr>
        <p:spPr>
          <a:xfrm>
            <a:off x="2363649" y="-9965"/>
            <a:ext cx="88111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>
                <a:solidFill>
                  <a:schemeClr val="bg1"/>
                </a:solidFill>
                <a:latin typeface="Avenir Next LT Pro" panose="020B0504020202020204" pitchFamily="34" charset="0"/>
              </a:rPr>
              <a:t>3.1.7 Al menos el 80% de los miembros del equipo del departamento pueden hablar de ejemplos en los que la metodología 3R ha impulsado el rendimiento de referencia y la autonomía en el sitio.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5AEBE9F-734A-EAC8-0DCF-9CB7B0AADF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21549" y="3668545"/>
            <a:ext cx="3330582" cy="216484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92C132A-804B-9CFC-E40C-8EA66C42E1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26174" y="894521"/>
            <a:ext cx="3324088" cy="2175566"/>
          </a:xfrm>
          <a:prstGeom prst="rect">
            <a:avLst/>
          </a:prstGeom>
        </p:spPr>
      </p:pic>
      <p:pic>
        <p:nvPicPr>
          <p:cNvPr id="2" name="WhatsApp Video 2026-04-29 at 12.57.48 PM">
            <a:hlinkClick r:id="" action="ppaction://media"/>
            <a:extLst>
              <a:ext uri="{FF2B5EF4-FFF2-40B4-BE49-F238E27FC236}">
                <a16:creationId xmlns:a16="http://schemas.microsoft.com/office/drawing/2014/main" id="{CCFD7C5F-1FFB-55FE-BBD2-555DE5CE23F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43339" y="906669"/>
            <a:ext cx="3781910" cy="215127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351AAEF-D0BC-C997-DE92-0B49F5EC9B9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8088" y="905564"/>
            <a:ext cx="3324088" cy="2153480"/>
          </a:xfrm>
          <a:prstGeom prst="rect">
            <a:avLst/>
          </a:prstGeom>
        </p:spPr>
      </p:pic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27AB74A0-06A0-1F46-1867-BC53A06ED890}"/>
              </a:ext>
            </a:extLst>
          </p:cNvPr>
          <p:cNvSpPr/>
          <p:nvPr/>
        </p:nvSpPr>
        <p:spPr>
          <a:xfrm>
            <a:off x="5092587" y="5944326"/>
            <a:ext cx="2719595" cy="313658"/>
          </a:xfrm>
          <a:prstGeom prst="roundRect">
            <a:avLst/>
          </a:prstGeom>
          <a:solidFill>
            <a:srgbClr val="4CC4B0"/>
          </a:solidFill>
          <a:ln>
            <a:solidFill>
              <a:srgbClr val="4CC4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b="1">
                <a:latin typeface="Aptos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ENCUESTRA 3R</a:t>
            </a:r>
            <a:endParaRPr lang="es-ES" b="1">
              <a:solidFill>
                <a:srgbClr val="000000"/>
              </a:solidFill>
              <a:latin typeface="Aptos"/>
            </a:endParaRPr>
          </a:p>
        </p:txBody>
      </p:sp>
      <p:pic>
        <p:nvPicPr>
          <p:cNvPr id="7" name="Imagen 6" descr="Imagen que contiene 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F5178214-2C8E-5D8C-541F-D482B6C33AC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48086" y="3673922"/>
            <a:ext cx="3324088" cy="2171635"/>
          </a:xfrm>
          <a:prstGeom prst="rect">
            <a:avLst/>
          </a:prstGeom>
        </p:spPr>
      </p:pic>
      <p:pic>
        <p:nvPicPr>
          <p:cNvPr id="5" name="WhatsApp Video 2026-05-01 at 2.03.35 PM">
            <a:hlinkClick r:id="" action="ppaction://media"/>
            <a:extLst>
              <a:ext uri="{FF2B5EF4-FFF2-40B4-BE49-F238E27FC236}">
                <a16:creationId xmlns:a16="http://schemas.microsoft.com/office/drawing/2014/main" id="{13BCB5A5-05C3-BF42-0267-7398F0F9E9E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15249" y="3637213"/>
            <a:ext cx="3810000" cy="2208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276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1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93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EE656-1CBB-1DD0-EFB8-F254BC073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02E312A6-2FDA-5B98-6A8B-FB635BF2BB8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5943600" cy="6858000"/>
          </a:xfrm>
          <a:prstGeom prst="rect">
            <a:avLst/>
          </a:prstGeom>
          <a:solidFill>
            <a:srgbClr val="4CC4B0"/>
          </a:solidFill>
          <a:ln>
            <a:solidFill>
              <a:srgbClr val="39B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26B58B26-E37D-E21A-B1A3-020720307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6267451"/>
            <a:ext cx="1415013" cy="332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8B8370C5-2FB4-1027-A480-DAEFAD471849}"/>
              </a:ext>
            </a:extLst>
          </p:cNvPr>
          <p:cNvSpPr/>
          <p:nvPr/>
        </p:nvSpPr>
        <p:spPr>
          <a:xfrm>
            <a:off x="-22740" y="452437"/>
            <a:ext cx="3095724" cy="9348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9">
            <a:extLst>
              <a:ext uri="{FF2B5EF4-FFF2-40B4-BE49-F238E27FC236}">
                <a16:creationId xmlns:a16="http://schemas.microsoft.com/office/drawing/2014/main" id="{BAC7A134-4742-79F4-F1E4-5D8BF0DE6A05}"/>
              </a:ext>
            </a:extLst>
          </p:cNvPr>
          <p:cNvSpPr txBox="1"/>
          <p:nvPr/>
        </p:nvSpPr>
        <p:spPr>
          <a:xfrm>
            <a:off x="155993" y="775602"/>
            <a:ext cx="2621280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18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="1">
                <a:solidFill>
                  <a:srgbClr val="39BFBF"/>
                </a:solidFill>
                <a:latin typeface="Avenir Next LT Pro" panose="020B0504020202020204" pitchFamily="34" charset="0"/>
                <a:ea typeface=" Avenir Next Arabic Light"/>
                <a:cs typeface="Arial" panose="020B0604020202020204" pitchFamily="34" charset="0"/>
                <a:sym typeface=" Avenir Next Arabic Light"/>
              </a:rPr>
              <a:t>7.0 Análisis de Datos </a:t>
            </a:r>
            <a:endParaRPr kumimoji="0" lang="es-CO" b="1" i="0" u="none" strike="noStrike" kern="1200" cap="none" spc="0" normalizeH="0" baseline="0" noProof="0">
              <a:ln>
                <a:noFill/>
              </a:ln>
              <a:solidFill>
                <a:srgbClr val="39BFBF"/>
              </a:solidFill>
              <a:effectLst/>
              <a:uLnTx/>
              <a:uFillTx/>
              <a:latin typeface="Avenir Next LT Pro" panose="020B0504020202020204" pitchFamily="34" charset="0"/>
              <a:ea typeface=" Avenir Next Arabic Light"/>
              <a:cs typeface="Arial" panose="020B0604020202020204" pitchFamily="34" charset="0"/>
              <a:sym typeface=" Avenir Next Arabic Light"/>
            </a:endParaRP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A73B542E-80B9-12E3-6AE6-59B99E8E258D}"/>
              </a:ext>
            </a:extLst>
          </p:cNvPr>
          <p:cNvSpPr/>
          <p:nvPr/>
        </p:nvSpPr>
        <p:spPr>
          <a:xfrm>
            <a:off x="760889" y="3877512"/>
            <a:ext cx="4949957" cy="129206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4DB95DFD-D2A4-8623-F713-1C046C106A77}"/>
              </a:ext>
            </a:extLst>
          </p:cNvPr>
          <p:cNvSpPr/>
          <p:nvPr/>
        </p:nvSpPr>
        <p:spPr>
          <a:xfrm>
            <a:off x="724713" y="2352817"/>
            <a:ext cx="4986133" cy="1140901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id="{8233CE82-8A57-8166-5E79-CA4521278B51}"/>
              </a:ext>
            </a:extLst>
          </p:cNvPr>
          <p:cNvGrpSpPr/>
          <p:nvPr/>
        </p:nvGrpSpPr>
        <p:grpSpPr>
          <a:xfrm>
            <a:off x="155993" y="2548775"/>
            <a:ext cx="824050" cy="4631072"/>
            <a:chOff x="8305252" y="2152655"/>
            <a:chExt cx="1236072" cy="6946607"/>
          </a:xfrm>
        </p:grpSpPr>
        <p:sp>
          <p:nvSpPr>
            <p:cNvPr id="23" name="Rectángulo: esquinas redondeadas 22">
              <a:extLst>
                <a:ext uri="{FF2B5EF4-FFF2-40B4-BE49-F238E27FC236}">
                  <a16:creationId xmlns:a16="http://schemas.microsoft.com/office/drawing/2014/main" id="{11D8E86A-619B-0788-A342-150FD6EF5260}"/>
                </a:ext>
              </a:extLst>
            </p:cNvPr>
            <p:cNvSpPr/>
            <p:nvPr/>
          </p:nvSpPr>
          <p:spPr>
            <a:xfrm>
              <a:off x="8305252" y="2152655"/>
              <a:ext cx="990601" cy="9906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TextBox 9">
              <a:extLst>
                <a:ext uri="{FF2B5EF4-FFF2-40B4-BE49-F238E27FC236}">
                  <a16:creationId xmlns:a16="http://schemas.microsoft.com/office/drawing/2014/main" id="{29420167-0B06-6953-8073-5EC16D6C8108}"/>
                </a:ext>
              </a:extLst>
            </p:cNvPr>
            <p:cNvSpPr txBox="1"/>
            <p:nvPr/>
          </p:nvSpPr>
          <p:spPr>
            <a:xfrm>
              <a:off x="8564336" y="2177358"/>
              <a:ext cx="874481" cy="92332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4000" b="1" i="0" u="none" strike="noStrike" kern="1200" cap="none" spc="0" normalizeH="0" baseline="0" noProof="0">
                  <a:ln>
                    <a:noFill/>
                  </a:ln>
                  <a:solidFill>
                    <a:srgbClr val="39BFBF"/>
                  </a:solidFill>
                  <a:effectLst/>
                  <a:uLnTx/>
                  <a:uFillTx/>
                  <a:latin typeface="Avenir Next LT Pro" panose="020B0504020202020204" pitchFamily="34" charset="0"/>
                  <a:ea typeface=" Avenir Next Arabic Light"/>
                  <a:cs typeface=" Avenir Next Arabic Light"/>
                  <a:sym typeface=" Avenir Next Arabic Light"/>
                </a:rPr>
                <a:t>1</a:t>
              </a:r>
              <a:endParaRPr kumimoji="0" lang="es-CO" sz="4000" b="1" i="0" u="none" strike="noStrike" kern="1200" cap="none" spc="0" normalizeH="0" baseline="0" noProof="0">
                <a:ln>
                  <a:noFill/>
                </a:ln>
                <a:solidFill>
                  <a:srgbClr val="39BFBF"/>
                </a:solidFill>
                <a:effectLst/>
                <a:uLnTx/>
                <a:uFillTx/>
                <a:latin typeface="Avenir Next LT Pro" panose="020B0504020202020204" pitchFamily="34" charset="0"/>
                <a:ea typeface=" Avenir Next Arabic Light"/>
                <a:cs typeface=" Avenir Next Arabic Light"/>
                <a:sym typeface=" Avenir Next Arabic Light"/>
              </a:endParaRPr>
            </a:p>
          </p:txBody>
        </p:sp>
        <p:sp>
          <p:nvSpPr>
            <p:cNvPr id="25" name="TextBox 9">
              <a:extLst>
                <a:ext uri="{FF2B5EF4-FFF2-40B4-BE49-F238E27FC236}">
                  <a16:creationId xmlns:a16="http://schemas.microsoft.com/office/drawing/2014/main" id="{8CEDD911-FCF1-0E8D-34B4-778800A4EB34}"/>
                </a:ext>
              </a:extLst>
            </p:cNvPr>
            <p:cNvSpPr txBox="1"/>
            <p:nvPr/>
          </p:nvSpPr>
          <p:spPr>
            <a:xfrm>
              <a:off x="8666841" y="8175932"/>
              <a:ext cx="874483" cy="92333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4000" b="1" i="0" u="none" strike="noStrike" kern="1200" cap="none" spc="0" normalizeH="0" baseline="0" noProof="0">
                <a:ln>
                  <a:noFill/>
                </a:ln>
                <a:solidFill>
                  <a:srgbClr val="39BFBF"/>
                </a:solidFill>
                <a:effectLst/>
                <a:uLnTx/>
                <a:uFillTx/>
                <a:latin typeface="Avenir Next LT Pro" panose="020B0504020202020204" pitchFamily="34" charset="0"/>
                <a:ea typeface=" Avenir Next Arabic Light"/>
                <a:cs typeface=" Avenir Next Arabic Light"/>
                <a:sym typeface=" Avenir Next Arabic Light"/>
              </a:endParaRPr>
            </a:p>
          </p:txBody>
        </p:sp>
      </p:grpSp>
      <p:sp>
        <p:nvSpPr>
          <p:cNvPr id="26" name="CuadroTexto 25">
            <a:extLst>
              <a:ext uri="{FF2B5EF4-FFF2-40B4-BE49-F238E27FC236}">
                <a16:creationId xmlns:a16="http://schemas.microsoft.com/office/drawing/2014/main" id="{19CC69E0-5E9E-08ED-E5DD-C0CB582D3387}"/>
              </a:ext>
            </a:extLst>
          </p:cNvPr>
          <p:cNvSpPr txBox="1"/>
          <p:nvPr/>
        </p:nvSpPr>
        <p:spPr>
          <a:xfrm>
            <a:off x="898038" y="2490587"/>
            <a:ext cx="472784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CO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Tx/>
              <a:buNone/>
              <a:tabLst>
                <a:tab pos="457200" algn="l"/>
              </a:tabLst>
              <a:defRPr sz="1200" b="0" i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just"/>
            <a:r>
              <a:rPr lang="es-MX">
                <a:latin typeface="Avenir Next LT Pro" panose="020B0504020202020204" pitchFamily="34" charset="0"/>
              </a:rPr>
              <a:t>El 40% de las actividades propias del mes, son enfocadas en entrenamientos y socialización para el personal.</a:t>
            </a:r>
            <a:br>
              <a:rPr lang="es-MX">
                <a:latin typeface="Avenir Next LT Pro" panose="020B0504020202020204" pitchFamily="34" charset="0"/>
              </a:rPr>
            </a:br>
            <a:r>
              <a:rPr lang="es-MX">
                <a:latin typeface="Avenir Next LT Pro" panose="020B0504020202020204" pitchFamily="34" charset="0"/>
              </a:rPr>
              <a:t>El Principal GAP del mes, ha venido per formando por las distintas actividades desde People.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13C5CB3F-497D-C304-E020-D07770E3888A}"/>
              </a:ext>
            </a:extLst>
          </p:cNvPr>
          <p:cNvSpPr/>
          <p:nvPr/>
        </p:nvSpPr>
        <p:spPr>
          <a:xfrm>
            <a:off x="161434" y="4121753"/>
            <a:ext cx="659311" cy="750171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</a:endParaRPr>
          </a:p>
        </p:txBody>
      </p:sp>
      <p:sp>
        <p:nvSpPr>
          <p:cNvPr id="34" name="TextBox 9">
            <a:extLst>
              <a:ext uri="{FF2B5EF4-FFF2-40B4-BE49-F238E27FC236}">
                <a16:creationId xmlns:a16="http://schemas.microsoft.com/office/drawing/2014/main" id="{E82371FE-9C69-B2E0-6718-C4F7DF273841}"/>
              </a:ext>
            </a:extLst>
          </p:cNvPr>
          <p:cNvSpPr txBox="1"/>
          <p:nvPr/>
        </p:nvSpPr>
        <p:spPr>
          <a:xfrm>
            <a:off x="317829" y="4154552"/>
            <a:ext cx="582026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>
                <a:solidFill>
                  <a:srgbClr val="39BFBF"/>
                </a:solidFill>
                <a:latin typeface="Avenir Next LT Pro" panose="020B0504020202020204" pitchFamily="34" charset="0"/>
                <a:ea typeface=" Avenir Next Arabic Light"/>
                <a:cs typeface=" Avenir Next Arabic Light"/>
                <a:sym typeface=" Avenir Next Arabic Light"/>
              </a:rPr>
              <a:t>2</a:t>
            </a:r>
            <a:endParaRPr kumimoji="0" lang="es-CO" sz="4000" b="1" i="0" u="none" strike="noStrike" kern="1200" cap="none" spc="0" normalizeH="0" baseline="0" noProof="0">
              <a:ln>
                <a:noFill/>
              </a:ln>
              <a:solidFill>
                <a:srgbClr val="39BFBF"/>
              </a:solidFill>
              <a:effectLst/>
              <a:uLnTx/>
              <a:uFillTx/>
              <a:latin typeface="Avenir Next LT Pro" panose="020B0504020202020204" pitchFamily="34" charset="0"/>
              <a:ea typeface=" Avenir Next Arabic Light"/>
              <a:cs typeface=" Avenir Next Arabic Light"/>
              <a:sym typeface=" Avenir Next Arabic Light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B30B98C-CD5B-801E-B45B-F54546EF32E8}"/>
              </a:ext>
            </a:extLst>
          </p:cNvPr>
          <p:cNvSpPr txBox="1"/>
          <p:nvPr/>
        </p:nvSpPr>
        <p:spPr>
          <a:xfrm>
            <a:off x="886092" y="4052733"/>
            <a:ext cx="46802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200">
                <a:solidFill>
                  <a:srgbClr val="000000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Desde el centro  de distribucion  estamos alineados a fortalecer  todos los KPI que estén comprometiendo nuestros objetivos y nuestro sueño, aplicando las rutinas con SENTIDO para así </a:t>
            </a:r>
            <a:r>
              <a:rPr lang="es-MX" sz="1200" err="1">
                <a:solidFill>
                  <a:srgbClr val="000000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aperturar</a:t>
            </a:r>
            <a:r>
              <a:rPr lang="es-MX" sz="1200">
                <a:solidFill>
                  <a:srgbClr val="000000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</a:t>
            </a:r>
            <a:r>
              <a:rPr lang="es-MX" sz="1200" err="1">
                <a:solidFill>
                  <a:srgbClr val="000000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GAPs</a:t>
            </a:r>
            <a:r>
              <a:rPr lang="es-MX" sz="1200">
                <a:solidFill>
                  <a:srgbClr val="000000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y cerrarlos de manera oportuna 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9197A715-C379-B2A9-33B7-626FBFD8B26B}"/>
              </a:ext>
            </a:extLst>
          </p:cNvPr>
          <p:cNvSpPr txBox="1"/>
          <p:nvPr/>
        </p:nvSpPr>
        <p:spPr>
          <a:xfrm>
            <a:off x="6289384" y="129271"/>
            <a:ext cx="59026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>
                <a:latin typeface="Avenir Next LT Pro" panose="020B0504020202020204" pitchFamily="34" charset="0"/>
              </a:rPr>
              <a:t>7.1 El equipo del sitio tiene un proceso implementado para revisar y mejorar la calidad de los datos maestros.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1047EEB-BC5B-8FA3-C999-ECA790635DA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245" r="2409"/>
          <a:stretch>
            <a:fillRect/>
          </a:stretch>
        </p:blipFill>
        <p:spPr>
          <a:xfrm>
            <a:off x="6668313" y="831841"/>
            <a:ext cx="4949957" cy="310715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B76B334-76B6-595B-EAA0-56AABF17BE6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2626"/>
          <a:stretch>
            <a:fillRect/>
          </a:stretch>
        </p:blipFill>
        <p:spPr>
          <a:xfrm>
            <a:off x="6662235" y="4120936"/>
            <a:ext cx="4953859" cy="2582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56318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HEADERBOX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HEADERBOX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HEADERBOX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HEADERBOX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HEADERBOX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HEADERBOX" val="Tru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HEADERBOX" val="Tru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HEADERBOX" val="Tru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HEADERBOX" val="Tru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HEADERBOX" val="Tru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HEADERBOX" val="Tru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HEADERBOX" val="True"/>
</p:tagLst>
</file>

<file path=ppt/theme/theme1.xml><?xml version="1.0" encoding="utf-8"?>
<a:theme xmlns:a="http://schemas.openxmlformats.org/drawingml/2006/main" name="INICI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811</Words>
  <Application>Microsoft Office PowerPoint</Application>
  <PresentationFormat>Panorámica</PresentationFormat>
  <Paragraphs>113</Paragraphs>
  <Slides>22</Slides>
  <Notes>3</Notes>
  <HiddenSlides>0</HiddenSlides>
  <MMClips>6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22</vt:i4>
      </vt:variant>
    </vt:vector>
  </HeadingPairs>
  <TitlesOfParts>
    <vt:vector size="24" baseType="lpstr">
      <vt:lpstr>INICIO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Nataly Luna</dc:creator>
  <cp:lastModifiedBy>NOMINA AUXILIAR GIRARDOTA</cp:lastModifiedBy>
  <cp:revision>89</cp:revision>
  <dcterms:created xsi:type="dcterms:W3CDTF">2025-10-28T03:01:28Z</dcterms:created>
  <dcterms:modified xsi:type="dcterms:W3CDTF">2026-05-06T14:49:27Z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8104b14-b53d-46de-9ae8-975cc0e84815_Enabled">
    <vt:lpwstr>true</vt:lpwstr>
  </property>
  <property fmtid="{D5CDD505-2E9C-101B-9397-08002B2CF9AE}" pid="3" name="MSIP_Label_68104b14-b53d-46de-9ae8-975cc0e84815_SetDate">
    <vt:lpwstr>2026-01-08T14:31:54Z</vt:lpwstr>
  </property>
  <property fmtid="{D5CDD505-2E9C-101B-9397-08002B2CF9AE}" pid="4" name="MSIP_Label_68104b14-b53d-46de-9ae8-975cc0e84815_Method">
    <vt:lpwstr>Standard</vt:lpwstr>
  </property>
  <property fmtid="{D5CDD505-2E9C-101B-9397-08002B2CF9AE}" pid="5" name="MSIP_Label_68104b14-b53d-46de-9ae8-975cc0e84815_Name">
    <vt:lpwstr>ABI_MIP_InternalUseOnly</vt:lpwstr>
  </property>
  <property fmtid="{D5CDD505-2E9C-101B-9397-08002B2CF9AE}" pid="6" name="MSIP_Label_68104b14-b53d-46de-9ae8-975cc0e84815_SiteId">
    <vt:lpwstr>cef04b19-7776-4a94-b89b-375c77a8f936</vt:lpwstr>
  </property>
  <property fmtid="{D5CDD505-2E9C-101B-9397-08002B2CF9AE}" pid="7" name="MSIP_Label_68104b14-b53d-46de-9ae8-975cc0e84815_ActionId">
    <vt:lpwstr>e2a572f9-6745-42e6-abe9-654312db937b</vt:lpwstr>
  </property>
  <property fmtid="{D5CDD505-2E9C-101B-9397-08002B2CF9AE}" pid="8" name="MSIP_Label_68104b14-b53d-46de-9ae8-975cc0e84815_ContentBits">
    <vt:lpwstr>0</vt:lpwstr>
  </property>
</Properties>
</file>